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1.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comment2.xml" ContentType="application/vnd.openxmlformats-officedocument.presentationml.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7" r:id="rId1"/>
  </p:sldMasterIdLst>
  <p:notesMasterIdLst>
    <p:notesMasterId r:id="rId137"/>
  </p:notesMasterIdLst>
  <p:sldIdLst>
    <p:sldId id="256" r:id="rId2"/>
    <p:sldId id="2658" r:id="rId3"/>
    <p:sldId id="2684" r:id="rId4"/>
    <p:sldId id="2661" r:id="rId5"/>
    <p:sldId id="2483" r:id="rId6"/>
    <p:sldId id="2511" r:id="rId7"/>
    <p:sldId id="2514" r:id="rId8"/>
    <p:sldId id="264" r:id="rId9"/>
    <p:sldId id="1795" r:id="rId10"/>
    <p:sldId id="2518" r:id="rId11"/>
    <p:sldId id="2516" r:id="rId12"/>
    <p:sldId id="268" r:id="rId13"/>
    <p:sldId id="2517" r:id="rId14"/>
    <p:sldId id="1799" r:id="rId15"/>
    <p:sldId id="2545" r:id="rId16"/>
    <p:sldId id="2484" r:id="rId17"/>
    <p:sldId id="2512" r:id="rId18"/>
    <p:sldId id="2510" r:id="rId19"/>
    <p:sldId id="2509" r:id="rId20"/>
    <p:sldId id="2546" r:id="rId21"/>
    <p:sldId id="2485" r:id="rId22"/>
    <p:sldId id="2497" r:id="rId23"/>
    <p:sldId id="2505" r:id="rId24"/>
    <p:sldId id="2535" r:id="rId25"/>
    <p:sldId id="2645" r:id="rId26"/>
    <p:sldId id="2373" r:id="rId27"/>
    <p:sldId id="259" r:id="rId28"/>
    <p:sldId id="258" r:id="rId29"/>
    <p:sldId id="2560" r:id="rId30"/>
    <p:sldId id="2561" r:id="rId31"/>
    <p:sldId id="2562" r:id="rId32"/>
    <p:sldId id="2482" r:id="rId33"/>
    <p:sldId id="2656" r:id="rId34"/>
    <p:sldId id="2540" r:id="rId35"/>
    <p:sldId id="2539" r:id="rId36"/>
    <p:sldId id="2375" r:id="rId37"/>
    <p:sldId id="263" r:id="rId38"/>
    <p:sldId id="1947" r:id="rId39"/>
    <p:sldId id="1948" r:id="rId40"/>
    <p:sldId id="2542" r:id="rId41"/>
    <p:sldId id="266" r:id="rId42"/>
    <p:sldId id="2296" r:id="rId43"/>
    <p:sldId id="2294" r:id="rId44"/>
    <p:sldId id="272" r:id="rId45"/>
    <p:sldId id="273" r:id="rId46"/>
    <p:sldId id="274" r:id="rId47"/>
    <p:sldId id="275" r:id="rId48"/>
    <p:sldId id="2676" r:id="rId49"/>
    <p:sldId id="277" r:id="rId50"/>
    <p:sldId id="278" r:id="rId51"/>
    <p:sldId id="279" r:id="rId52"/>
    <p:sldId id="2655" r:id="rId53"/>
    <p:sldId id="276" r:id="rId54"/>
    <p:sldId id="2531" r:id="rId55"/>
    <p:sldId id="2529" r:id="rId56"/>
    <p:sldId id="2530" r:id="rId57"/>
    <p:sldId id="2524" r:id="rId58"/>
    <p:sldId id="2527" r:id="rId59"/>
    <p:sldId id="2022" r:id="rId60"/>
    <p:sldId id="2678" r:id="rId61"/>
    <p:sldId id="2679" r:id="rId62"/>
    <p:sldId id="2680" r:id="rId63"/>
    <p:sldId id="2537" r:id="rId64"/>
    <p:sldId id="2376" r:id="rId65"/>
    <p:sldId id="2541" r:id="rId66"/>
    <p:sldId id="2388" r:id="rId67"/>
    <p:sldId id="293" r:id="rId68"/>
    <p:sldId id="2382" r:id="rId69"/>
    <p:sldId id="292" r:id="rId70"/>
    <p:sldId id="294" r:id="rId71"/>
    <p:sldId id="2673" r:id="rId72"/>
    <p:sldId id="2683" r:id="rId73"/>
    <p:sldId id="2536" r:id="rId74"/>
    <p:sldId id="302" r:id="rId75"/>
    <p:sldId id="303" r:id="rId76"/>
    <p:sldId id="2391" r:id="rId77"/>
    <p:sldId id="2513" r:id="rId78"/>
    <p:sldId id="2654" r:id="rId79"/>
    <p:sldId id="2691" r:id="rId80"/>
    <p:sldId id="2488" r:id="rId81"/>
    <p:sldId id="2411" r:id="rId82"/>
    <p:sldId id="2490" r:id="rId83"/>
    <p:sldId id="2687" r:id="rId84"/>
    <p:sldId id="2698" r:id="rId85"/>
    <p:sldId id="281" r:id="rId86"/>
    <p:sldId id="2651" r:id="rId87"/>
    <p:sldId id="283" r:id="rId88"/>
    <p:sldId id="284" r:id="rId89"/>
    <p:sldId id="285" r:id="rId90"/>
    <p:sldId id="2392" r:id="rId91"/>
    <p:sldId id="306" r:id="rId92"/>
    <p:sldId id="2565" r:id="rId93"/>
    <p:sldId id="2566" r:id="rId94"/>
    <p:sldId id="2533" r:id="rId95"/>
    <p:sldId id="2652" r:id="rId96"/>
    <p:sldId id="2578" r:id="rId97"/>
    <p:sldId id="2564" r:id="rId98"/>
    <p:sldId id="2570" r:id="rId99"/>
    <p:sldId id="2563" r:id="rId100"/>
    <p:sldId id="2576" r:id="rId101"/>
    <p:sldId id="2577" r:id="rId102"/>
    <p:sldId id="1871" r:id="rId103"/>
    <p:sldId id="2506" r:id="rId104"/>
    <p:sldId id="2409" r:id="rId105"/>
    <p:sldId id="2051" r:id="rId106"/>
    <p:sldId id="2568" r:id="rId107"/>
    <p:sldId id="2410" r:id="rId108"/>
    <p:sldId id="2414" r:id="rId109"/>
    <p:sldId id="2447" r:id="rId110"/>
    <p:sldId id="2412" r:id="rId111"/>
    <p:sldId id="2503" r:id="rId112"/>
    <p:sldId id="2481" r:id="rId113"/>
    <p:sldId id="2034" r:id="rId114"/>
    <p:sldId id="2641" r:id="rId115"/>
    <p:sldId id="2640" r:id="rId116"/>
    <p:sldId id="2643" r:id="rId117"/>
    <p:sldId id="2521" r:id="rId118"/>
    <p:sldId id="2567" r:id="rId119"/>
    <p:sldId id="2571" r:id="rId120"/>
    <p:sldId id="2573" r:id="rId121"/>
    <p:sldId id="2574" r:id="rId122"/>
    <p:sldId id="2575" r:id="rId123"/>
    <p:sldId id="2507" r:id="rId124"/>
    <p:sldId id="2471" r:id="rId125"/>
    <p:sldId id="1900" r:id="rId126"/>
    <p:sldId id="2646" r:id="rId127"/>
    <p:sldId id="2487" r:id="rId128"/>
    <p:sldId id="2653" r:id="rId129"/>
    <p:sldId id="2657" r:id="rId130"/>
    <p:sldId id="2500" r:id="rId131"/>
    <p:sldId id="2553" r:id="rId132"/>
    <p:sldId id="2555" r:id="rId133"/>
    <p:sldId id="2554" r:id="rId134"/>
    <p:sldId id="2556" r:id="rId135"/>
    <p:sldId id="260" r:id="rId136"/>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zi Vermaas-Viol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10A22-3ADA-4693-9FE5-BCDEBF3FDF8D}">
  <a:tblStyle styleId="{93E10A22-3ADA-4693-9FE5-BCDEBF3FDF8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F3C490-F3CE-43DB-B160-EBA469FD3FFE}" styleName="Table_1">
    <a:wholeTbl>
      <a:tcTxStyle b="off" i="off">
        <a:font>
          <a:latin typeface="Helvetica Light"/>
          <a:ea typeface="Helvetica Light"/>
          <a:cs typeface="Helvetica Ligh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Helvetica Light"/>
          <a:ea typeface="Helvetica Light"/>
          <a:cs typeface="Helvetica Light"/>
        </a:font>
        <a:schemeClr val="lt1"/>
      </a:tcTxStyle>
      <a:tcStyle>
        <a:tcBdr/>
        <a:fill>
          <a:solidFill>
            <a:schemeClr val="accent1"/>
          </a:solidFill>
        </a:fill>
      </a:tcStyle>
    </a:lastCol>
    <a:firstCol>
      <a:tcTxStyle b="on" i="off">
        <a:font>
          <a:latin typeface="Helvetica Light"/>
          <a:ea typeface="Helvetica Light"/>
          <a:cs typeface="Helvetica Light"/>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Helvetica Light"/>
          <a:ea typeface="Helvetica Light"/>
          <a:cs typeface="Helvetica Light"/>
        </a:font>
        <a:schemeClr val="dk1"/>
      </a:tcTxStyle>
      <a:tcStyle>
        <a:tcBdr/>
      </a:tcStyle>
    </a:seCell>
    <a:swCell>
      <a:tcTxStyle b="on" i="off">
        <a:font>
          <a:latin typeface="Helvetica Light"/>
          <a:ea typeface="Helvetica Light"/>
          <a:cs typeface="Helvetica Light"/>
        </a:font>
        <a:schemeClr val="dk1"/>
      </a:tcTxStyle>
      <a:tcStyle>
        <a:tcBdr/>
      </a:tcStyle>
    </a:swCell>
    <a:firstRow>
      <a:tcTxStyle b="on" i="off">
        <a:font>
          <a:latin typeface="Helvetica Light"/>
          <a:ea typeface="Helvetica Light"/>
          <a:cs typeface="Helvetica Light"/>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2C45EEB-E340-4AC3-A160-600BA0D26272}" styleName="Table_2">
    <a:wholeTbl>
      <a:tcTxStyle b="off" i="off">
        <a:font>
          <a:latin typeface="Helvetica Light"/>
          <a:ea typeface="Helvetica Light"/>
          <a:cs typeface="Helvetica Ligh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Helvetica Light"/>
          <a:ea typeface="Helvetica Light"/>
          <a:cs typeface="Helvetica Light"/>
        </a:font>
        <a:schemeClr val="lt1"/>
      </a:tcTxStyle>
      <a:tcStyle>
        <a:tcBdr/>
        <a:fill>
          <a:solidFill>
            <a:schemeClr val="dk1"/>
          </a:solidFill>
        </a:fill>
      </a:tcStyle>
    </a:lastCol>
    <a:firstCol>
      <a:tcTxStyle b="on" i="off">
        <a:font>
          <a:latin typeface="Helvetica Light"/>
          <a:ea typeface="Helvetica Light"/>
          <a:cs typeface="Helvetica Light"/>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Helvetica Light"/>
          <a:ea typeface="Helvetica Light"/>
          <a:cs typeface="Helvetica Light"/>
        </a:font>
        <a:schemeClr val="dk1"/>
      </a:tcTxStyle>
      <a:tcStyle>
        <a:tcBdr/>
      </a:tcStyle>
    </a:seCell>
    <a:swCell>
      <a:tcTxStyle b="on" i="off">
        <a:font>
          <a:latin typeface="Helvetica Light"/>
          <a:ea typeface="Helvetica Light"/>
          <a:cs typeface="Helvetica Light"/>
        </a:font>
        <a:schemeClr val="dk1"/>
      </a:tcTxStyle>
      <a:tcStyle>
        <a:tcBdr/>
      </a:tcStyle>
    </a:swCell>
    <a:firstRow>
      <a:tcTxStyle b="on" i="off">
        <a:font>
          <a:latin typeface="Helvetica Light"/>
          <a:ea typeface="Helvetica Light"/>
          <a:cs typeface="Helvetica Light"/>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7115DFC7-485C-4A0C-B416-0AED01B2121F}" styleName="Table_3">
    <a:wholeTbl>
      <a:tcTxStyle b="off" i="off">
        <a:font>
          <a:latin typeface="Helvetica Light"/>
          <a:ea typeface="Helvetica Light"/>
          <a:cs typeface="Helvetica Ligh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16F7CD-5159-46A9-8003-3E36CFDBDE9D}"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6FC"/>
          </a:solidFill>
        </a:fill>
      </a:tcStyle>
    </a:wholeTbl>
    <a:band1H>
      <a:tcTxStyle/>
      <a:tcStyle>
        <a:tcBdr/>
        <a:fill>
          <a:solidFill>
            <a:srgbClr val="D6EDFA"/>
          </a:solidFill>
        </a:fill>
      </a:tcStyle>
    </a:band1H>
    <a:band2H>
      <a:tcTxStyle/>
      <a:tcStyle>
        <a:tcBdr/>
      </a:tcStyle>
    </a:band2H>
    <a:band1V>
      <a:tcTxStyle/>
      <a:tcStyle>
        <a:tcBdr/>
        <a:fill>
          <a:solidFill>
            <a:srgbClr val="D6EDF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10E6985-C15C-4D6B-9007-746A3FEF0607}" styleName="Table_5">
    <a:wholeTbl>
      <a:tcTxStyle b="off" i="off">
        <a:font>
          <a:latin typeface="Helvetica Light"/>
          <a:ea typeface="Helvetica Light"/>
          <a:cs typeface="Helvetica Light"/>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rgbClr val="000000"/>
              </a:solidFill>
              <a:prstDash val="solid"/>
              <a:round/>
              <a:headEnd type="none" w="sm" len="sm"/>
              <a:tailEnd type="none" w="sm" len="sm"/>
            </a:ln>
          </a:top>
          <a:bottom>
            <a:ln w="25400"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Helvetica Light"/>
          <a:ea typeface="Helvetica Light"/>
          <a:cs typeface="Helvetica Light"/>
        </a:font>
        <a:srgbClr val="FFFFFF"/>
      </a:tcTxStyle>
      <a:tcStyle>
        <a:tcBdr/>
        <a:fill>
          <a:solidFill>
            <a:srgbClr val="0365C0"/>
          </a:solidFill>
        </a:fill>
      </a:tcStyle>
    </a:lastCol>
    <a:firstCol>
      <a:tcTxStyle b="on" i="off">
        <a:font>
          <a:latin typeface="Helvetica Light"/>
          <a:ea typeface="Helvetica Light"/>
          <a:cs typeface="Helvetica Light"/>
        </a:font>
        <a:srgbClr val="FFFFFF"/>
      </a:tcTxStyle>
      <a:tcStyle>
        <a:tcBdr/>
        <a:fill>
          <a:solidFill>
            <a:srgbClr val="0365C0"/>
          </a:solidFill>
        </a:fill>
      </a:tcStyle>
    </a:firstCol>
    <a:lastRow>
      <a:tcTxStyle b="on" i="off"/>
      <a:tcStyle>
        <a:tcBdr>
          <a:top>
            <a:ln w="50800" cap="flat" cmpd="sng">
              <a:solidFill>
                <a:srgbClr val="000000"/>
              </a:solidFill>
              <a:prstDash val="solid"/>
              <a:round/>
              <a:headEnd type="none" w="sm" len="sm"/>
              <a:tailEnd type="none" w="sm" len="sm"/>
            </a:ln>
          </a:top>
        </a:tcBdr>
        <a:fill>
          <a:solidFill>
            <a:srgbClr val="FFFFFF"/>
          </a:solidFill>
        </a:fill>
      </a:tcStyle>
    </a:lastRow>
    <a:seCell>
      <a:tcTxStyle b="on" i="off">
        <a:font>
          <a:latin typeface="Helvetica Light"/>
          <a:ea typeface="Helvetica Light"/>
          <a:cs typeface="Helvetica Light"/>
        </a:font>
        <a:srgbClr val="000000"/>
      </a:tcTxStyle>
      <a:tcStyle>
        <a:tcBdr/>
      </a:tcStyle>
    </a:seCell>
    <a:swCell>
      <a:tcTxStyle b="on" i="off">
        <a:font>
          <a:latin typeface="Helvetica Light"/>
          <a:ea typeface="Helvetica Light"/>
          <a:cs typeface="Helvetica Light"/>
        </a:font>
        <a:srgbClr val="000000"/>
      </a:tcTxStyle>
      <a:tcStyle>
        <a:tcBdr/>
      </a:tcStyle>
    </a:swCell>
    <a:firstRow>
      <a:tcTxStyle b="on" i="off">
        <a:font>
          <a:latin typeface="Helvetica Light"/>
          <a:ea typeface="Helvetica Light"/>
          <a:cs typeface="Helvetica Light"/>
        </a:font>
        <a:srgbClr val="FFFFFF"/>
      </a:tcTxStyle>
      <a:tcStyle>
        <a:tcBdr>
          <a:bottom>
            <a:ln w="25400" cap="flat" cmpd="sng">
              <a:solidFill>
                <a:srgbClr val="000000"/>
              </a:solidFill>
              <a:prstDash val="solid"/>
              <a:round/>
              <a:headEnd type="none" w="sm" len="sm"/>
              <a:tailEnd type="none" w="sm" len="sm"/>
            </a:ln>
          </a:bottom>
        </a:tcBdr>
        <a:fill>
          <a:solidFill>
            <a:srgbClr val="0365C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08"/>
    <p:restoredTop sz="90316"/>
  </p:normalViewPr>
  <p:slideViewPr>
    <p:cSldViewPr snapToGrid="0">
      <p:cViewPr varScale="1">
        <p:scale>
          <a:sx n="57" d="100"/>
          <a:sy n="57" d="100"/>
        </p:scale>
        <p:origin x="1008" y="192"/>
      </p:cViewPr>
      <p:guideLst>
        <p:guide orient="horz" pos="4320"/>
        <p:guide pos="7680"/>
      </p:guideLst>
    </p:cSldViewPr>
  </p:slideViewPr>
  <p:outlineViewPr>
    <p:cViewPr>
      <p:scale>
        <a:sx n="33" d="100"/>
        <a:sy n="33" d="100"/>
      </p:scale>
      <p:origin x="0" y="-168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stacked"/>
        <c:varyColors val="0"/>
        <c:ser>
          <c:idx val="0"/>
          <c:order val="0"/>
          <c:tx>
            <c:strRef>
              <c:f>Sheet1!$B$1</c:f>
              <c:strCache>
                <c:ptCount val="1"/>
                <c:pt idx="0">
                  <c:v>F500</c:v>
                </c:pt>
              </c:strCache>
            </c:strRef>
          </c:tx>
          <c:spPr>
            <a:solidFill>
              <a:srgbClr val="0070C0"/>
            </a:solidFill>
            <a:ln>
              <a:solidFill>
                <a:srgbClr val="0070C0"/>
              </a:solidFill>
            </a:ln>
            <a:effectLst/>
          </c:spPr>
          <c:invertIfNegative val="0"/>
          <c:cat>
            <c:strRef>
              <c:f>Sheet1!$A$2:$A$13</c:f>
              <c:strCache>
                <c:ptCount val="12"/>
                <c:pt idx="0">
                  <c:v>Seattle</c:v>
                </c:pt>
                <c:pt idx="1">
                  <c:v>Philadelphia</c:v>
                </c:pt>
                <c:pt idx="2">
                  <c:v>Boston</c:v>
                </c:pt>
                <c:pt idx="3">
                  <c:v>DC</c:v>
                </c:pt>
                <c:pt idx="4">
                  <c:v>Los Angeles</c:v>
                </c:pt>
                <c:pt idx="5">
                  <c:v>Atlanta</c:v>
                </c:pt>
                <c:pt idx="6">
                  <c:v>Minneapolis</c:v>
                </c:pt>
                <c:pt idx="7">
                  <c:v>Houston</c:v>
                </c:pt>
                <c:pt idx="8">
                  <c:v>Dallas</c:v>
                </c:pt>
                <c:pt idx="9">
                  <c:v>San Francisco</c:v>
                </c:pt>
                <c:pt idx="10">
                  <c:v>Chicago</c:v>
                </c:pt>
                <c:pt idx="11">
                  <c:v>New York</c:v>
                </c:pt>
              </c:strCache>
            </c:strRef>
          </c:cat>
          <c:val>
            <c:numRef>
              <c:f>Sheet1!$B$2:$B$13</c:f>
              <c:numCache>
                <c:formatCode>General</c:formatCode>
                <c:ptCount val="12"/>
                <c:pt idx="0">
                  <c:v>11</c:v>
                </c:pt>
                <c:pt idx="1">
                  <c:v>14</c:v>
                </c:pt>
                <c:pt idx="2">
                  <c:v>14</c:v>
                </c:pt>
                <c:pt idx="3">
                  <c:v>15</c:v>
                </c:pt>
                <c:pt idx="4">
                  <c:v>16</c:v>
                </c:pt>
                <c:pt idx="5">
                  <c:v>18</c:v>
                </c:pt>
                <c:pt idx="6">
                  <c:v>19</c:v>
                </c:pt>
                <c:pt idx="7">
                  <c:v>21</c:v>
                </c:pt>
                <c:pt idx="8">
                  <c:v>22</c:v>
                </c:pt>
                <c:pt idx="9">
                  <c:v>33</c:v>
                </c:pt>
                <c:pt idx="10">
                  <c:v>35</c:v>
                </c:pt>
                <c:pt idx="11">
                  <c:v>85</c:v>
                </c:pt>
              </c:numCache>
            </c:numRef>
          </c:val>
          <c:extLst>
            <c:ext xmlns:c16="http://schemas.microsoft.com/office/drawing/2014/chart" uri="{C3380CC4-5D6E-409C-BE32-E72D297353CC}">
              <c16:uniqueId val="{00000000-05A3-8C41-B6B6-76470B9EC773}"/>
            </c:ext>
          </c:extLst>
        </c:ser>
        <c:ser>
          <c:idx val="1"/>
          <c:order val="1"/>
          <c:tx>
            <c:strRef>
              <c:f>Sheet1!$C$1</c:f>
              <c:strCache>
                <c:ptCount val="1"/>
                <c:pt idx="0">
                  <c:v>F1000</c:v>
                </c:pt>
              </c:strCache>
            </c:strRef>
          </c:tx>
          <c:spPr>
            <a:solidFill>
              <a:srgbClr val="00B0F0"/>
            </a:solidFill>
            <a:ln>
              <a:solidFill>
                <a:srgbClr val="00B0F0"/>
              </a:solidFill>
            </a:ln>
            <a:effectLst/>
          </c:spPr>
          <c:invertIfNegative val="0"/>
          <c:cat>
            <c:strRef>
              <c:f>Sheet1!$A$2:$A$13</c:f>
              <c:strCache>
                <c:ptCount val="12"/>
                <c:pt idx="0">
                  <c:v>Seattle</c:v>
                </c:pt>
                <c:pt idx="1">
                  <c:v>Philadelphia</c:v>
                </c:pt>
                <c:pt idx="2">
                  <c:v>Boston</c:v>
                </c:pt>
                <c:pt idx="3">
                  <c:v>DC</c:v>
                </c:pt>
                <c:pt idx="4">
                  <c:v>Los Angeles</c:v>
                </c:pt>
                <c:pt idx="5">
                  <c:v>Atlanta</c:v>
                </c:pt>
                <c:pt idx="6">
                  <c:v>Minneapolis</c:v>
                </c:pt>
                <c:pt idx="7">
                  <c:v>Houston</c:v>
                </c:pt>
                <c:pt idx="8">
                  <c:v>Dallas</c:v>
                </c:pt>
                <c:pt idx="9">
                  <c:v>San Francisco</c:v>
                </c:pt>
                <c:pt idx="10">
                  <c:v>Chicago</c:v>
                </c:pt>
                <c:pt idx="11">
                  <c:v>New York</c:v>
                </c:pt>
              </c:strCache>
            </c:strRef>
          </c:cat>
          <c:val>
            <c:numRef>
              <c:f>Sheet1!$C$2:$C$13</c:f>
              <c:numCache>
                <c:formatCode>General</c:formatCode>
                <c:ptCount val="12"/>
                <c:pt idx="0">
                  <c:v>15</c:v>
                </c:pt>
                <c:pt idx="1">
                  <c:v>35</c:v>
                </c:pt>
                <c:pt idx="2">
                  <c:v>39</c:v>
                </c:pt>
                <c:pt idx="3">
                  <c:v>39</c:v>
                </c:pt>
                <c:pt idx="4">
                  <c:v>39</c:v>
                </c:pt>
                <c:pt idx="5">
                  <c:v>26</c:v>
                </c:pt>
                <c:pt idx="6">
                  <c:v>22</c:v>
                </c:pt>
                <c:pt idx="7">
                  <c:v>44</c:v>
                </c:pt>
                <c:pt idx="8">
                  <c:v>43</c:v>
                </c:pt>
                <c:pt idx="9">
                  <c:v>72</c:v>
                </c:pt>
                <c:pt idx="10">
                  <c:v>68</c:v>
                </c:pt>
                <c:pt idx="11">
                  <c:v>124</c:v>
                </c:pt>
              </c:numCache>
            </c:numRef>
          </c:val>
          <c:extLst>
            <c:ext xmlns:c16="http://schemas.microsoft.com/office/drawing/2014/chart" uri="{C3380CC4-5D6E-409C-BE32-E72D297353CC}">
              <c16:uniqueId val="{00000001-05A3-8C41-B6B6-76470B9EC773}"/>
            </c:ext>
          </c:extLst>
        </c:ser>
        <c:dLbls>
          <c:showLegendKey val="0"/>
          <c:showVal val="0"/>
          <c:showCatName val="0"/>
          <c:showSerName val="0"/>
          <c:showPercent val="0"/>
          <c:showBubbleSize val="0"/>
        </c:dLbls>
        <c:gapWidth val="150"/>
        <c:overlap val="100"/>
        <c:axId val="536224495"/>
        <c:axId val="535990991"/>
      </c:barChart>
      <c:catAx>
        <c:axId val="5362244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990991"/>
        <c:crosses val="autoZero"/>
        <c:auto val="1"/>
        <c:lblAlgn val="ctr"/>
        <c:lblOffset val="100"/>
        <c:noMultiLvlLbl val="0"/>
      </c:catAx>
      <c:valAx>
        <c:axId val="535990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6224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18-11-06T09:46:49.898" idx="1">
    <p:pos x="6000" y="0"/>
    <p:text>+todd.green@relational.ai - I was confused for a moment when looking through the slides,  because I thought that we accidentally showed this slide a second time a bit later, while I see that you are just showing it to then discuss each item in more detail later. How about instead of having the row under the numbered row also in black, but then always show the (numbered) row that you want to talk about in blue (and bold, as it is now)? I think that would be clearer for the viewer than the little star</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06T09:46:49.898" idx="1">
    <p:pos x="6000" y="0"/>
    <p:text>+todd.green@relational.ai - I was confused for a moment when looking through the slides,  because I thought that we accidentally showed this slide a second time a bit later, while I see that you are just showing it to then discuss each item in more detail later. How about instead of having the row under the numbered row also in black, but then always show the (numbered) row that you want to talk about in blue (and bold, as it is now)? I think that would be clearer for the viewer than the little star</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13B33-878D-A74C-8F6B-69E8EA3D4378}"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US"/>
        </a:p>
      </dgm:t>
    </dgm:pt>
    <dgm:pt modelId="{7D106588-06E8-1347-A141-FD9D1503D2B4}">
      <dgm:prSet phldrT="[Text]"/>
      <dgm:spPr>
        <a:solidFill>
          <a:srgbClr val="0070C0"/>
        </a:solidFill>
      </dgm:spPr>
      <dgm:t>
        <a:bodyPr/>
        <a:lstStyle/>
        <a:p>
          <a:r>
            <a:rPr lang="en-US" dirty="0"/>
            <a:t>People</a:t>
          </a:r>
        </a:p>
      </dgm:t>
    </dgm:pt>
    <dgm:pt modelId="{BFDA7FCD-0E64-0F42-ACB8-4F07C969BD6D}" type="parTrans" cxnId="{861927C8-0B94-4040-B2A9-06F87806D841}">
      <dgm:prSet/>
      <dgm:spPr/>
      <dgm:t>
        <a:bodyPr/>
        <a:lstStyle/>
        <a:p>
          <a:endParaRPr lang="en-US"/>
        </a:p>
      </dgm:t>
    </dgm:pt>
    <dgm:pt modelId="{ECE53AB9-466D-FA4F-A5D6-BA9241EC8BF6}" type="sibTrans" cxnId="{861927C8-0B94-4040-B2A9-06F87806D841}">
      <dgm:prSet/>
      <dgm:spPr/>
      <dgm:t>
        <a:bodyPr/>
        <a:lstStyle/>
        <a:p>
          <a:endParaRPr lang="en-US"/>
        </a:p>
      </dgm:t>
    </dgm:pt>
    <dgm:pt modelId="{B7EF69AF-001D-9249-AC0D-0C39198165FA}">
      <dgm:prSet phldrT="[Text]"/>
      <dgm:spPr>
        <a:solidFill>
          <a:srgbClr val="0070C0"/>
        </a:solidFill>
      </dgm:spPr>
      <dgm:t>
        <a:bodyPr/>
        <a:lstStyle/>
        <a:p>
          <a:r>
            <a:rPr lang="en-US" dirty="0"/>
            <a:t>People + Tech</a:t>
          </a:r>
        </a:p>
      </dgm:t>
    </dgm:pt>
    <dgm:pt modelId="{7937B2C2-DFE3-C940-B301-85619DFAC00A}" type="parTrans" cxnId="{09523E2B-67BE-A946-91F9-720606CEF611}">
      <dgm:prSet/>
      <dgm:spPr/>
      <dgm:t>
        <a:bodyPr/>
        <a:lstStyle/>
        <a:p>
          <a:endParaRPr lang="en-US"/>
        </a:p>
      </dgm:t>
    </dgm:pt>
    <dgm:pt modelId="{989916A8-5014-8D43-859D-60217161ADA9}" type="sibTrans" cxnId="{09523E2B-67BE-A946-91F9-720606CEF611}">
      <dgm:prSet/>
      <dgm:spPr/>
      <dgm:t>
        <a:bodyPr/>
        <a:lstStyle/>
        <a:p>
          <a:endParaRPr lang="en-US"/>
        </a:p>
      </dgm:t>
    </dgm:pt>
    <dgm:pt modelId="{6DD0BEDF-0D0D-A74A-BEE5-F90F40148DAD}">
      <dgm:prSet phldrT="[Text]"/>
      <dgm:spPr>
        <a:solidFill>
          <a:srgbClr val="0070C0"/>
        </a:solidFill>
      </dgm:spPr>
      <dgm:t>
        <a:bodyPr/>
        <a:lstStyle/>
        <a:p>
          <a:r>
            <a:rPr lang="en-US" dirty="0"/>
            <a:t>Tech + People</a:t>
          </a:r>
        </a:p>
      </dgm:t>
    </dgm:pt>
    <dgm:pt modelId="{22945A17-FEA8-AC47-B71D-AA0C44E0F244}" type="parTrans" cxnId="{377E6782-0439-164D-92D4-94BBFEFA66A3}">
      <dgm:prSet/>
      <dgm:spPr/>
      <dgm:t>
        <a:bodyPr/>
        <a:lstStyle/>
        <a:p>
          <a:endParaRPr lang="en-US"/>
        </a:p>
      </dgm:t>
    </dgm:pt>
    <dgm:pt modelId="{C180079E-5B66-C041-A576-9BC657048A23}" type="sibTrans" cxnId="{377E6782-0439-164D-92D4-94BBFEFA66A3}">
      <dgm:prSet/>
      <dgm:spPr/>
      <dgm:t>
        <a:bodyPr/>
        <a:lstStyle/>
        <a:p>
          <a:endParaRPr lang="en-US"/>
        </a:p>
      </dgm:t>
    </dgm:pt>
    <dgm:pt modelId="{C0A915B9-9D6C-5944-B061-3B79F1BDEC92}">
      <dgm:prSet phldrT="[Text]"/>
      <dgm:spPr>
        <a:solidFill>
          <a:srgbClr val="0070C0"/>
        </a:solidFill>
      </dgm:spPr>
      <dgm:t>
        <a:bodyPr/>
        <a:lstStyle/>
        <a:p>
          <a:r>
            <a:rPr lang="en-US" dirty="0"/>
            <a:t>Tech</a:t>
          </a:r>
        </a:p>
      </dgm:t>
    </dgm:pt>
    <dgm:pt modelId="{8C202598-637A-D84D-93E4-9566A1E1F0E7}" type="parTrans" cxnId="{814724A3-B466-B24D-9C2D-B56480857040}">
      <dgm:prSet/>
      <dgm:spPr/>
      <dgm:t>
        <a:bodyPr/>
        <a:lstStyle/>
        <a:p>
          <a:endParaRPr lang="en-US"/>
        </a:p>
      </dgm:t>
    </dgm:pt>
    <dgm:pt modelId="{21FD511F-6BD1-1445-BB86-18AE8187B89B}" type="sibTrans" cxnId="{814724A3-B466-B24D-9C2D-B56480857040}">
      <dgm:prSet/>
      <dgm:spPr/>
      <dgm:t>
        <a:bodyPr/>
        <a:lstStyle/>
        <a:p>
          <a:endParaRPr lang="en-US"/>
        </a:p>
      </dgm:t>
    </dgm:pt>
    <dgm:pt modelId="{2695E472-3071-F14D-9B07-27A323A66B2D}" type="pres">
      <dgm:prSet presAssocID="{E5513B33-878D-A74C-8F6B-69E8EA3D4378}" presName="theList" presStyleCnt="0">
        <dgm:presLayoutVars>
          <dgm:dir/>
          <dgm:animLvl val="lvl"/>
          <dgm:resizeHandles val="exact"/>
        </dgm:presLayoutVars>
      </dgm:prSet>
      <dgm:spPr/>
    </dgm:pt>
    <dgm:pt modelId="{F2CD9D1D-FFF0-4C4C-9FDD-D7FA7FEE360A}" type="pres">
      <dgm:prSet presAssocID="{7D106588-06E8-1347-A141-FD9D1503D2B4}" presName="compNode" presStyleCnt="0"/>
      <dgm:spPr/>
    </dgm:pt>
    <dgm:pt modelId="{DB7CD372-BE50-7344-A00C-74B6BE8D2173}" type="pres">
      <dgm:prSet presAssocID="{7D106588-06E8-1347-A141-FD9D1503D2B4}" presName="noGeometry" presStyleCnt="0"/>
      <dgm:spPr/>
    </dgm:pt>
    <dgm:pt modelId="{F089FDB6-E982-DE47-AAB7-986230E6B985}" type="pres">
      <dgm:prSet presAssocID="{7D106588-06E8-1347-A141-FD9D1503D2B4}" presName="childTextVisible" presStyleLbl="bgAccFollowNode1" presStyleIdx="0" presStyleCnt="4" custScaleX="18655" custScaleY="27846" custLinFactNeighborX="43357">
        <dgm:presLayoutVars>
          <dgm:bulletEnabled val="1"/>
        </dgm:presLayoutVars>
      </dgm:prSet>
      <dgm:spPr>
        <a:solidFill>
          <a:srgbClr val="0070C0">
            <a:alpha val="90000"/>
          </a:srgbClr>
        </a:solidFill>
      </dgm:spPr>
    </dgm:pt>
    <dgm:pt modelId="{60E6C938-8DAD-F249-BFE8-B5FAC4967BB1}" type="pres">
      <dgm:prSet presAssocID="{7D106588-06E8-1347-A141-FD9D1503D2B4}" presName="childTextHidden" presStyleLbl="bgAccFollowNode1" presStyleIdx="0" presStyleCnt="4"/>
      <dgm:spPr/>
    </dgm:pt>
    <dgm:pt modelId="{2368479C-4A51-5440-B0C0-57ACA84DD205}" type="pres">
      <dgm:prSet presAssocID="{7D106588-06E8-1347-A141-FD9D1503D2B4}" presName="parentText" presStyleLbl="node1" presStyleIdx="0" presStyleCnt="4" custScaleX="310368" custScaleY="310368">
        <dgm:presLayoutVars>
          <dgm:chMax val="1"/>
          <dgm:bulletEnabled val="1"/>
        </dgm:presLayoutVars>
      </dgm:prSet>
      <dgm:spPr/>
    </dgm:pt>
    <dgm:pt modelId="{42757BA5-2511-5147-A853-28DD0AD0F41E}" type="pres">
      <dgm:prSet presAssocID="{7D106588-06E8-1347-A141-FD9D1503D2B4}" presName="aSpace" presStyleCnt="0"/>
      <dgm:spPr/>
    </dgm:pt>
    <dgm:pt modelId="{20DBA164-CB4B-644C-BE3E-4AD1F3978EFE}" type="pres">
      <dgm:prSet presAssocID="{B7EF69AF-001D-9249-AC0D-0C39198165FA}" presName="compNode" presStyleCnt="0"/>
      <dgm:spPr/>
    </dgm:pt>
    <dgm:pt modelId="{819F146A-D242-BD45-B9FE-FD3164D4C8B8}" type="pres">
      <dgm:prSet presAssocID="{B7EF69AF-001D-9249-AC0D-0C39198165FA}" presName="noGeometry" presStyleCnt="0"/>
      <dgm:spPr/>
    </dgm:pt>
    <dgm:pt modelId="{B71DEBE9-FFBA-7F43-97B1-F439CFD887E3}" type="pres">
      <dgm:prSet presAssocID="{B7EF69AF-001D-9249-AC0D-0C39198165FA}" presName="childTextVisible" presStyleLbl="bgAccFollowNode1" presStyleIdx="1" presStyleCnt="4" custScaleX="18655" custScaleY="27846" custLinFactNeighborX="43592">
        <dgm:presLayoutVars>
          <dgm:bulletEnabled val="1"/>
        </dgm:presLayoutVars>
      </dgm:prSet>
      <dgm:spPr>
        <a:solidFill>
          <a:srgbClr val="0070C0">
            <a:alpha val="90000"/>
          </a:srgbClr>
        </a:solidFill>
      </dgm:spPr>
    </dgm:pt>
    <dgm:pt modelId="{D6360BBA-1174-844B-B67B-78D6234C2778}" type="pres">
      <dgm:prSet presAssocID="{B7EF69AF-001D-9249-AC0D-0C39198165FA}" presName="childTextHidden" presStyleLbl="bgAccFollowNode1" presStyleIdx="1" presStyleCnt="4"/>
      <dgm:spPr/>
    </dgm:pt>
    <dgm:pt modelId="{1535CFDB-F70A-5243-9359-367BB85CA259}" type="pres">
      <dgm:prSet presAssocID="{B7EF69AF-001D-9249-AC0D-0C39198165FA}" presName="parentText" presStyleLbl="node1" presStyleIdx="1" presStyleCnt="4" custScaleX="310368" custScaleY="310368">
        <dgm:presLayoutVars>
          <dgm:chMax val="1"/>
          <dgm:bulletEnabled val="1"/>
        </dgm:presLayoutVars>
      </dgm:prSet>
      <dgm:spPr/>
    </dgm:pt>
    <dgm:pt modelId="{DF5C7F97-2F88-3240-BE08-0350AB437424}" type="pres">
      <dgm:prSet presAssocID="{B7EF69AF-001D-9249-AC0D-0C39198165FA}" presName="aSpace" presStyleCnt="0"/>
      <dgm:spPr/>
    </dgm:pt>
    <dgm:pt modelId="{1D800404-E1B8-9948-A87E-895F0728649E}" type="pres">
      <dgm:prSet presAssocID="{6DD0BEDF-0D0D-A74A-BEE5-F90F40148DAD}" presName="compNode" presStyleCnt="0"/>
      <dgm:spPr/>
    </dgm:pt>
    <dgm:pt modelId="{A420BED3-75D4-F945-BA77-620813C03B3C}" type="pres">
      <dgm:prSet presAssocID="{6DD0BEDF-0D0D-A74A-BEE5-F90F40148DAD}" presName="noGeometry" presStyleCnt="0"/>
      <dgm:spPr/>
    </dgm:pt>
    <dgm:pt modelId="{12D7840C-3BBB-E845-BF87-492C9F6A6E70}" type="pres">
      <dgm:prSet presAssocID="{6DD0BEDF-0D0D-A74A-BEE5-F90F40148DAD}" presName="childTextVisible" presStyleLbl="bgAccFollowNode1" presStyleIdx="2" presStyleCnt="4" custScaleX="18655" custScaleY="27846" custLinFactNeighborX="44323">
        <dgm:presLayoutVars>
          <dgm:bulletEnabled val="1"/>
        </dgm:presLayoutVars>
      </dgm:prSet>
      <dgm:spPr>
        <a:solidFill>
          <a:srgbClr val="0070C0">
            <a:alpha val="90000"/>
          </a:srgbClr>
        </a:solidFill>
      </dgm:spPr>
    </dgm:pt>
    <dgm:pt modelId="{7E24736D-4594-5549-A96B-65ADC374B5A7}" type="pres">
      <dgm:prSet presAssocID="{6DD0BEDF-0D0D-A74A-BEE5-F90F40148DAD}" presName="childTextHidden" presStyleLbl="bgAccFollowNode1" presStyleIdx="2" presStyleCnt="4"/>
      <dgm:spPr/>
    </dgm:pt>
    <dgm:pt modelId="{EA676EF5-A1AF-F746-B11E-ECA0C7EA5019}" type="pres">
      <dgm:prSet presAssocID="{6DD0BEDF-0D0D-A74A-BEE5-F90F40148DAD}" presName="parentText" presStyleLbl="node1" presStyleIdx="2" presStyleCnt="4" custScaleX="310368" custScaleY="310368">
        <dgm:presLayoutVars>
          <dgm:chMax val="1"/>
          <dgm:bulletEnabled val="1"/>
        </dgm:presLayoutVars>
      </dgm:prSet>
      <dgm:spPr/>
    </dgm:pt>
    <dgm:pt modelId="{15D70F48-E03D-B346-B030-6ED6E3A88583}" type="pres">
      <dgm:prSet presAssocID="{6DD0BEDF-0D0D-A74A-BEE5-F90F40148DAD}" presName="aSpace" presStyleCnt="0"/>
      <dgm:spPr/>
    </dgm:pt>
    <dgm:pt modelId="{529E469E-1412-3B4B-9805-45B1129356A1}" type="pres">
      <dgm:prSet presAssocID="{C0A915B9-9D6C-5944-B061-3B79F1BDEC92}" presName="compNode" presStyleCnt="0"/>
      <dgm:spPr/>
    </dgm:pt>
    <dgm:pt modelId="{B8034E8A-72D1-4D4C-B2A5-1D66AB357718}" type="pres">
      <dgm:prSet presAssocID="{C0A915B9-9D6C-5944-B061-3B79F1BDEC92}" presName="noGeometry" presStyleCnt="0"/>
      <dgm:spPr/>
    </dgm:pt>
    <dgm:pt modelId="{4BA94A1B-61FF-AC45-AB31-48BBBFDE06ED}" type="pres">
      <dgm:prSet presAssocID="{C0A915B9-9D6C-5944-B061-3B79F1BDEC92}" presName="childTextVisible" presStyleLbl="bgAccFollowNode1" presStyleIdx="3" presStyleCnt="4" custScaleX="18655" custScaleY="27846" custLinFactNeighborX="-14453">
        <dgm:presLayoutVars>
          <dgm:bulletEnabled val="1"/>
        </dgm:presLayoutVars>
      </dgm:prSet>
      <dgm:spPr>
        <a:prstGeom prst="rect">
          <a:avLst/>
        </a:prstGeom>
      </dgm:spPr>
    </dgm:pt>
    <dgm:pt modelId="{FDC3FC02-ECA6-0847-BAAA-BAA23BEA8577}" type="pres">
      <dgm:prSet presAssocID="{C0A915B9-9D6C-5944-B061-3B79F1BDEC92}" presName="childTextHidden" presStyleLbl="bgAccFollowNode1" presStyleIdx="3" presStyleCnt="4"/>
      <dgm:spPr/>
    </dgm:pt>
    <dgm:pt modelId="{1760FC6E-4E71-0A44-8603-E346C34742F6}" type="pres">
      <dgm:prSet presAssocID="{C0A915B9-9D6C-5944-B061-3B79F1BDEC92}" presName="parentText" presStyleLbl="node1" presStyleIdx="3" presStyleCnt="4" custScaleX="310368" custScaleY="310368">
        <dgm:presLayoutVars>
          <dgm:chMax val="1"/>
          <dgm:bulletEnabled val="1"/>
        </dgm:presLayoutVars>
      </dgm:prSet>
      <dgm:spPr/>
    </dgm:pt>
  </dgm:ptLst>
  <dgm:cxnLst>
    <dgm:cxn modelId="{09523E2B-67BE-A946-91F9-720606CEF611}" srcId="{E5513B33-878D-A74C-8F6B-69E8EA3D4378}" destId="{B7EF69AF-001D-9249-AC0D-0C39198165FA}" srcOrd="1" destOrd="0" parTransId="{7937B2C2-DFE3-C940-B301-85619DFAC00A}" sibTransId="{989916A8-5014-8D43-859D-60217161ADA9}"/>
    <dgm:cxn modelId="{377E6782-0439-164D-92D4-94BBFEFA66A3}" srcId="{E5513B33-878D-A74C-8F6B-69E8EA3D4378}" destId="{6DD0BEDF-0D0D-A74A-BEE5-F90F40148DAD}" srcOrd="2" destOrd="0" parTransId="{22945A17-FEA8-AC47-B71D-AA0C44E0F244}" sibTransId="{C180079E-5B66-C041-A576-9BC657048A23}"/>
    <dgm:cxn modelId="{560FAA85-A389-4449-A943-FF2741CF4CFD}" type="presOf" srcId="{C0A915B9-9D6C-5944-B061-3B79F1BDEC92}" destId="{1760FC6E-4E71-0A44-8603-E346C34742F6}" srcOrd="0" destOrd="0" presId="urn:microsoft.com/office/officeart/2005/8/layout/hProcess6"/>
    <dgm:cxn modelId="{8C2BD895-3D02-9B40-B516-5B7055A208D4}" type="presOf" srcId="{7D106588-06E8-1347-A141-FD9D1503D2B4}" destId="{2368479C-4A51-5440-B0C0-57ACA84DD205}" srcOrd="0" destOrd="0" presId="urn:microsoft.com/office/officeart/2005/8/layout/hProcess6"/>
    <dgm:cxn modelId="{814724A3-B466-B24D-9C2D-B56480857040}" srcId="{E5513B33-878D-A74C-8F6B-69E8EA3D4378}" destId="{C0A915B9-9D6C-5944-B061-3B79F1BDEC92}" srcOrd="3" destOrd="0" parTransId="{8C202598-637A-D84D-93E4-9566A1E1F0E7}" sibTransId="{21FD511F-6BD1-1445-BB86-18AE8187B89B}"/>
    <dgm:cxn modelId="{433F27A9-1199-DF48-B517-E3E9CFC08EE0}" type="presOf" srcId="{B7EF69AF-001D-9249-AC0D-0C39198165FA}" destId="{1535CFDB-F70A-5243-9359-367BB85CA259}" srcOrd="0" destOrd="0" presId="urn:microsoft.com/office/officeart/2005/8/layout/hProcess6"/>
    <dgm:cxn modelId="{861927C8-0B94-4040-B2A9-06F87806D841}" srcId="{E5513B33-878D-A74C-8F6B-69E8EA3D4378}" destId="{7D106588-06E8-1347-A141-FD9D1503D2B4}" srcOrd="0" destOrd="0" parTransId="{BFDA7FCD-0E64-0F42-ACB8-4F07C969BD6D}" sibTransId="{ECE53AB9-466D-FA4F-A5D6-BA9241EC8BF6}"/>
    <dgm:cxn modelId="{BB5990CD-42F5-CD4A-9811-62D5BD723024}" type="presOf" srcId="{E5513B33-878D-A74C-8F6B-69E8EA3D4378}" destId="{2695E472-3071-F14D-9B07-27A323A66B2D}" srcOrd="0" destOrd="0" presId="urn:microsoft.com/office/officeart/2005/8/layout/hProcess6"/>
    <dgm:cxn modelId="{E79F6FFB-1B25-F341-8126-3DC750DC2361}" type="presOf" srcId="{6DD0BEDF-0D0D-A74A-BEE5-F90F40148DAD}" destId="{EA676EF5-A1AF-F746-B11E-ECA0C7EA5019}" srcOrd="0" destOrd="0" presId="urn:microsoft.com/office/officeart/2005/8/layout/hProcess6"/>
    <dgm:cxn modelId="{B4FE8E64-7241-E141-A522-CD3880B577AB}" type="presParOf" srcId="{2695E472-3071-F14D-9B07-27A323A66B2D}" destId="{F2CD9D1D-FFF0-4C4C-9FDD-D7FA7FEE360A}" srcOrd="0" destOrd="0" presId="urn:microsoft.com/office/officeart/2005/8/layout/hProcess6"/>
    <dgm:cxn modelId="{B990D030-25D4-4146-96ED-8BFA806CE683}" type="presParOf" srcId="{F2CD9D1D-FFF0-4C4C-9FDD-D7FA7FEE360A}" destId="{DB7CD372-BE50-7344-A00C-74B6BE8D2173}" srcOrd="0" destOrd="0" presId="urn:microsoft.com/office/officeart/2005/8/layout/hProcess6"/>
    <dgm:cxn modelId="{C3E8143C-5F26-C24D-9535-25F05F8A9F34}" type="presParOf" srcId="{F2CD9D1D-FFF0-4C4C-9FDD-D7FA7FEE360A}" destId="{F089FDB6-E982-DE47-AAB7-986230E6B985}" srcOrd="1" destOrd="0" presId="urn:microsoft.com/office/officeart/2005/8/layout/hProcess6"/>
    <dgm:cxn modelId="{443A1D43-3C91-2044-ACDC-E281E4B029F3}" type="presParOf" srcId="{F2CD9D1D-FFF0-4C4C-9FDD-D7FA7FEE360A}" destId="{60E6C938-8DAD-F249-BFE8-B5FAC4967BB1}" srcOrd="2" destOrd="0" presId="urn:microsoft.com/office/officeart/2005/8/layout/hProcess6"/>
    <dgm:cxn modelId="{00A55651-8BC2-F240-BB5E-AEADBB704A6C}" type="presParOf" srcId="{F2CD9D1D-FFF0-4C4C-9FDD-D7FA7FEE360A}" destId="{2368479C-4A51-5440-B0C0-57ACA84DD205}" srcOrd="3" destOrd="0" presId="urn:microsoft.com/office/officeart/2005/8/layout/hProcess6"/>
    <dgm:cxn modelId="{E52E7008-FEEB-3B41-819A-A1E194F4A237}" type="presParOf" srcId="{2695E472-3071-F14D-9B07-27A323A66B2D}" destId="{42757BA5-2511-5147-A853-28DD0AD0F41E}" srcOrd="1" destOrd="0" presId="urn:microsoft.com/office/officeart/2005/8/layout/hProcess6"/>
    <dgm:cxn modelId="{83495530-8C71-7846-99F5-84C8F5D3E91E}" type="presParOf" srcId="{2695E472-3071-F14D-9B07-27A323A66B2D}" destId="{20DBA164-CB4B-644C-BE3E-4AD1F3978EFE}" srcOrd="2" destOrd="0" presId="urn:microsoft.com/office/officeart/2005/8/layout/hProcess6"/>
    <dgm:cxn modelId="{AB105AC0-AFFE-5342-9324-16915A0536C3}" type="presParOf" srcId="{20DBA164-CB4B-644C-BE3E-4AD1F3978EFE}" destId="{819F146A-D242-BD45-B9FE-FD3164D4C8B8}" srcOrd="0" destOrd="0" presId="urn:microsoft.com/office/officeart/2005/8/layout/hProcess6"/>
    <dgm:cxn modelId="{D3A36A16-B1B4-E741-8D02-92A93CB8EC4C}" type="presParOf" srcId="{20DBA164-CB4B-644C-BE3E-4AD1F3978EFE}" destId="{B71DEBE9-FFBA-7F43-97B1-F439CFD887E3}" srcOrd="1" destOrd="0" presId="urn:microsoft.com/office/officeart/2005/8/layout/hProcess6"/>
    <dgm:cxn modelId="{6CA7C5D2-C7E6-B640-9F65-FF5B0C8C8F94}" type="presParOf" srcId="{20DBA164-CB4B-644C-BE3E-4AD1F3978EFE}" destId="{D6360BBA-1174-844B-B67B-78D6234C2778}" srcOrd="2" destOrd="0" presId="urn:microsoft.com/office/officeart/2005/8/layout/hProcess6"/>
    <dgm:cxn modelId="{BE3104DF-FBCE-CA48-B8CD-824CE98B9CD0}" type="presParOf" srcId="{20DBA164-CB4B-644C-BE3E-4AD1F3978EFE}" destId="{1535CFDB-F70A-5243-9359-367BB85CA259}" srcOrd="3" destOrd="0" presId="urn:microsoft.com/office/officeart/2005/8/layout/hProcess6"/>
    <dgm:cxn modelId="{45123CDA-5899-204B-A5B7-C51C38218C56}" type="presParOf" srcId="{2695E472-3071-F14D-9B07-27A323A66B2D}" destId="{DF5C7F97-2F88-3240-BE08-0350AB437424}" srcOrd="3" destOrd="0" presId="urn:microsoft.com/office/officeart/2005/8/layout/hProcess6"/>
    <dgm:cxn modelId="{F9FED752-942F-EA48-B1E9-0902C8E65826}" type="presParOf" srcId="{2695E472-3071-F14D-9B07-27A323A66B2D}" destId="{1D800404-E1B8-9948-A87E-895F0728649E}" srcOrd="4" destOrd="0" presId="urn:microsoft.com/office/officeart/2005/8/layout/hProcess6"/>
    <dgm:cxn modelId="{E4B1EFE2-F6F5-F142-9521-276B1308890C}" type="presParOf" srcId="{1D800404-E1B8-9948-A87E-895F0728649E}" destId="{A420BED3-75D4-F945-BA77-620813C03B3C}" srcOrd="0" destOrd="0" presId="urn:microsoft.com/office/officeart/2005/8/layout/hProcess6"/>
    <dgm:cxn modelId="{CB5DAE5A-326C-1D4E-9BD9-0AE9B6F81C1E}" type="presParOf" srcId="{1D800404-E1B8-9948-A87E-895F0728649E}" destId="{12D7840C-3BBB-E845-BF87-492C9F6A6E70}" srcOrd="1" destOrd="0" presId="urn:microsoft.com/office/officeart/2005/8/layout/hProcess6"/>
    <dgm:cxn modelId="{91607518-CAD9-6F46-8E6E-652C9C497D4F}" type="presParOf" srcId="{1D800404-E1B8-9948-A87E-895F0728649E}" destId="{7E24736D-4594-5549-A96B-65ADC374B5A7}" srcOrd="2" destOrd="0" presId="urn:microsoft.com/office/officeart/2005/8/layout/hProcess6"/>
    <dgm:cxn modelId="{7298EF0C-E99F-3246-8D8D-BF1F6D843DC5}" type="presParOf" srcId="{1D800404-E1B8-9948-A87E-895F0728649E}" destId="{EA676EF5-A1AF-F746-B11E-ECA0C7EA5019}" srcOrd="3" destOrd="0" presId="urn:microsoft.com/office/officeart/2005/8/layout/hProcess6"/>
    <dgm:cxn modelId="{4C606DB1-1712-E34F-A343-D10B5C57D2EE}" type="presParOf" srcId="{2695E472-3071-F14D-9B07-27A323A66B2D}" destId="{15D70F48-E03D-B346-B030-6ED6E3A88583}" srcOrd="5" destOrd="0" presId="urn:microsoft.com/office/officeart/2005/8/layout/hProcess6"/>
    <dgm:cxn modelId="{3AB1B06D-4234-D748-B2CE-DC8BEFC4AA8D}" type="presParOf" srcId="{2695E472-3071-F14D-9B07-27A323A66B2D}" destId="{529E469E-1412-3B4B-9805-45B1129356A1}" srcOrd="6" destOrd="0" presId="urn:microsoft.com/office/officeart/2005/8/layout/hProcess6"/>
    <dgm:cxn modelId="{151B7955-C4F2-2948-B192-06A3B3418877}" type="presParOf" srcId="{529E469E-1412-3B4B-9805-45B1129356A1}" destId="{B8034E8A-72D1-4D4C-B2A5-1D66AB357718}" srcOrd="0" destOrd="0" presId="urn:microsoft.com/office/officeart/2005/8/layout/hProcess6"/>
    <dgm:cxn modelId="{EDA131F2-608C-E540-BAA0-7976057C6DB5}" type="presParOf" srcId="{529E469E-1412-3B4B-9805-45B1129356A1}" destId="{4BA94A1B-61FF-AC45-AB31-48BBBFDE06ED}" srcOrd="1" destOrd="0" presId="urn:microsoft.com/office/officeart/2005/8/layout/hProcess6"/>
    <dgm:cxn modelId="{B0BE2A95-3147-3A4E-AB46-BD38C211A2F1}" type="presParOf" srcId="{529E469E-1412-3B4B-9805-45B1129356A1}" destId="{FDC3FC02-ECA6-0847-BAAA-BAA23BEA8577}" srcOrd="2" destOrd="0" presId="urn:microsoft.com/office/officeart/2005/8/layout/hProcess6"/>
    <dgm:cxn modelId="{6EE2B9C8-C3AE-EA4C-BCF2-9F05C6969557}" type="presParOf" srcId="{529E469E-1412-3B4B-9805-45B1129356A1}" destId="{1760FC6E-4E71-0A44-8603-E346C34742F6}"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A5A517-B368-9842-B19B-77F089A45C8A}" type="doc">
      <dgm:prSet loTypeId="urn:microsoft.com/office/officeart/2005/8/layout/pyramid3" loCatId="pyramid" qsTypeId="urn:microsoft.com/office/officeart/2005/8/quickstyle/simple1" qsCatId="simple" csTypeId="urn:microsoft.com/office/officeart/2005/8/colors/accent1_2" csCatId="accent1" phldr="1"/>
      <dgm:spPr/>
    </dgm:pt>
    <dgm:pt modelId="{341ACB79-950C-E04E-AEFB-3451A70FB8A2}">
      <dgm:prSet phldrT="[Text]" custT="1"/>
      <dgm:spPr>
        <a:solidFill>
          <a:srgbClr val="0070C0"/>
        </a:solidFill>
      </dgm:spPr>
      <dgm:t>
        <a:bodyPr/>
        <a:lstStyle/>
        <a:p>
          <a:r>
            <a:rPr lang="en-US" sz="48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1</a:t>
          </a:r>
          <a:br>
            <a:rPr lang="en-US" sz="48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8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Pilot Project</a:t>
          </a:r>
        </a:p>
      </dgm:t>
    </dgm:pt>
    <dgm:pt modelId="{50B96232-5DBB-6541-B57A-AB73C77AEDFA}" type="parTrans" cxnId="{5BFDFCF0-E250-DA41-8196-BCE691565212}">
      <dgm:prSet/>
      <dgm:spPr/>
      <dgm:t>
        <a:bodyPr/>
        <a:lstStyle/>
        <a:p>
          <a:endParaRPr lang="en-US"/>
        </a:p>
      </dgm:t>
    </dgm:pt>
    <dgm:pt modelId="{C9BAB97D-3F99-AD45-AB72-A3F240BF323D}" type="sibTrans" cxnId="{5BFDFCF0-E250-DA41-8196-BCE691565212}">
      <dgm:prSet/>
      <dgm:spPr/>
      <dgm:t>
        <a:bodyPr/>
        <a:lstStyle/>
        <a:p>
          <a:endParaRPr lang="en-US"/>
        </a:p>
      </dgm:t>
    </dgm:pt>
    <dgm:pt modelId="{5FA6B38D-1471-334F-9BBC-EEA24BA14C85}">
      <dgm:prSet phldrT="[Text]" custT="1"/>
      <dgm:spPr>
        <a:solidFill>
          <a:srgbClr val="0070C0"/>
        </a:solidFill>
      </dgm:spPr>
      <dgm:t>
        <a:bodyPr/>
        <a:lstStyle/>
        <a:p>
          <a: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2</a:t>
          </a:r>
          <a:b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Major Project</a:t>
          </a:r>
        </a:p>
      </dgm:t>
    </dgm:pt>
    <dgm:pt modelId="{BDC5078A-6C71-794C-BFCF-ADFC1FB63810}" type="parTrans" cxnId="{385C2CC0-DE53-8A4B-8D55-F9CE3DB81C4C}">
      <dgm:prSet/>
      <dgm:spPr/>
      <dgm:t>
        <a:bodyPr/>
        <a:lstStyle/>
        <a:p>
          <a:endParaRPr lang="en-US"/>
        </a:p>
      </dgm:t>
    </dgm:pt>
    <dgm:pt modelId="{5046ECA5-494C-B648-B94E-3B91FEC46FE7}" type="sibTrans" cxnId="{385C2CC0-DE53-8A4B-8D55-F9CE3DB81C4C}">
      <dgm:prSet/>
      <dgm:spPr/>
      <dgm:t>
        <a:bodyPr/>
        <a:lstStyle/>
        <a:p>
          <a:endParaRPr lang="en-US"/>
        </a:p>
      </dgm:t>
    </dgm:pt>
    <dgm:pt modelId="{3D007311-F985-324B-9093-5EDCF300BAE7}">
      <dgm:prSet phldrT="[Text]" custT="1"/>
      <dgm:spPr>
        <a:solidFill>
          <a:srgbClr val="0070C0"/>
        </a:solidFill>
      </dgm:spPr>
      <dgm:t>
        <a:bodyPr/>
        <a:lstStyle/>
        <a:p>
          <a: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3</a:t>
          </a:r>
          <a:b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a:t>
          </a:r>
        </a:p>
      </dgm:t>
    </dgm:pt>
    <dgm:pt modelId="{C5CF1054-836A-3B4B-9F4C-2ED04C8B7199}" type="parTrans" cxnId="{FDCE4B09-3911-1848-A4F1-0BF678E74DEC}">
      <dgm:prSet/>
      <dgm:spPr/>
      <dgm:t>
        <a:bodyPr/>
        <a:lstStyle/>
        <a:p>
          <a:endParaRPr lang="en-US"/>
        </a:p>
      </dgm:t>
    </dgm:pt>
    <dgm:pt modelId="{7BF25B6D-AD9C-2E40-B9D5-22A570ED187B}" type="sibTrans" cxnId="{FDCE4B09-3911-1848-A4F1-0BF678E74DEC}">
      <dgm:prSet/>
      <dgm:spPr/>
      <dgm:t>
        <a:bodyPr/>
        <a:lstStyle/>
        <a:p>
          <a:endParaRPr lang="en-US"/>
        </a:p>
      </dgm:t>
    </dgm:pt>
    <dgm:pt modelId="{45F0B157-6930-AC4E-BBD7-F78E54885833}">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Establish credibility</a:t>
          </a:r>
        </a:p>
      </dgm:t>
    </dgm:pt>
    <dgm:pt modelId="{B9887228-64AC-EC48-8CD0-7442570218C3}" type="parTrans" cxnId="{6E1F5646-F8D8-2D4B-8F51-F7FA7B28F291}">
      <dgm:prSet/>
      <dgm:spPr/>
      <dgm:t>
        <a:bodyPr/>
        <a:lstStyle/>
        <a:p>
          <a:endParaRPr lang="en-US"/>
        </a:p>
      </dgm:t>
    </dgm:pt>
    <dgm:pt modelId="{77E4D9CC-647D-8646-8ED5-A96F9A91D339}" type="sibTrans" cxnId="{6E1F5646-F8D8-2D4B-8F51-F7FA7B28F291}">
      <dgm:prSet/>
      <dgm:spPr/>
      <dgm:t>
        <a:bodyPr/>
        <a:lstStyle/>
        <a:p>
          <a:endParaRPr lang="en-US"/>
        </a:p>
      </dgm:t>
    </dgm:pt>
    <dgm:pt modelId="{CBAAFCF7-CA2D-FD43-BB64-B89794E6DE86}">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Deliver major new capability</a:t>
          </a:r>
        </a:p>
      </dgm:t>
    </dgm:pt>
    <dgm:pt modelId="{CE897646-2F86-3344-8EC6-D7C7D345D624}" type="parTrans" cxnId="{D7F311ED-2BC6-E04D-AFAF-495C33B20A9B}">
      <dgm:prSet/>
      <dgm:spPr/>
      <dgm:t>
        <a:bodyPr/>
        <a:lstStyle/>
        <a:p>
          <a:endParaRPr lang="en-US"/>
        </a:p>
      </dgm:t>
    </dgm:pt>
    <dgm:pt modelId="{D49F927E-C741-AB4A-AAB0-6CFEB389CAA9}" type="sibTrans" cxnId="{D7F311ED-2BC6-E04D-AFAF-495C33B20A9B}">
      <dgm:prSet/>
      <dgm:spPr/>
      <dgm:t>
        <a:bodyPr/>
        <a:lstStyle/>
        <a:p>
          <a:endParaRPr lang="en-US"/>
        </a:p>
      </dgm:t>
    </dgm:pt>
    <dgm:pt modelId="{D9AF712C-DD3F-E847-A50C-BB3E31E2129C}">
      <dgm:prSet phldrT="[Text]" custT="1"/>
      <dgm:spPr>
        <a:solidFill>
          <a:srgbClr val="0070C0"/>
        </a:solidFill>
      </dgm:spPr>
      <dgm:t>
        <a:bodyPr/>
        <a:lstStyle/>
        <a:p>
          <a:endParaRPr lang="en-US" sz="2800" dirty="0"/>
        </a:p>
      </dgm:t>
    </dgm:pt>
    <dgm:pt modelId="{72A2CD2B-613A-9240-9EA1-AA124A8C8AE6}" type="parTrans" cxnId="{3C7A515D-3D96-4D40-9743-9E9F8C23A684}">
      <dgm:prSet/>
      <dgm:spPr/>
      <dgm:t>
        <a:bodyPr/>
        <a:lstStyle/>
        <a:p>
          <a:endParaRPr lang="en-US"/>
        </a:p>
      </dgm:t>
    </dgm:pt>
    <dgm:pt modelId="{A2FB9A9D-FF1C-624C-9287-9BB3C8BEAF33}" type="sibTrans" cxnId="{3C7A515D-3D96-4D40-9743-9E9F8C23A684}">
      <dgm:prSet/>
      <dgm:spPr/>
      <dgm:t>
        <a:bodyPr/>
        <a:lstStyle/>
        <a:p>
          <a:endParaRPr lang="en-US"/>
        </a:p>
      </dgm:t>
    </dgm:pt>
    <dgm:pt modelId="{29AEC33D-E3DC-1745-8552-C9444586C88F}">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$50K to $100K</a:t>
          </a:r>
        </a:p>
      </dgm:t>
    </dgm:pt>
    <dgm:pt modelId="{A22B50D9-427B-C244-9458-3CD71EE3C49D}" type="parTrans" cxnId="{8BC57A62-B1CA-134E-B4E4-527AD8DDB300}">
      <dgm:prSet/>
      <dgm:spPr/>
      <dgm:t>
        <a:bodyPr/>
        <a:lstStyle/>
        <a:p>
          <a:endParaRPr lang="en-US"/>
        </a:p>
      </dgm:t>
    </dgm:pt>
    <dgm:pt modelId="{111BE074-CAD6-0945-AAD1-72610E240AA2}" type="sibTrans" cxnId="{8BC57A62-B1CA-134E-B4E4-527AD8DDB300}">
      <dgm:prSet/>
      <dgm:spPr/>
      <dgm:t>
        <a:bodyPr/>
        <a:lstStyle/>
        <a:p>
          <a:endParaRPr lang="en-US"/>
        </a:p>
      </dgm:t>
    </dgm:pt>
    <dgm:pt modelId="{F247C8A4-C4E5-A441-A986-44E49B6176F6}">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$750K to $2M</a:t>
          </a:r>
        </a:p>
      </dgm:t>
    </dgm:pt>
    <dgm:pt modelId="{0F3FEC52-8F30-5A43-9759-EA50D7B664DD}" type="parTrans" cxnId="{69D29D75-85FC-5D49-A281-99AA3E398839}">
      <dgm:prSet/>
      <dgm:spPr/>
      <dgm:t>
        <a:bodyPr/>
        <a:lstStyle/>
        <a:p>
          <a:endParaRPr lang="en-US"/>
        </a:p>
      </dgm:t>
    </dgm:pt>
    <dgm:pt modelId="{E3B1FB76-F457-AE48-82A5-F33D8E1733DF}" type="sibTrans" cxnId="{69D29D75-85FC-5D49-A281-99AA3E398839}">
      <dgm:prSet/>
      <dgm:spPr/>
      <dgm:t>
        <a:bodyPr/>
        <a:lstStyle/>
        <a:p>
          <a:endParaRPr lang="en-US"/>
        </a:p>
      </dgm:t>
    </dgm:pt>
    <dgm:pt modelId="{E6B1CA10-2116-B449-A96B-5F6B08F94B47}">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Build application that leverages our technology</a:t>
          </a:r>
        </a:p>
      </dgm:t>
    </dgm:pt>
    <dgm:pt modelId="{A4821A3F-BF5A-BB4C-88AF-04535577476D}" type="parTrans" cxnId="{7A151604-5A32-8242-8611-3CA79D229E6F}">
      <dgm:prSet/>
      <dgm:spPr/>
      <dgm:t>
        <a:bodyPr/>
        <a:lstStyle/>
        <a:p>
          <a:endParaRPr lang="en-US"/>
        </a:p>
      </dgm:t>
    </dgm:pt>
    <dgm:pt modelId="{F3FF0128-85AA-AF42-AA5A-EED4B2D5574E}" type="sibTrans" cxnId="{7A151604-5A32-8242-8611-3CA79D229E6F}">
      <dgm:prSet/>
      <dgm:spPr/>
      <dgm:t>
        <a:bodyPr/>
        <a:lstStyle/>
        <a:p>
          <a:endParaRPr lang="en-US"/>
        </a:p>
      </dgm:t>
    </dgm:pt>
    <dgm:pt modelId="{69D9C1C6-CEBC-F34E-B8EE-EDE69556619C}">
      <dgm:prSet phldrT="[Text]" custT="1"/>
      <dgm:spPr>
        <a:solidFill>
          <a:srgbClr val="0070C0"/>
        </a:solidFill>
      </dgm:spPr>
      <dgm:t>
        <a:bodyPr/>
        <a:lstStyle/>
        <a:p>
          <a: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4</a:t>
          </a:r>
          <a:b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Platform</a:t>
          </a:r>
        </a:p>
      </dgm:t>
    </dgm:pt>
    <dgm:pt modelId="{587635AF-6884-8F4E-BD87-A1DA3B7CE9FC}" type="parTrans" cxnId="{54AC1388-DDCD-574A-B085-EC3308935D5D}">
      <dgm:prSet/>
      <dgm:spPr/>
      <dgm:t>
        <a:bodyPr/>
        <a:lstStyle/>
        <a:p>
          <a:endParaRPr lang="en-US"/>
        </a:p>
      </dgm:t>
    </dgm:pt>
    <dgm:pt modelId="{439B6D0E-B692-9640-B1CC-0FC8C4DCC067}" type="sibTrans" cxnId="{54AC1388-DDCD-574A-B085-EC3308935D5D}">
      <dgm:prSet/>
      <dgm:spPr/>
      <dgm:t>
        <a:bodyPr/>
        <a:lstStyle/>
        <a:p>
          <a:endParaRPr lang="en-US"/>
        </a:p>
      </dgm:t>
    </dgm:pt>
    <dgm:pt modelId="{DF238B3B-4074-5348-B667-458B1478C685}">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Learn problem domain</a:t>
          </a:r>
        </a:p>
      </dgm:t>
    </dgm:pt>
    <dgm:pt modelId="{DBCA6635-9F94-F747-9C9A-7AA3D2E17979}" type="parTrans" cxnId="{FB0A14F7-4910-564E-9B18-43A408D8E54C}">
      <dgm:prSet/>
      <dgm:spPr/>
      <dgm:t>
        <a:bodyPr/>
        <a:lstStyle/>
        <a:p>
          <a:endParaRPr lang="en-US"/>
        </a:p>
      </dgm:t>
    </dgm:pt>
    <dgm:pt modelId="{CF22E715-37E4-2442-BFB3-1F84C567ADC9}" type="sibTrans" cxnId="{FB0A14F7-4910-564E-9B18-43A408D8E54C}">
      <dgm:prSet/>
      <dgm:spPr/>
      <dgm:t>
        <a:bodyPr/>
        <a:lstStyle/>
        <a:p>
          <a:endParaRPr lang="en-US"/>
        </a:p>
      </dgm:t>
    </dgm:pt>
    <dgm:pt modelId="{A338F62D-D289-354B-9F55-433330D02E04}">
      <dgm:prSet phldrT="[Text]" custT="1"/>
      <dgm:spPr>
        <a:ln>
          <a:solidFill>
            <a:srgbClr val="0070C0"/>
          </a:solidFill>
        </a:ln>
      </dgm:spPr>
      <dgm:t>
        <a:bodyPr anchor="ctr" anchorCtr="0"/>
        <a:lstStyle/>
        <a:p>
          <a:r>
            <a:rPr lang="en-US" sz="3200" b="0" i="0" dirty="0">
              <a:latin typeface="Open Sans Light" panose="020B0306030504020204" pitchFamily="34" charset="0"/>
              <a:ea typeface="Open Sans Light" panose="020B0306030504020204" pitchFamily="34" charset="0"/>
              <a:cs typeface="Open Sans Light" panose="020B0306030504020204" pitchFamily="34" charset="0"/>
            </a:rPr>
            <a:t>$120K to $240K ARR</a:t>
          </a:r>
        </a:p>
      </dgm:t>
    </dgm:pt>
    <dgm:pt modelId="{84E976D3-7BB0-9C47-B04E-989A6A613B2F}" type="parTrans" cxnId="{CB8DFA68-CA23-394C-B8E7-1AB1C1F5638D}">
      <dgm:prSet/>
      <dgm:spPr/>
      <dgm:t>
        <a:bodyPr/>
        <a:lstStyle/>
        <a:p>
          <a:endParaRPr lang="en-US"/>
        </a:p>
      </dgm:t>
    </dgm:pt>
    <dgm:pt modelId="{3ED871BC-BC86-4948-A780-2B5BB38ADC93}" type="sibTrans" cxnId="{CB8DFA68-CA23-394C-B8E7-1AB1C1F5638D}">
      <dgm:prSet/>
      <dgm:spPr/>
      <dgm:t>
        <a:bodyPr/>
        <a:lstStyle/>
        <a:p>
          <a:endParaRPr lang="en-US"/>
        </a:p>
      </dgm:t>
    </dgm:pt>
    <dgm:pt modelId="{59151602-BB5F-3747-86AE-88AC79BABC87}">
      <dgm:prSet phldrT="[Text]" custT="1"/>
      <dgm:spPr>
        <a:ln>
          <a:solidFill>
            <a:srgbClr val="0070C0"/>
          </a:solidFill>
        </a:ln>
      </dgm:spPr>
      <dgm:t>
        <a:bodyPr anchor="ctr" anchorCtr="0"/>
        <a:lstStyle/>
        <a:p>
          <a:r>
            <a:rPr lang="en-US" sz="3200" b="0" i="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Deploy platform</a:t>
          </a:r>
        </a:p>
      </dgm:t>
    </dgm:pt>
    <dgm:pt modelId="{4960F644-2FD9-2C43-AD6F-E115B0B6D7CD}" type="parTrans" cxnId="{49FABA5B-C064-594B-8F61-3286BF2FFCF0}">
      <dgm:prSet/>
      <dgm:spPr/>
      <dgm:t>
        <a:bodyPr/>
        <a:lstStyle/>
        <a:p>
          <a:endParaRPr lang="en-US"/>
        </a:p>
      </dgm:t>
    </dgm:pt>
    <dgm:pt modelId="{B51F3E05-FB02-6E4C-8113-CBBE2C2647ED}" type="sibTrans" cxnId="{49FABA5B-C064-594B-8F61-3286BF2FFCF0}">
      <dgm:prSet/>
      <dgm:spPr/>
      <dgm:t>
        <a:bodyPr/>
        <a:lstStyle/>
        <a:p>
          <a:endParaRPr lang="en-US"/>
        </a:p>
      </dgm:t>
    </dgm:pt>
    <dgm:pt modelId="{7A39A6A6-47F3-9A45-B991-3E3D8D4AEDAB}">
      <dgm:prSet phldrT="[Text]" custT="1"/>
      <dgm:spPr>
        <a:ln>
          <a:solidFill>
            <a:srgbClr val="0070C0"/>
          </a:solidFill>
        </a:ln>
      </dgm:spPr>
      <dgm:t>
        <a:bodyPr anchor="ctr" anchorCtr="0"/>
        <a:lstStyle/>
        <a:p>
          <a:r>
            <a:rPr lang="en-US" sz="3200" b="0" i="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$1M+ ARR (possible rev share)</a:t>
          </a:r>
        </a:p>
      </dgm:t>
    </dgm:pt>
    <dgm:pt modelId="{C0A19846-FC04-5B4C-B9F4-D85DB24431E4}" type="parTrans" cxnId="{F5175F98-E6F3-C14B-A0C6-B66C0B68FA8A}">
      <dgm:prSet/>
      <dgm:spPr/>
      <dgm:t>
        <a:bodyPr/>
        <a:lstStyle/>
        <a:p>
          <a:endParaRPr lang="en-US"/>
        </a:p>
      </dgm:t>
    </dgm:pt>
    <dgm:pt modelId="{BFE122F2-86B0-5244-A55D-E8ACF14B8892}" type="sibTrans" cxnId="{F5175F98-E6F3-C14B-A0C6-B66C0B68FA8A}">
      <dgm:prSet/>
      <dgm:spPr/>
      <dgm:t>
        <a:bodyPr/>
        <a:lstStyle/>
        <a:p>
          <a:endParaRPr lang="en-US"/>
        </a:p>
      </dgm:t>
    </dgm:pt>
    <dgm:pt modelId="{B23FB0F6-563E-2540-945B-E8546B2B7C61}" type="pres">
      <dgm:prSet presAssocID="{E5A5A517-B368-9842-B19B-77F089A45C8A}" presName="Name0" presStyleCnt="0">
        <dgm:presLayoutVars>
          <dgm:dir/>
          <dgm:animLvl val="lvl"/>
          <dgm:resizeHandles val="exact"/>
        </dgm:presLayoutVars>
      </dgm:prSet>
      <dgm:spPr/>
    </dgm:pt>
    <dgm:pt modelId="{D1EB7D83-960F-AA41-BB6D-411F7ADD161C}" type="pres">
      <dgm:prSet presAssocID="{341ACB79-950C-E04E-AEFB-3451A70FB8A2}" presName="Name8" presStyleCnt="0"/>
      <dgm:spPr/>
    </dgm:pt>
    <dgm:pt modelId="{5FE290D2-F6EB-A24C-A8A6-16B2B53B7A8E}" type="pres">
      <dgm:prSet presAssocID="{341ACB79-950C-E04E-AEFB-3451A70FB8A2}" presName="acctBkgd" presStyleLbl="alignAcc1" presStyleIdx="0" presStyleCnt="4" custScaleX="104690" custLinFactNeighborX="-2718"/>
      <dgm:spPr/>
    </dgm:pt>
    <dgm:pt modelId="{7943F1B9-6199-924C-8031-E0BAAEB8B84C}" type="pres">
      <dgm:prSet presAssocID="{341ACB79-950C-E04E-AEFB-3451A70FB8A2}" presName="acctTx" presStyleLbl="alignAcc1" presStyleIdx="0" presStyleCnt="4">
        <dgm:presLayoutVars>
          <dgm:bulletEnabled val="1"/>
        </dgm:presLayoutVars>
      </dgm:prSet>
      <dgm:spPr/>
    </dgm:pt>
    <dgm:pt modelId="{057AFACC-CF7E-F54F-AE08-D64722F26459}" type="pres">
      <dgm:prSet presAssocID="{341ACB79-950C-E04E-AEFB-3451A70FB8A2}" presName="level" presStyleLbl="node1" presStyleIdx="0" presStyleCnt="5" custLinFactNeighborX="0">
        <dgm:presLayoutVars>
          <dgm:chMax val="1"/>
          <dgm:bulletEnabled val="1"/>
        </dgm:presLayoutVars>
      </dgm:prSet>
      <dgm:spPr/>
    </dgm:pt>
    <dgm:pt modelId="{63DA4362-3B12-0341-9736-3309CDA3B1AE}" type="pres">
      <dgm:prSet presAssocID="{341ACB79-950C-E04E-AEFB-3451A70FB8A2}" presName="levelTx" presStyleLbl="revTx" presStyleIdx="0" presStyleCnt="0">
        <dgm:presLayoutVars>
          <dgm:chMax val="1"/>
          <dgm:bulletEnabled val="1"/>
        </dgm:presLayoutVars>
      </dgm:prSet>
      <dgm:spPr/>
    </dgm:pt>
    <dgm:pt modelId="{FBE42E0C-848C-CA4C-BF27-2945E8A26D82}" type="pres">
      <dgm:prSet presAssocID="{5FA6B38D-1471-334F-9BBC-EEA24BA14C85}" presName="Name8" presStyleCnt="0"/>
      <dgm:spPr/>
    </dgm:pt>
    <dgm:pt modelId="{1B45A11B-E38C-2240-A8FF-F79434D58DB1}" type="pres">
      <dgm:prSet presAssocID="{5FA6B38D-1471-334F-9BBC-EEA24BA14C85}" presName="acctBkgd" presStyleLbl="alignAcc1" presStyleIdx="1" presStyleCnt="4" custScaleX="104159" custLinFactNeighborX="-2313"/>
      <dgm:spPr/>
    </dgm:pt>
    <dgm:pt modelId="{70CE60F4-C798-0546-B1D5-03643D565EFE}" type="pres">
      <dgm:prSet presAssocID="{5FA6B38D-1471-334F-9BBC-EEA24BA14C85}" presName="acctTx" presStyleLbl="alignAcc1" presStyleIdx="1" presStyleCnt="4">
        <dgm:presLayoutVars>
          <dgm:bulletEnabled val="1"/>
        </dgm:presLayoutVars>
      </dgm:prSet>
      <dgm:spPr/>
    </dgm:pt>
    <dgm:pt modelId="{62BD1B03-56F2-7648-AB34-55CD78804777}" type="pres">
      <dgm:prSet presAssocID="{5FA6B38D-1471-334F-9BBC-EEA24BA14C85}" presName="level" presStyleLbl="node1" presStyleIdx="1" presStyleCnt="5" custLinFactNeighborX="-219">
        <dgm:presLayoutVars>
          <dgm:chMax val="1"/>
          <dgm:bulletEnabled val="1"/>
        </dgm:presLayoutVars>
      </dgm:prSet>
      <dgm:spPr/>
    </dgm:pt>
    <dgm:pt modelId="{168BFC92-4CE1-1746-A08E-3AC2224F5F1B}" type="pres">
      <dgm:prSet presAssocID="{5FA6B38D-1471-334F-9BBC-EEA24BA14C85}" presName="levelTx" presStyleLbl="revTx" presStyleIdx="0" presStyleCnt="0">
        <dgm:presLayoutVars>
          <dgm:chMax val="1"/>
          <dgm:bulletEnabled val="1"/>
        </dgm:presLayoutVars>
      </dgm:prSet>
      <dgm:spPr/>
    </dgm:pt>
    <dgm:pt modelId="{2CB1E1C7-57AB-9D47-B6BE-B86AC91F4885}" type="pres">
      <dgm:prSet presAssocID="{3D007311-F985-324B-9093-5EDCF300BAE7}" presName="Name8" presStyleCnt="0"/>
      <dgm:spPr/>
    </dgm:pt>
    <dgm:pt modelId="{463EC8F5-25C3-E24C-8FD8-41619A6F59C2}" type="pres">
      <dgm:prSet presAssocID="{3D007311-F985-324B-9093-5EDCF300BAE7}" presName="acctBkgd" presStyleLbl="alignAcc1" presStyleIdx="2" presStyleCnt="4"/>
      <dgm:spPr/>
    </dgm:pt>
    <dgm:pt modelId="{36C52237-9FA2-F54D-9F48-66A062C89BA3}" type="pres">
      <dgm:prSet presAssocID="{3D007311-F985-324B-9093-5EDCF300BAE7}" presName="acctTx" presStyleLbl="alignAcc1" presStyleIdx="2" presStyleCnt="4">
        <dgm:presLayoutVars>
          <dgm:bulletEnabled val="1"/>
        </dgm:presLayoutVars>
      </dgm:prSet>
      <dgm:spPr/>
    </dgm:pt>
    <dgm:pt modelId="{3B43AC7A-B292-534C-B104-4F54EAEE88E9}" type="pres">
      <dgm:prSet presAssocID="{3D007311-F985-324B-9093-5EDCF300BAE7}" presName="level" presStyleLbl="node1" presStyleIdx="2" presStyleCnt="5">
        <dgm:presLayoutVars>
          <dgm:chMax val="1"/>
          <dgm:bulletEnabled val="1"/>
        </dgm:presLayoutVars>
      </dgm:prSet>
      <dgm:spPr/>
    </dgm:pt>
    <dgm:pt modelId="{095BBC04-D560-B148-8051-7DDB5EFE4632}" type="pres">
      <dgm:prSet presAssocID="{3D007311-F985-324B-9093-5EDCF300BAE7}" presName="levelTx" presStyleLbl="revTx" presStyleIdx="0" presStyleCnt="0">
        <dgm:presLayoutVars>
          <dgm:chMax val="1"/>
          <dgm:bulletEnabled val="1"/>
        </dgm:presLayoutVars>
      </dgm:prSet>
      <dgm:spPr/>
    </dgm:pt>
    <dgm:pt modelId="{21F998DF-0C91-A648-AA30-6BCA59EF3096}" type="pres">
      <dgm:prSet presAssocID="{69D9C1C6-CEBC-F34E-B8EE-EDE69556619C}" presName="Name8" presStyleCnt="0"/>
      <dgm:spPr/>
    </dgm:pt>
    <dgm:pt modelId="{595C4CCF-0C5F-4D4C-85E3-1B9D4A2B5466}" type="pres">
      <dgm:prSet presAssocID="{69D9C1C6-CEBC-F34E-B8EE-EDE69556619C}" presName="acctBkgd" presStyleLbl="alignAcc1" presStyleIdx="3" presStyleCnt="4"/>
      <dgm:spPr/>
    </dgm:pt>
    <dgm:pt modelId="{6D211152-E52C-2348-98B3-0BDA188D3702}" type="pres">
      <dgm:prSet presAssocID="{69D9C1C6-CEBC-F34E-B8EE-EDE69556619C}" presName="acctTx" presStyleLbl="alignAcc1" presStyleIdx="3" presStyleCnt="4">
        <dgm:presLayoutVars>
          <dgm:bulletEnabled val="1"/>
        </dgm:presLayoutVars>
      </dgm:prSet>
      <dgm:spPr/>
    </dgm:pt>
    <dgm:pt modelId="{B9C85734-DBD6-6A45-B2EB-F2C4EDD89378}" type="pres">
      <dgm:prSet presAssocID="{69D9C1C6-CEBC-F34E-B8EE-EDE69556619C}" presName="level" presStyleLbl="node1" presStyleIdx="3" presStyleCnt="5">
        <dgm:presLayoutVars>
          <dgm:chMax val="1"/>
          <dgm:bulletEnabled val="1"/>
        </dgm:presLayoutVars>
      </dgm:prSet>
      <dgm:spPr/>
    </dgm:pt>
    <dgm:pt modelId="{57094605-2A21-E44B-B3ED-F5D2D74EE186}" type="pres">
      <dgm:prSet presAssocID="{69D9C1C6-CEBC-F34E-B8EE-EDE69556619C}" presName="levelTx" presStyleLbl="revTx" presStyleIdx="0" presStyleCnt="0">
        <dgm:presLayoutVars>
          <dgm:chMax val="1"/>
          <dgm:bulletEnabled val="1"/>
        </dgm:presLayoutVars>
      </dgm:prSet>
      <dgm:spPr/>
    </dgm:pt>
    <dgm:pt modelId="{D795460B-4A63-B344-A7B1-7F9A414B389B}" type="pres">
      <dgm:prSet presAssocID="{D9AF712C-DD3F-E847-A50C-BB3E31E2129C}" presName="Name8" presStyleCnt="0"/>
      <dgm:spPr/>
    </dgm:pt>
    <dgm:pt modelId="{67B99360-380E-E440-92DA-1CAD28F27743}" type="pres">
      <dgm:prSet presAssocID="{D9AF712C-DD3F-E847-A50C-BB3E31E2129C}" presName="level" presStyleLbl="node1" presStyleIdx="4" presStyleCnt="5">
        <dgm:presLayoutVars>
          <dgm:chMax val="1"/>
          <dgm:bulletEnabled val="1"/>
        </dgm:presLayoutVars>
      </dgm:prSet>
      <dgm:spPr/>
    </dgm:pt>
    <dgm:pt modelId="{19527EF4-C89A-2F44-A6C4-EFBCEC972DC6}" type="pres">
      <dgm:prSet presAssocID="{D9AF712C-DD3F-E847-A50C-BB3E31E2129C}" presName="levelTx" presStyleLbl="revTx" presStyleIdx="0" presStyleCnt="0">
        <dgm:presLayoutVars>
          <dgm:chMax val="1"/>
          <dgm:bulletEnabled val="1"/>
        </dgm:presLayoutVars>
      </dgm:prSet>
      <dgm:spPr/>
    </dgm:pt>
  </dgm:ptLst>
  <dgm:cxnLst>
    <dgm:cxn modelId="{7A151604-5A32-8242-8611-3CA79D229E6F}" srcId="{3D007311-F985-324B-9093-5EDCF300BAE7}" destId="{E6B1CA10-2116-B449-A96B-5F6B08F94B47}" srcOrd="0" destOrd="0" parTransId="{A4821A3F-BF5A-BB4C-88AF-04535577476D}" sibTransId="{F3FF0128-85AA-AF42-AA5A-EED4B2D5574E}"/>
    <dgm:cxn modelId="{DC024504-E891-4B4C-885F-415F315E3B95}" type="presOf" srcId="{F247C8A4-C4E5-A441-A986-44E49B6176F6}" destId="{1B45A11B-E38C-2240-A8FF-F79434D58DB1}" srcOrd="0" destOrd="1" presId="urn:microsoft.com/office/officeart/2005/8/layout/pyramid3"/>
    <dgm:cxn modelId="{FDCE4B09-3911-1848-A4F1-0BF678E74DEC}" srcId="{E5A5A517-B368-9842-B19B-77F089A45C8A}" destId="{3D007311-F985-324B-9093-5EDCF300BAE7}" srcOrd="2" destOrd="0" parTransId="{C5CF1054-836A-3B4B-9F4C-2ED04C8B7199}" sibTransId="{7BF25B6D-AD9C-2E40-B9D5-22A570ED187B}"/>
    <dgm:cxn modelId="{FE6B370B-E3C4-0943-8CAD-2755D7EB6ABA}" type="presOf" srcId="{CBAAFCF7-CA2D-FD43-BB64-B89794E6DE86}" destId="{70CE60F4-C798-0546-B1D5-03643D565EFE}" srcOrd="1" destOrd="0" presId="urn:microsoft.com/office/officeart/2005/8/layout/pyramid3"/>
    <dgm:cxn modelId="{25332216-BD22-1147-B400-C4D69BD0C8F2}" type="presOf" srcId="{D9AF712C-DD3F-E847-A50C-BB3E31E2129C}" destId="{19527EF4-C89A-2F44-A6C4-EFBCEC972DC6}" srcOrd="1" destOrd="0" presId="urn:microsoft.com/office/officeart/2005/8/layout/pyramid3"/>
    <dgm:cxn modelId="{49FD8E1D-1F90-7544-8707-2D8B9D148520}" type="presOf" srcId="{5FA6B38D-1471-334F-9BBC-EEA24BA14C85}" destId="{168BFC92-4CE1-1746-A08E-3AC2224F5F1B}" srcOrd="1" destOrd="0" presId="urn:microsoft.com/office/officeart/2005/8/layout/pyramid3"/>
    <dgm:cxn modelId="{B50B8B26-821C-C143-9F40-A9E7B95F4FAB}" type="presOf" srcId="{69D9C1C6-CEBC-F34E-B8EE-EDE69556619C}" destId="{57094605-2A21-E44B-B3ED-F5D2D74EE186}" srcOrd="1" destOrd="0" presId="urn:microsoft.com/office/officeart/2005/8/layout/pyramid3"/>
    <dgm:cxn modelId="{43966E30-14A1-3B4F-91F9-75A61AFAB87D}" type="presOf" srcId="{69D9C1C6-CEBC-F34E-B8EE-EDE69556619C}" destId="{B9C85734-DBD6-6A45-B2EB-F2C4EDD89378}" srcOrd="0" destOrd="0" presId="urn:microsoft.com/office/officeart/2005/8/layout/pyramid3"/>
    <dgm:cxn modelId="{1F48E438-6657-C640-8A05-A484E0289145}" type="presOf" srcId="{341ACB79-950C-E04E-AEFB-3451A70FB8A2}" destId="{63DA4362-3B12-0341-9736-3309CDA3B1AE}" srcOrd="1" destOrd="0" presId="urn:microsoft.com/office/officeart/2005/8/layout/pyramid3"/>
    <dgm:cxn modelId="{5FF10A39-7F22-A242-B1D7-DB5057309B27}" type="presOf" srcId="{DF238B3B-4074-5348-B667-458B1478C685}" destId="{5FE290D2-F6EB-A24C-A8A6-16B2B53B7A8E}" srcOrd="0" destOrd="1" presId="urn:microsoft.com/office/officeart/2005/8/layout/pyramid3"/>
    <dgm:cxn modelId="{40BE5146-CE10-494A-A4A2-7FA86F9BE7E1}" type="presOf" srcId="{45F0B157-6930-AC4E-BBD7-F78E54885833}" destId="{7943F1B9-6199-924C-8031-E0BAAEB8B84C}" srcOrd="1" destOrd="0" presId="urn:microsoft.com/office/officeart/2005/8/layout/pyramid3"/>
    <dgm:cxn modelId="{6E1F5646-F8D8-2D4B-8F51-F7FA7B28F291}" srcId="{341ACB79-950C-E04E-AEFB-3451A70FB8A2}" destId="{45F0B157-6930-AC4E-BBD7-F78E54885833}" srcOrd="0" destOrd="0" parTransId="{B9887228-64AC-EC48-8CD0-7442570218C3}" sibTransId="{77E4D9CC-647D-8646-8ED5-A96F9A91D339}"/>
    <dgm:cxn modelId="{02B42E4B-15FF-4746-820F-F32F491F20C9}" type="presOf" srcId="{29AEC33D-E3DC-1745-8552-C9444586C88F}" destId="{7943F1B9-6199-924C-8031-E0BAAEB8B84C}" srcOrd="1" destOrd="2" presId="urn:microsoft.com/office/officeart/2005/8/layout/pyramid3"/>
    <dgm:cxn modelId="{1075D159-521E-8D44-93C0-7D157767EF4D}" type="presOf" srcId="{E6B1CA10-2116-B449-A96B-5F6B08F94B47}" destId="{36C52237-9FA2-F54D-9F48-66A062C89BA3}" srcOrd="1" destOrd="0" presId="urn:microsoft.com/office/officeart/2005/8/layout/pyramid3"/>
    <dgm:cxn modelId="{49FABA5B-C064-594B-8F61-3286BF2FFCF0}" srcId="{69D9C1C6-CEBC-F34E-B8EE-EDE69556619C}" destId="{59151602-BB5F-3747-86AE-88AC79BABC87}" srcOrd="0" destOrd="0" parTransId="{4960F644-2FD9-2C43-AD6F-E115B0B6D7CD}" sibTransId="{B51F3E05-FB02-6E4C-8113-CBBE2C2647ED}"/>
    <dgm:cxn modelId="{3C7A515D-3D96-4D40-9743-9E9F8C23A684}" srcId="{E5A5A517-B368-9842-B19B-77F089A45C8A}" destId="{D9AF712C-DD3F-E847-A50C-BB3E31E2129C}" srcOrd="4" destOrd="0" parTransId="{72A2CD2B-613A-9240-9EA1-AA124A8C8AE6}" sibTransId="{A2FB9A9D-FF1C-624C-9287-9BB3C8BEAF33}"/>
    <dgm:cxn modelId="{8BC57A62-B1CA-134E-B4E4-527AD8DDB300}" srcId="{341ACB79-950C-E04E-AEFB-3451A70FB8A2}" destId="{29AEC33D-E3DC-1745-8552-C9444586C88F}" srcOrd="2" destOrd="0" parTransId="{A22B50D9-427B-C244-9458-3CD71EE3C49D}" sibTransId="{111BE074-CAD6-0945-AAD1-72610E240AA2}"/>
    <dgm:cxn modelId="{50C1B264-5BCF-1E41-BBE2-F24FFC5CD1C0}" type="presOf" srcId="{DF238B3B-4074-5348-B667-458B1478C685}" destId="{7943F1B9-6199-924C-8031-E0BAAEB8B84C}" srcOrd="1" destOrd="1" presId="urn:microsoft.com/office/officeart/2005/8/layout/pyramid3"/>
    <dgm:cxn modelId="{CB8DFA68-CA23-394C-B8E7-1AB1C1F5638D}" srcId="{3D007311-F985-324B-9093-5EDCF300BAE7}" destId="{A338F62D-D289-354B-9F55-433330D02E04}" srcOrd="1" destOrd="0" parTransId="{84E976D3-7BB0-9C47-B04E-989A6A613B2F}" sibTransId="{3ED871BC-BC86-4948-A780-2B5BB38ADC93}"/>
    <dgm:cxn modelId="{4377196A-A1A8-5D42-9435-6884C0C4FBC3}" type="presOf" srcId="{CBAAFCF7-CA2D-FD43-BB64-B89794E6DE86}" destId="{1B45A11B-E38C-2240-A8FF-F79434D58DB1}" srcOrd="0" destOrd="0" presId="urn:microsoft.com/office/officeart/2005/8/layout/pyramid3"/>
    <dgm:cxn modelId="{AF80116E-64D6-8046-93A8-D3D748354916}" type="presOf" srcId="{5FA6B38D-1471-334F-9BBC-EEA24BA14C85}" destId="{62BD1B03-56F2-7648-AB34-55CD78804777}" srcOrd="0" destOrd="0" presId="urn:microsoft.com/office/officeart/2005/8/layout/pyramid3"/>
    <dgm:cxn modelId="{BDF04D75-02A6-974E-B05B-1AA29F67DA67}" type="presOf" srcId="{29AEC33D-E3DC-1745-8552-C9444586C88F}" destId="{5FE290D2-F6EB-A24C-A8A6-16B2B53B7A8E}" srcOrd="0" destOrd="2" presId="urn:microsoft.com/office/officeart/2005/8/layout/pyramid3"/>
    <dgm:cxn modelId="{69D29D75-85FC-5D49-A281-99AA3E398839}" srcId="{5FA6B38D-1471-334F-9BBC-EEA24BA14C85}" destId="{F247C8A4-C4E5-A441-A986-44E49B6176F6}" srcOrd="1" destOrd="0" parTransId="{0F3FEC52-8F30-5A43-9759-EA50D7B664DD}" sibTransId="{E3B1FB76-F457-AE48-82A5-F33D8E1733DF}"/>
    <dgm:cxn modelId="{54AC1388-DDCD-574A-B085-EC3308935D5D}" srcId="{E5A5A517-B368-9842-B19B-77F089A45C8A}" destId="{69D9C1C6-CEBC-F34E-B8EE-EDE69556619C}" srcOrd="3" destOrd="0" parTransId="{587635AF-6884-8F4E-BD87-A1DA3B7CE9FC}" sibTransId="{439B6D0E-B692-9640-B1CC-0FC8C4DCC067}"/>
    <dgm:cxn modelId="{1F02EA8C-E6CB-C64F-9287-57E8F0676F4A}" type="presOf" srcId="{45F0B157-6930-AC4E-BBD7-F78E54885833}" destId="{5FE290D2-F6EB-A24C-A8A6-16B2B53B7A8E}" srcOrd="0" destOrd="0" presId="urn:microsoft.com/office/officeart/2005/8/layout/pyramid3"/>
    <dgm:cxn modelId="{F413958F-C48B-8E45-A390-E2E051CBA81A}" type="presOf" srcId="{7A39A6A6-47F3-9A45-B991-3E3D8D4AEDAB}" destId="{595C4CCF-0C5F-4D4C-85E3-1B9D4A2B5466}" srcOrd="0" destOrd="1" presId="urn:microsoft.com/office/officeart/2005/8/layout/pyramid3"/>
    <dgm:cxn modelId="{F5175F98-E6F3-C14B-A0C6-B66C0B68FA8A}" srcId="{69D9C1C6-CEBC-F34E-B8EE-EDE69556619C}" destId="{7A39A6A6-47F3-9A45-B991-3E3D8D4AEDAB}" srcOrd="1" destOrd="0" parTransId="{C0A19846-FC04-5B4C-B9F4-D85DB24431E4}" sibTransId="{BFE122F2-86B0-5244-A55D-E8ACF14B8892}"/>
    <dgm:cxn modelId="{84CF929E-E0FC-1449-8195-9BC06A472514}" type="presOf" srcId="{3D007311-F985-324B-9093-5EDCF300BAE7}" destId="{3B43AC7A-B292-534C-B104-4F54EAEE88E9}" srcOrd="0" destOrd="0" presId="urn:microsoft.com/office/officeart/2005/8/layout/pyramid3"/>
    <dgm:cxn modelId="{520FF6AA-3F93-D741-9C31-F0BA2086F13B}" type="presOf" srcId="{59151602-BB5F-3747-86AE-88AC79BABC87}" destId="{595C4CCF-0C5F-4D4C-85E3-1B9D4A2B5466}" srcOrd="0" destOrd="0" presId="urn:microsoft.com/office/officeart/2005/8/layout/pyramid3"/>
    <dgm:cxn modelId="{A0E666AD-CBB4-6843-9B4D-BE07816429B8}" type="presOf" srcId="{7A39A6A6-47F3-9A45-B991-3E3D8D4AEDAB}" destId="{6D211152-E52C-2348-98B3-0BDA188D3702}" srcOrd="1" destOrd="1" presId="urn:microsoft.com/office/officeart/2005/8/layout/pyramid3"/>
    <dgm:cxn modelId="{68DDA0B4-63BA-934B-B24A-76A83EC351D0}" type="presOf" srcId="{A338F62D-D289-354B-9F55-433330D02E04}" destId="{36C52237-9FA2-F54D-9F48-66A062C89BA3}" srcOrd="1" destOrd="1" presId="urn:microsoft.com/office/officeart/2005/8/layout/pyramid3"/>
    <dgm:cxn modelId="{9490A3B5-8672-D64C-A711-B81EBF58B474}" type="presOf" srcId="{F247C8A4-C4E5-A441-A986-44E49B6176F6}" destId="{70CE60F4-C798-0546-B1D5-03643D565EFE}" srcOrd="1" destOrd="1" presId="urn:microsoft.com/office/officeart/2005/8/layout/pyramid3"/>
    <dgm:cxn modelId="{385C2CC0-DE53-8A4B-8D55-F9CE3DB81C4C}" srcId="{E5A5A517-B368-9842-B19B-77F089A45C8A}" destId="{5FA6B38D-1471-334F-9BBC-EEA24BA14C85}" srcOrd="1" destOrd="0" parTransId="{BDC5078A-6C71-794C-BFCF-ADFC1FB63810}" sibTransId="{5046ECA5-494C-B648-B94E-3B91FEC46FE7}"/>
    <dgm:cxn modelId="{6C4513C5-FB29-124A-83E7-EA59937FE380}" type="presOf" srcId="{341ACB79-950C-E04E-AEFB-3451A70FB8A2}" destId="{057AFACC-CF7E-F54F-AE08-D64722F26459}" srcOrd="0" destOrd="0" presId="urn:microsoft.com/office/officeart/2005/8/layout/pyramid3"/>
    <dgm:cxn modelId="{6EC782C9-9183-114A-95B1-CF6B8190CF69}" type="presOf" srcId="{A338F62D-D289-354B-9F55-433330D02E04}" destId="{463EC8F5-25C3-E24C-8FD8-41619A6F59C2}" srcOrd="0" destOrd="1" presId="urn:microsoft.com/office/officeart/2005/8/layout/pyramid3"/>
    <dgm:cxn modelId="{51DB34D7-1965-2D43-B9E8-4A713EB34570}" type="presOf" srcId="{3D007311-F985-324B-9093-5EDCF300BAE7}" destId="{095BBC04-D560-B148-8051-7DDB5EFE4632}" srcOrd="1" destOrd="0" presId="urn:microsoft.com/office/officeart/2005/8/layout/pyramid3"/>
    <dgm:cxn modelId="{74577FDA-C84E-7245-9FED-79FEAEA95580}" type="presOf" srcId="{E6B1CA10-2116-B449-A96B-5F6B08F94B47}" destId="{463EC8F5-25C3-E24C-8FD8-41619A6F59C2}" srcOrd="0" destOrd="0" presId="urn:microsoft.com/office/officeart/2005/8/layout/pyramid3"/>
    <dgm:cxn modelId="{4230BDE2-7058-6D48-9D1F-BA59213D9A36}" type="presOf" srcId="{E5A5A517-B368-9842-B19B-77F089A45C8A}" destId="{B23FB0F6-563E-2540-945B-E8546B2B7C61}" srcOrd="0" destOrd="0" presId="urn:microsoft.com/office/officeart/2005/8/layout/pyramid3"/>
    <dgm:cxn modelId="{D7F311ED-2BC6-E04D-AFAF-495C33B20A9B}" srcId="{5FA6B38D-1471-334F-9BBC-EEA24BA14C85}" destId="{CBAAFCF7-CA2D-FD43-BB64-B89794E6DE86}" srcOrd="0" destOrd="0" parTransId="{CE897646-2F86-3344-8EC6-D7C7D345D624}" sibTransId="{D49F927E-C741-AB4A-AAB0-6CFEB389CAA9}"/>
    <dgm:cxn modelId="{5BFDFCF0-E250-DA41-8196-BCE691565212}" srcId="{E5A5A517-B368-9842-B19B-77F089A45C8A}" destId="{341ACB79-950C-E04E-AEFB-3451A70FB8A2}" srcOrd="0" destOrd="0" parTransId="{50B96232-5DBB-6541-B57A-AB73C77AEDFA}" sibTransId="{C9BAB97D-3F99-AD45-AB72-A3F240BF323D}"/>
    <dgm:cxn modelId="{218BB9F1-C9BC-E840-BA64-568707D3D69F}" type="presOf" srcId="{59151602-BB5F-3747-86AE-88AC79BABC87}" destId="{6D211152-E52C-2348-98B3-0BDA188D3702}" srcOrd="1" destOrd="0" presId="urn:microsoft.com/office/officeart/2005/8/layout/pyramid3"/>
    <dgm:cxn modelId="{FB0A14F7-4910-564E-9B18-43A408D8E54C}" srcId="{341ACB79-950C-E04E-AEFB-3451A70FB8A2}" destId="{DF238B3B-4074-5348-B667-458B1478C685}" srcOrd="1" destOrd="0" parTransId="{DBCA6635-9F94-F747-9C9A-7AA3D2E17979}" sibTransId="{CF22E715-37E4-2442-BFB3-1F84C567ADC9}"/>
    <dgm:cxn modelId="{D65AA8F7-819C-484A-9F28-7F773282335F}" type="presOf" srcId="{D9AF712C-DD3F-E847-A50C-BB3E31E2129C}" destId="{67B99360-380E-E440-92DA-1CAD28F27743}" srcOrd="0" destOrd="0" presId="urn:microsoft.com/office/officeart/2005/8/layout/pyramid3"/>
    <dgm:cxn modelId="{5E030ECF-230B-CF45-8372-82123C429A5B}" type="presParOf" srcId="{B23FB0F6-563E-2540-945B-E8546B2B7C61}" destId="{D1EB7D83-960F-AA41-BB6D-411F7ADD161C}" srcOrd="0" destOrd="0" presId="urn:microsoft.com/office/officeart/2005/8/layout/pyramid3"/>
    <dgm:cxn modelId="{B1250E4F-0FE2-7742-8883-4900243E7882}" type="presParOf" srcId="{D1EB7D83-960F-AA41-BB6D-411F7ADD161C}" destId="{5FE290D2-F6EB-A24C-A8A6-16B2B53B7A8E}" srcOrd="0" destOrd="0" presId="urn:microsoft.com/office/officeart/2005/8/layout/pyramid3"/>
    <dgm:cxn modelId="{144CABA4-BD60-C748-A34D-5D3872D7D1C7}" type="presParOf" srcId="{D1EB7D83-960F-AA41-BB6D-411F7ADD161C}" destId="{7943F1B9-6199-924C-8031-E0BAAEB8B84C}" srcOrd="1" destOrd="0" presId="urn:microsoft.com/office/officeart/2005/8/layout/pyramid3"/>
    <dgm:cxn modelId="{E3673917-3C2B-014D-BC62-E23B2EB15A31}" type="presParOf" srcId="{D1EB7D83-960F-AA41-BB6D-411F7ADD161C}" destId="{057AFACC-CF7E-F54F-AE08-D64722F26459}" srcOrd="2" destOrd="0" presId="urn:microsoft.com/office/officeart/2005/8/layout/pyramid3"/>
    <dgm:cxn modelId="{5BE6E3D2-8485-FB4A-97C0-40671D96202D}" type="presParOf" srcId="{D1EB7D83-960F-AA41-BB6D-411F7ADD161C}" destId="{63DA4362-3B12-0341-9736-3309CDA3B1AE}" srcOrd="3" destOrd="0" presId="urn:microsoft.com/office/officeart/2005/8/layout/pyramid3"/>
    <dgm:cxn modelId="{3064541D-F5F3-7B4C-88B3-C489763CA465}" type="presParOf" srcId="{B23FB0F6-563E-2540-945B-E8546B2B7C61}" destId="{FBE42E0C-848C-CA4C-BF27-2945E8A26D82}" srcOrd="1" destOrd="0" presId="urn:microsoft.com/office/officeart/2005/8/layout/pyramid3"/>
    <dgm:cxn modelId="{3CF621F6-B75D-0C4F-A233-5A09B06E9FA4}" type="presParOf" srcId="{FBE42E0C-848C-CA4C-BF27-2945E8A26D82}" destId="{1B45A11B-E38C-2240-A8FF-F79434D58DB1}" srcOrd="0" destOrd="0" presId="urn:microsoft.com/office/officeart/2005/8/layout/pyramid3"/>
    <dgm:cxn modelId="{F0323245-4E8C-7641-A036-CFC3B96BE275}" type="presParOf" srcId="{FBE42E0C-848C-CA4C-BF27-2945E8A26D82}" destId="{70CE60F4-C798-0546-B1D5-03643D565EFE}" srcOrd="1" destOrd="0" presId="urn:microsoft.com/office/officeart/2005/8/layout/pyramid3"/>
    <dgm:cxn modelId="{A9D464DD-7A8B-344A-A48E-ED508957D514}" type="presParOf" srcId="{FBE42E0C-848C-CA4C-BF27-2945E8A26D82}" destId="{62BD1B03-56F2-7648-AB34-55CD78804777}" srcOrd="2" destOrd="0" presId="urn:microsoft.com/office/officeart/2005/8/layout/pyramid3"/>
    <dgm:cxn modelId="{20AFC1A9-1054-FF46-BD0E-F9CD35C2F2D4}" type="presParOf" srcId="{FBE42E0C-848C-CA4C-BF27-2945E8A26D82}" destId="{168BFC92-4CE1-1746-A08E-3AC2224F5F1B}" srcOrd="3" destOrd="0" presId="urn:microsoft.com/office/officeart/2005/8/layout/pyramid3"/>
    <dgm:cxn modelId="{1902BF0E-2CF6-5349-9D62-87C553AB1FD5}" type="presParOf" srcId="{B23FB0F6-563E-2540-945B-E8546B2B7C61}" destId="{2CB1E1C7-57AB-9D47-B6BE-B86AC91F4885}" srcOrd="2" destOrd="0" presId="urn:microsoft.com/office/officeart/2005/8/layout/pyramid3"/>
    <dgm:cxn modelId="{27D5B0AC-68A9-7944-AF59-52FE86212F56}" type="presParOf" srcId="{2CB1E1C7-57AB-9D47-B6BE-B86AC91F4885}" destId="{463EC8F5-25C3-E24C-8FD8-41619A6F59C2}" srcOrd="0" destOrd="0" presId="urn:microsoft.com/office/officeart/2005/8/layout/pyramid3"/>
    <dgm:cxn modelId="{92E6E3E6-BF47-5E41-AB84-68DADB79732C}" type="presParOf" srcId="{2CB1E1C7-57AB-9D47-B6BE-B86AC91F4885}" destId="{36C52237-9FA2-F54D-9F48-66A062C89BA3}" srcOrd="1" destOrd="0" presId="urn:microsoft.com/office/officeart/2005/8/layout/pyramid3"/>
    <dgm:cxn modelId="{47E31007-9C22-A141-AB9C-32CA0B6CE69F}" type="presParOf" srcId="{2CB1E1C7-57AB-9D47-B6BE-B86AC91F4885}" destId="{3B43AC7A-B292-534C-B104-4F54EAEE88E9}" srcOrd="2" destOrd="0" presId="urn:microsoft.com/office/officeart/2005/8/layout/pyramid3"/>
    <dgm:cxn modelId="{303EEF87-4D76-B149-80B7-E01D3D499AD7}" type="presParOf" srcId="{2CB1E1C7-57AB-9D47-B6BE-B86AC91F4885}" destId="{095BBC04-D560-B148-8051-7DDB5EFE4632}" srcOrd="3" destOrd="0" presId="urn:microsoft.com/office/officeart/2005/8/layout/pyramid3"/>
    <dgm:cxn modelId="{DE38C242-8A31-7C42-BC1D-1F1ACA029C1E}" type="presParOf" srcId="{B23FB0F6-563E-2540-945B-E8546B2B7C61}" destId="{21F998DF-0C91-A648-AA30-6BCA59EF3096}" srcOrd="3" destOrd="0" presId="urn:microsoft.com/office/officeart/2005/8/layout/pyramid3"/>
    <dgm:cxn modelId="{873F8694-07C1-4642-8CE6-8E4E00C77D9A}" type="presParOf" srcId="{21F998DF-0C91-A648-AA30-6BCA59EF3096}" destId="{595C4CCF-0C5F-4D4C-85E3-1B9D4A2B5466}" srcOrd="0" destOrd="0" presId="urn:microsoft.com/office/officeart/2005/8/layout/pyramid3"/>
    <dgm:cxn modelId="{1178250F-7D06-1844-A43E-3CD6EED093C1}" type="presParOf" srcId="{21F998DF-0C91-A648-AA30-6BCA59EF3096}" destId="{6D211152-E52C-2348-98B3-0BDA188D3702}" srcOrd="1" destOrd="0" presId="urn:microsoft.com/office/officeart/2005/8/layout/pyramid3"/>
    <dgm:cxn modelId="{D2A9498F-A21B-674F-9951-CF97CD55D57D}" type="presParOf" srcId="{21F998DF-0C91-A648-AA30-6BCA59EF3096}" destId="{B9C85734-DBD6-6A45-B2EB-F2C4EDD89378}" srcOrd="2" destOrd="0" presId="urn:microsoft.com/office/officeart/2005/8/layout/pyramid3"/>
    <dgm:cxn modelId="{051D6CDA-6244-8C4E-896E-31C4C2CBFC1C}" type="presParOf" srcId="{21F998DF-0C91-A648-AA30-6BCA59EF3096}" destId="{57094605-2A21-E44B-B3ED-F5D2D74EE186}" srcOrd="3" destOrd="0" presId="urn:microsoft.com/office/officeart/2005/8/layout/pyramid3"/>
    <dgm:cxn modelId="{1A2A58D6-E1FE-5540-A317-55BD1536ABAD}" type="presParOf" srcId="{B23FB0F6-563E-2540-945B-E8546B2B7C61}" destId="{D795460B-4A63-B344-A7B1-7F9A414B389B}" srcOrd="4" destOrd="0" presId="urn:microsoft.com/office/officeart/2005/8/layout/pyramid3"/>
    <dgm:cxn modelId="{549D1698-1B1E-5345-9E50-175DB36DD49E}" type="presParOf" srcId="{D795460B-4A63-B344-A7B1-7F9A414B389B}" destId="{67B99360-380E-E440-92DA-1CAD28F27743}" srcOrd="0" destOrd="0" presId="urn:microsoft.com/office/officeart/2005/8/layout/pyramid3"/>
    <dgm:cxn modelId="{31293FBD-428D-C748-85DE-5259E9F7AC83}" type="presParOf" srcId="{D795460B-4A63-B344-A7B1-7F9A414B389B}" destId="{19527EF4-C89A-2F44-A6C4-EFBCEC972DC6}"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FDB6-E982-DE47-AAB7-986230E6B985}">
      <dsp:nvSpPr>
        <dsp:cNvPr id="0" name=""/>
        <dsp:cNvSpPr/>
      </dsp:nvSpPr>
      <dsp:spPr>
        <a:xfrm>
          <a:off x="3604827" y="5147405"/>
          <a:ext cx="415791" cy="542522"/>
        </a:xfrm>
        <a:prstGeom prst="rightArrow">
          <a:avLst>
            <a:gd name="adj1" fmla="val 70000"/>
            <a:gd name="adj2" fmla="val 50000"/>
          </a:avLst>
        </a:prstGeom>
        <a:solidFill>
          <a:srgbClr val="0070C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68479C-4A51-5440-B0C0-57ACA84DD205}">
      <dsp:nvSpPr>
        <dsp:cNvPr id="0" name=""/>
        <dsp:cNvSpPr/>
      </dsp:nvSpPr>
      <dsp:spPr>
        <a:xfrm>
          <a:off x="2526" y="3689257"/>
          <a:ext cx="3458818" cy="3458818"/>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en-US" sz="5600" kern="1200" dirty="0"/>
            <a:t>People</a:t>
          </a:r>
        </a:p>
      </dsp:txBody>
      <dsp:txXfrm>
        <a:off x="509058" y="4195789"/>
        <a:ext cx="2445754" cy="2445754"/>
      </dsp:txXfrm>
    </dsp:sp>
    <dsp:sp modelId="{B71DEBE9-FFBA-7F43-97B1-F439CFD887E3}">
      <dsp:nvSpPr>
        <dsp:cNvPr id="0" name=""/>
        <dsp:cNvSpPr/>
      </dsp:nvSpPr>
      <dsp:spPr>
        <a:xfrm>
          <a:off x="7707627" y="5147405"/>
          <a:ext cx="415791" cy="542522"/>
        </a:xfrm>
        <a:prstGeom prst="rightArrow">
          <a:avLst>
            <a:gd name="adj1" fmla="val 70000"/>
            <a:gd name="adj2" fmla="val 50000"/>
          </a:avLst>
        </a:prstGeom>
        <a:solidFill>
          <a:srgbClr val="0070C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35CFDB-F70A-5243-9359-367BB85CA259}">
      <dsp:nvSpPr>
        <dsp:cNvPr id="0" name=""/>
        <dsp:cNvSpPr/>
      </dsp:nvSpPr>
      <dsp:spPr>
        <a:xfrm>
          <a:off x="4100089" y="3689257"/>
          <a:ext cx="3458818" cy="3458818"/>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People + Tech</a:t>
          </a:r>
        </a:p>
      </dsp:txBody>
      <dsp:txXfrm>
        <a:off x="4606621" y="4195789"/>
        <a:ext cx="2445754" cy="2445754"/>
      </dsp:txXfrm>
    </dsp:sp>
    <dsp:sp modelId="{12D7840C-3BBB-E845-BF87-492C9F6A6E70}">
      <dsp:nvSpPr>
        <dsp:cNvPr id="0" name=""/>
        <dsp:cNvSpPr/>
      </dsp:nvSpPr>
      <dsp:spPr>
        <a:xfrm>
          <a:off x="11821483" y="5147405"/>
          <a:ext cx="415791" cy="542522"/>
        </a:xfrm>
        <a:prstGeom prst="rightArrow">
          <a:avLst>
            <a:gd name="adj1" fmla="val 70000"/>
            <a:gd name="adj2" fmla="val 50000"/>
          </a:avLst>
        </a:prstGeom>
        <a:solidFill>
          <a:srgbClr val="0070C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676EF5-A1AF-F746-B11E-ECA0C7EA5019}">
      <dsp:nvSpPr>
        <dsp:cNvPr id="0" name=""/>
        <dsp:cNvSpPr/>
      </dsp:nvSpPr>
      <dsp:spPr>
        <a:xfrm>
          <a:off x="8197651" y="3689257"/>
          <a:ext cx="3458818" cy="3458818"/>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Tech + People</a:t>
          </a:r>
        </a:p>
      </dsp:txBody>
      <dsp:txXfrm>
        <a:off x="8704183" y="4195789"/>
        <a:ext cx="2445754" cy="2445754"/>
      </dsp:txXfrm>
    </dsp:sp>
    <dsp:sp modelId="{4BA94A1B-61FF-AC45-AB31-48BBBFDE06ED}">
      <dsp:nvSpPr>
        <dsp:cNvPr id="0" name=""/>
        <dsp:cNvSpPr/>
      </dsp:nvSpPr>
      <dsp:spPr>
        <a:xfrm>
          <a:off x="14609016" y="5147405"/>
          <a:ext cx="415791" cy="54252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0FC6E-4E71-0A44-8603-E346C34742F6}">
      <dsp:nvSpPr>
        <dsp:cNvPr id="0" name=""/>
        <dsp:cNvSpPr/>
      </dsp:nvSpPr>
      <dsp:spPr>
        <a:xfrm>
          <a:off x="12295213" y="3689257"/>
          <a:ext cx="3458818" cy="3458818"/>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Tech</a:t>
          </a:r>
        </a:p>
      </dsp:txBody>
      <dsp:txXfrm>
        <a:off x="12801745" y="4195789"/>
        <a:ext cx="2445754" cy="2445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290D2-F6EB-A24C-A8A6-16B2B53B7A8E}">
      <dsp:nvSpPr>
        <dsp:cNvPr id="0" name=""/>
        <dsp:cNvSpPr/>
      </dsp:nvSpPr>
      <dsp:spPr>
        <a:xfrm>
          <a:off x="9524956" y="0"/>
          <a:ext cx="6592629" cy="2167466"/>
        </a:xfrm>
        <a:prstGeom prst="nonIsoscelesTrapezoid">
          <a:avLst>
            <a:gd name="adj1" fmla="val 51000"/>
            <a:gd name="adj2" fmla="val 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Establish credibility</a:t>
          </a:r>
        </a:p>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Learn problem domain</a:t>
          </a:r>
        </a:p>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$50K to $100K</a:t>
          </a:r>
        </a:p>
      </dsp:txBody>
      <dsp:txXfrm>
        <a:off x="10707459" y="0"/>
        <a:ext cx="5437219" cy="2167466"/>
      </dsp:txXfrm>
    </dsp:sp>
    <dsp:sp modelId="{057AFACC-CF7E-F54F-AE08-D64722F26459}">
      <dsp:nvSpPr>
        <dsp:cNvPr id="0" name=""/>
        <dsp:cNvSpPr/>
      </dsp:nvSpPr>
      <dsp:spPr>
        <a:xfrm rot="10800000">
          <a:off x="-89045" y="0"/>
          <a:ext cx="11036481" cy="2167466"/>
        </a:xfrm>
        <a:prstGeom prst="trapezoid">
          <a:avLst>
            <a:gd name="adj" fmla="val 51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1</a:t>
          </a:r>
          <a:br>
            <a:rPr lang="en-US" sz="48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8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Pilot Project</a:t>
          </a:r>
        </a:p>
      </dsp:txBody>
      <dsp:txXfrm rot="-10800000">
        <a:off x="1842338" y="0"/>
        <a:ext cx="7173712" cy="2167466"/>
      </dsp:txXfrm>
    </dsp:sp>
    <dsp:sp modelId="{1B45A11B-E38C-2240-A8FF-F79434D58DB1}">
      <dsp:nvSpPr>
        <dsp:cNvPr id="0" name=""/>
        <dsp:cNvSpPr/>
      </dsp:nvSpPr>
      <dsp:spPr>
        <a:xfrm>
          <a:off x="8428614" y="2167466"/>
          <a:ext cx="7721031" cy="2167466"/>
        </a:xfrm>
        <a:prstGeom prst="nonIsoscelesTrapezoid">
          <a:avLst>
            <a:gd name="adj1" fmla="val 51000"/>
            <a:gd name="adj2" fmla="val 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Deliver major new capability</a:t>
          </a:r>
        </a:p>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$750K to $2M</a:t>
          </a:r>
        </a:p>
      </dsp:txBody>
      <dsp:txXfrm>
        <a:off x="9603939" y="2167466"/>
        <a:ext cx="6569649" cy="2167466"/>
      </dsp:txXfrm>
    </dsp:sp>
    <dsp:sp modelId="{62BD1B03-56F2-7648-AB34-55CD78804777}">
      <dsp:nvSpPr>
        <dsp:cNvPr id="0" name=""/>
        <dsp:cNvSpPr/>
      </dsp:nvSpPr>
      <dsp:spPr>
        <a:xfrm rot="10800000">
          <a:off x="996995" y="2167466"/>
          <a:ext cx="8843264" cy="2167466"/>
        </a:xfrm>
        <a:prstGeom prst="trapezoid">
          <a:avLst>
            <a:gd name="adj" fmla="val 51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2</a:t>
          </a:r>
          <a:b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Major Project</a:t>
          </a:r>
        </a:p>
      </dsp:txBody>
      <dsp:txXfrm rot="-10800000">
        <a:off x="2544567" y="2167466"/>
        <a:ext cx="5748121" cy="2167466"/>
      </dsp:txXfrm>
    </dsp:sp>
    <dsp:sp modelId="{463EC8F5-25C3-E24C-8FD8-41619A6F59C2}">
      <dsp:nvSpPr>
        <dsp:cNvPr id="0" name=""/>
        <dsp:cNvSpPr/>
      </dsp:nvSpPr>
      <dsp:spPr>
        <a:xfrm>
          <a:off x="7648810" y="4334933"/>
          <a:ext cx="8518143" cy="2167466"/>
        </a:xfrm>
        <a:prstGeom prst="nonIsoscelesTrapezoid">
          <a:avLst>
            <a:gd name="adj1" fmla="val 51000"/>
            <a:gd name="adj2" fmla="val 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Build application that leverages our technology</a:t>
          </a:r>
        </a:p>
        <a:p>
          <a:pPr marL="285750" lvl="1" indent="-285750" algn="l" defTabSz="1422400">
            <a:lnSpc>
              <a:spcPct val="90000"/>
            </a:lnSpc>
            <a:spcBef>
              <a:spcPct val="0"/>
            </a:spcBef>
            <a:spcAft>
              <a:spcPct val="15000"/>
            </a:spcAft>
            <a:buChar char="•"/>
          </a:pPr>
          <a:r>
            <a:rPr lang="en-US" sz="3200" b="0" i="0" kern="1200" dirty="0">
              <a:latin typeface="Open Sans Light" panose="020B0306030504020204" pitchFamily="34" charset="0"/>
              <a:ea typeface="Open Sans Light" panose="020B0306030504020204" pitchFamily="34" charset="0"/>
              <a:cs typeface="Open Sans Light" panose="020B0306030504020204" pitchFamily="34" charset="0"/>
            </a:rPr>
            <a:t>$120K to $240K ARR</a:t>
          </a:r>
        </a:p>
      </dsp:txBody>
      <dsp:txXfrm>
        <a:off x="8754218" y="4334933"/>
        <a:ext cx="7412735" cy="2167466"/>
      </dsp:txXfrm>
    </dsp:sp>
    <dsp:sp modelId="{3B43AC7A-B292-534C-B104-4F54EAEE88E9}">
      <dsp:nvSpPr>
        <dsp:cNvPr id="0" name=""/>
        <dsp:cNvSpPr/>
      </dsp:nvSpPr>
      <dsp:spPr>
        <a:xfrm rot="10800000">
          <a:off x="2121770" y="4334933"/>
          <a:ext cx="6632448" cy="2167466"/>
        </a:xfrm>
        <a:prstGeom prst="trapezoid">
          <a:avLst>
            <a:gd name="adj" fmla="val 51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3</a:t>
          </a:r>
          <a:b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a:t>
          </a:r>
        </a:p>
      </dsp:txBody>
      <dsp:txXfrm rot="-10800000">
        <a:off x="3282448" y="4334933"/>
        <a:ext cx="4311091" cy="2167466"/>
      </dsp:txXfrm>
    </dsp:sp>
    <dsp:sp modelId="{595C4CCF-0C5F-4D4C-85E3-1B9D4A2B5466}">
      <dsp:nvSpPr>
        <dsp:cNvPr id="0" name=""/>
        <dsp:cNvSpPr/>
      </dsp:nvSpPr>
      <dsp:spPr>
        <a:xfrm>
          <a:off x="6543402" y="6502399"/>
          <a:ext cx="9623552" cy="2167466"/>
        </a:xfrm>
        <a:prstGeom prst="nonIsoscelesTrapezoid">
          <a:avLst>
            <a:gd name="adj1" fmla="val 51000"/>
            <a:gd name="adj2" fmla="val 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Deploy platform</a:t>
          </a:r>
        </a:p>
        <a:p>
          <a:pPr marL="285750" lvl="1" indent="-285750" algn="l" defTabSz="1422400">
            <a:lnSpc>
              <a:spcPct val="90000"/>
            </a:lnSpc>
            <a:spcBef>
              <a:spcPct val="0"/>
            </a:spcBef>
            <a:spcAft>
              <a:spcPct val="15000"/>
            </a:spcAft>
            <a:buChar char="•"/>
          </a:pPr>
          <a:r>
            <a:rPr lang="en-US" sz="3200" b="0" i="0" kern="12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$1M+ ARR (possible rev share)</a:t>
          </a:r>
        </a:p>
      </dsp:txBody>
      <dsp:txXfrm>
        <a:off x="7648810" y="6502399"/>
        <a:ext cx="8518144" cy="2167466"/>
      </dsp:txXfrm>
    </dsp:sp>
    <dsp:sp modelId="{B9C85734-DBD6-6A45-B2EB-F2C4EDD89378}">
      <dsp:nvSpPr>
        <dsp:cNvPr id="0" name=""/>
        <dsp:cNvSpPr/>
      </dsp:nvSpPr>
      <dsp:spPr>
        <a:xfrm rot="10800000">
          <a:off x="3227178" y="6502399"/>
          <a:ext cx="4421632" cy="2167466"/>
        </a:xfrm>
        <a:prstGeom prst="trapezoid">
          <a:avLst>
            <a:gd name="adj" fmla="val 51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Phase 4</a:t>
          </a:r>
          <a:b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Platform</a:t>
          </a:r>
        </a:p>
      </dsp:txBody>
      <dsp:txXfrm rot="-10800000">
        <a:off x="4000964" y="6502399"/>
        <a:ext cx="2874060" cy="2167466"/>
      </dsp:txXfrm>
    </dsp:sp>
    <dsp:sp modelId="{67B99360-380E-E440-92DA-1CAD28F27743}">
      <dsp:nvSpPr>
        <dsp:cNvPr id="0" name=""/>
        <dsp:cNvSpPr/>
      </dsp:nvSpPr>
      <dsp:spPr>
        <a:xfrm rot="10800000">
          <a:off x="4332586" y="8669866"/>
          <a:ext cx="2210816" cy="2167466"/>
        </a:xfrm>
        <a:prstGeom prst="trapezoid">
          <a:avLst>
            <a:gd name="adj" fmla="val 51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rot="-10800000">
        <a:off x="4332586" y="8669866"/>
        <a:ext cx="2210816" cy="2167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08.3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0,'54'0,"-1"0,0 0,0 0,1 0,-1 0,0 0,0 0,0 0,1 0,13 0,1 0,-13 0,4 0,40 0,1 0,-39 0,0 0,32 0,-2 0,-35 0,-2 0,6 0,0 0,34 0,-3 0,-23 0,8 0,-8 0,10 0,1 0,-11 0,8 0,-9 0,1 0,8 0,-19 0,8 0,-11 0,0 0,11 0,-8 0,8 0,-11 0,-9 0,7 0,-7 0,-1 0,-1 0,-10 0,-9 0,-1 0,-8 0,0 0,15 0,-12 0,20 0,-21 0,5 0,-7 0,0 0,7 7,-6-6,6 6,-7 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7:15.5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1,'91'0,"3"0,0 0,-3 0,-39 0,1 0,44 0,-30 0,0 0,-12 0,0 0,12 0,0 0,-4 0,-2 0,-6 0,1 0,3 0,-1 0,36 0,-41 0,0 0,1 0,-1 0,41 0,-14 0,-15 0,-20 0,-11 0,-3 0,-14 0,6 0,-8 0,8 0,-6 0,5 0,-7 0,0 0,7 0,-6 7,6-6,-7 6,0-7,6 0,-4 0,4 0,-6 6,0-4,0 5,0-7,6 0,-4 0,4 0,-6 0,0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7:20.8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0,'84'0,"5"0,-32 0,19 0,-8 0,0 0,8 0,-19 0,8 0,-11 0,-10 0,-1 7,-10-5,-8 5,-2-7,-9 7,1-5,8 12,2-13,8 7,0-1,0-5,0 13,0-14,0 7,-8-8,-3 6,-7-4,0 5,0-7,8 0,2 0,8 0,0 0,20 0,-6 0,18 0,-10 0,-1 0,-10 0,-9 0,-12 0,-8 0,-1 0,8 0,-6 0,6 6,-7-4,0 5,0-7,6 0,-4 6,4-4,-6 4,0-6,8 0,2 8,8-6,-9 11,7-11,-6 5,8-7,0 0,-8 0,6 7,-14-5,6 5,-8-7,0 0,6 0,-4 0,4 0,-6 0,0 0,6 0,-4 0,4 0,-6 0,0 0,7 0,-6 0,6 0,-7 0,-1 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7:33.3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1,'97'0,"-14"0,5 0,-17 0,20 0,-23 0,8 0,-20 0,9 0,-10 0,-11 0,8 0,-7 0,9 0,0 0,-9 0,-11 0,-3 0,-14 0,6 0,-8 0,-1 0,8 0,3 0,-2 0,8 0,-14 0,6 0,-8 0,-1 0,8 0,-5 0,4 0,2 0,2 0,17 8,3-6,9 14,0-14,0 14,-9-14,-3 13,-17-13,6 13,-14-13,14 5,-6-7,0 0,-2 0,-9 0,1 0,7 0,-6 0,6 0,-7 0,0 0,6 0,-4 0,4 0,-6 0,8 0,2 0,0 0,6 0,-14 0,6 0,-9 0,1 0,7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11.7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0,'87'0,"-32"0,2 0,5 0,2 0,13 0,3 0,4 0,3 0,-18 0,2 0,-5 0,4 0,-1 0,22 0,-1 0,-25 0,-3 0,1 0,1 0,11 0,-1 0,-17 0,-4 0,44 0,-9 0,-20 0,0 0,8 9,-19-7,8 7,0-9,-8 0,-2 0,-12 0,-11 0,-7 0,6 0,-6 0,8 0,9 0,-6 0,-2 0,-11 0,-8 0,0 0,6 0,-4 0,4 0,-6 0,0 0,7 0,-6 0,6 0,-8 0,1 0,7 0,2 0,17 0,-5 0,15 0,-23 0,12 0,-23 0,6 0,-8 0,-1 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17.6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0,'68'0,"1"0,-4 0,0 0,2 0,1 0,10 0,4 0,-15 0,4 0,1 0,6 0,1 0,-4 0,12 0,-1 0,-9 0,3 0,-6 0,-4 0,-1 0,25 0,3 0,-11 0,-4 0,-18 0,-1 0,6 0,-2 0,27 0,-3 0,-12 0,-12 0,-2 8,-11-6,-9 6,7 0,-17-6,8 6,-1 0,-7-6,8 6,-1-8,-15 0,13 0,-23 0,6 0,-8 0,0 0,6 0,-4 0,5 0,-8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22.3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1,'60'0,"11"0,9 0,1 0,-15 0,1 0,-17-1,1 2,17 2,0 3,-15-1,0 2,7 4,0 0,-5-5,0 0,5 4,0-1,-6-7,-1-1,41 8,-3-9,-23 8,-3-6,-11 6,0-8,-18 0,14 0,-23 0,16 0,-1 0,-7 0,8 0,-18 0,6 0,-14 0,5 0,-7 0,0 0,7 0,-6 0,6 0,-7 0,-1 0,8 0,-5 0,4 7,-6-6,0 6,0 0,0-6,-1 6,1-1,0 3,8-1,-6 5,14-11,-14 4,6-6,-8 7,-1-5,1 4,0-6,0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26.5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0 113,'68'0,"-1"0,-6 0,0 0,-2 0,2 0,6 0,1 0,-5 0,2 0,10 0,2 0,0 0,-1 0,-5 0,-1 0,0 0,-1 0,-8 0,-2 0,35 0,-3 0,-12 0,-1 0,-10 0,-3 0,-11 0,-9 0,7 0,-17 0,7 0,-9 0,10 0,-8 0,7-7,-9 5,0-6,-8 8,6-7,-14 5,6-5,-8 7,0-7,-1 5,1-11,0 11,0-5,0 1,0 4,0-5,0 1,-1 4,1-5,0 7,8 0,11 0,2 0,15-8,-6 6,9-6,-9 8,-3 0,-9 0,-8 0,6 0,-14 0,6 0,-8 0,0 0,6 0,-4 0,4 0,-6 0,0 0,6 0,-4 0,4 0,-6 0,0 0,7 0,-6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37.98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1,'86'0,"-28"0,3 0,-5 0,1 0,16 0,3 0,10 0,2 0,10 0,4 0,-19 0,2 0,-4 0,7 0,-2 0,-15 0,2 0,-4 0,-1 0,-2 0,14 0,-1 0,-9 0,-4 0,-12 0,-2 0,2 0,-1 0,30 0,-6 0,-23 0,-9 0,-3 0,-9 0,-8 6,6-4,-14 5,6-7,-8 0,0 6,-1-4,1 4,0-6,7 0,-6 0,6 0,-7 0,0 0,6 0,-4 7,4-5,2 4,2 2,8-6,9 13,-7-6,8 1,-10-3,-8 0,-3-5,-7 4,0 1,0-6,8 6,-6-7,6 7,-8-6,0 6,-1-7,8 0,-12 7,10-6,-12 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45.1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0,'61'0,"-1"0,3 0,-1 0,32 0,-18 0,0 0,18 0,-14 0,0 0,-29 0,-1 0,11 0,1 0,-1 0,-2 0,36 0,-4 0,-24 0,-11 0,-14 0,-9 0,0 0,-8 0,6 0,-14 0,6 0,-8 0,0 0,6 0,-4 0,4 0,-6 0,0 0,6 0,-4 0,4 0,-6 0,0 0,7 0,-6 0,6 0,-7 0,-1 0,8 0,-6 0,6 0,-7 0,0 0,6 0,-4 0,4 0,-6 0,0 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6:49.2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1,'54'0,"0"0,0 0,-1 0,41 0,-36 0,1 0,-3 0,-1 0,1 0,0 0,3 0,-1 0,24 0,9 0,-24 0,-11 0,-4 0,-17 0,7 0,-9 0,-8 0,-2 0,-8 0,0 0,14 0,-10 0,10 0,-14 0,0 0,7 0,-6 0,6 0,-7 0,-1 0,8 0,-6 0,6 0,-7 0,0 7,0-6,0 6,-1-7,8 0,-6 0,6 0,-7 0,0 0,6 0,-4 6,4 3,-6-1,0-1,0-1,0-4,0 4,-55-6,27 0,-43 0,41 0,0 0,-1 0,1 0,0 0,0 0,0 0,0 0,0-6,0 4,-8-5,12 7,-4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13:57:1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0,'76'0,"0"0,10 0,1 0,1 0,0 0,6 0,0 0,-9 0,2 0,-8 0,6 0,-2 0,-9 0,-1 0,5 0,-4 0,5 0,1 0,-4 0,12 0,-3 0,-3 0,16 0,-3 0,5 0,-4 0,-30 0,-2 0,13 0,2 0,-1 0,-3 0,-12 0,-2 0,0 0,-2 0,35 0,-3 9,-12-7,-1 7,-10-1,-3-6,-11 14,0-14,-9 6,-3-1,-9-5,-8 6,6-8,-14 0,6 0,-8 6,0-4,0 5,-1-7,8 0,-6 0,14 7,-13-5,14 5,-14-7,6 0,-9 0,1 0,0 7,0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p:txBody>
      </p:sp>
      <p:sp>
        <p:nvSpPr>
          <p:cNvPr id="416" name="Shape 41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5617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6032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87E9EE6-4D8A-294D-9342-4BAF3EF758F4}" type="slidenum">
              <a:rPr lang="en-US" smtClean="0"/>
              <a:t>112</a:t>
            </a:fld>
            <a:endParaRPr lang="en-US"/>
          </a:p>
        </p:txBody>
      </p:sp>
    </p:spTree>
    <p:extLst>
      <p:ext uri="{BB962C8B-B14F-4D97-AF65-F5344CB8AC3E}">
        <p14:creationId xmlns:p14="http://schemas.microsoft.com/office/powerpoint/2010/main" val="3074815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Rethink business processes and workflows.</a:t>
            </a:r>
          </a:p>
          <a:p>
            <a:r>
              <a:rPr lang="en-US" dirty="0"/>
              <a:t>Operational analytics</a:t>
            </a:r>
          </a:p>
          <a:p>
            <a:r>
              <a:rPr lang="en-US" dirty="0"/>
              <a:t>Design thinking 1.0 </a:t>
            </a:r>
            <a:r>
              <a:rPr lang="en-US" dirty="0">
                <a:sym typeface="Wingdings" pitchFamily="2" charset="2"/>
              </a:rPr>
              <a:t> reduce the amount rote labor, increase proportion of time spent on decision making and creative work</a:t>
            </a:r>
            <a:endParaRPr lang="en-US" dirty="0"/>
          </a:p>
          <a:p>
            <a:r>
              <a:rPr lang="en-US" dirty="0"/>
              <a:t>Decision making is based with predictions – we have quantum reductions in prediction cost and increase in prediction quality.</a:t>
            </a:r>
          </a:p>
        </p:txBody>
      </p:sp>
    </p:spTree>
    <p:extLst>
      <p:ext uri="{BB962C8B-B14F-4D97-AF65-F5344CB8AC3E}">
        <p14:creationId xmlns:p14="http://schemas.microsoft.com/office/powerpoint/2010/main" val="13739027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Observation: Data scientists in one geo are aware of each other.  They will leave a company in their city to join another company in the same city.</a:t>
            </a:r>
          </a:p>
        </p:txBody>
      </p:sp>
    </p:spTree>
    <p:extLst>
      <p:ext uri="{BB962C8B-B14F-4D97-AF65-F5344CB8AC3E}">
        <p14:creationId xmlns:p14="http://schemas.microsoft.com/office/powerpoint/2010/main" val="31640512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Top languages on GitHub: https://</a:t>
            </a:r>
            <a:r>
              <a:rPr lang="en-US" dirty="0" err="1"/>
              <a:t>github.com</a:t>
            </a:r>
            <a:r>
              <a:rPr lang="en-US" dirty="0"/>
              <a:t>/collections/programming-languages</a:t>
            </a:r>
          </a:p>
          <a:p>
            <a:endParaRPr lang="en-US" dirty="0"/>
          </a:p>
          <a:p>
            <a:r>
              <a:rPr lang="en-US" dirty="0"/>
              <a:t>Julia users in </a:t>
            </a:r>
          </a:p>
          <a:p>
            <a:r>
              <a:rPr lang="en-US" dirty="0" err="1"/>
              <a:t>FinServe</a:t>
            </a:r>
            <a:r>
              <a:rPr lang="en-US" dirty="0"/>
              <a:t>: Bloomberg, Bank of America/Merrill Lynch, </a:t>
            </a:r>
            <a:r>
              <a:rPr lang="en-US" dirty="0" err="1"/>
              <a:t>Cit</a:t>
            </a:r>
            <a:r>
              <a:rPr lang="en-US" dirty="0"/>
              <a:t>, AIG, Freddie Mac, Goldman Sachs, etc.</a:t>
            </a:r>
          </a:p>
          <a:p>
            <a:r>
              <a:rPr lang="en-US" dirty="0"/>
              <a:t>Retail: Target. Walmart, Amazon</a:t>
            </a:r>
          </a:p>
          <a:p>
            <a:endParaRPr lang="en-US" dirty="0"/>
          </a:p>
          <a:p>
            <a:r>
              <a:rPr lang="en-US" dirty="0"/>
              <a:t>Julia community doesn’t have a Julia-native data management solution</a:t>
            </a:r>
          </a:p>
          <a:p>
            <a:endParaRPr lang="en-US" dirty="0"/>
          </a:p>
          <a:p>
            <a:r>
              <a:rPr lang="en-US" dirty="0"/>
              <a:t>Spark written in Scala (#14 on same list with 11,648 stars and 2706 forks)) -&gt; we’re written in Julia (#8 with 22286 stars and 3370 forks)</a:t>
            </a:r>
          </a:p>
          <a:p>
            <a:r>
              <a:rPr lang="en-US" dirty="0"/>
              <a:t>…</a:t>
            </a:r>
          </a:p>
        </p:txBody>
      </p:sp>
    </p:spTree>
    <p:extLst>
      <p:ext uri="{BB962C8B-B14F-4D97-AF65-F5344CB8AC3E}">
        <p14:creationId xmlns:p14="http://schemas.microsoft.com/office/powerpoint/2010/main" val="19939972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C499481-1DF7-4041-A673-E613B09B36E7}"/>
              </a:ext>
            </a:extLst>
          </p:cNvPr>
          <p:cNvSpPr>
            <a:spLocks noGrp="1" noChangeArrowheads="1"/>
          </p:cNvSpPr>
          <p:nvPr>
            <p:ph type="sldNum" sz="quarter" idx="5"/>
          </p:nvPr>
        </p:nvSpPr>
        <p:spPr>
          <a:noFill/>
        </p:spPr>
        <p:txBody>
          <a:bodyP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AEDE136F-1AAA-D447-B675-9323B1616B50}" type="slidenum">
              <a:rPr lang="en-US" altLang="en-US" sz="1200" smtClean="0"/>
              <a:pPr/>
              <a:t>118</a:t>
            </a:fld>
            <a:endParaRPr lang="en-US" altLang="en-US" sz="1200"/>
          </a:p>
        </p:txBody>
      </p:sp>
      <p:sp>
        <p:nvSpPr>
          <p:cNvPr id="18434" name="Rectangle 2">
            <a:extLst>
              <a:ext uri="{FF2B5EF4-FFF2-40B4-BE49-F238E27FC236}">
                <a16:creationId xmlns:a16="http://schemas.microsoft.com/office/drawing/2014/main" id="{3617FE5C-73FF-BF4A-BCE9-017D4026A1AD}"/>
              </a:ext>
            </a:extLst>
          </p:cNvPr>
          <p:cNvSpPr>
            <a:spLocks noGrp="1" noRot="1" noChangeAspect="1" noChangeArrowheads="1" noTextEdit="1"/>
          </p:cNvSpPr>
          <p:nvPr>
            <p:ph type="sldImg"/>
          </p:nvPr>
        </p:nvSpPr>
        <p:spPr>
          <a:xfrm>
            <a:off x="-14288" y="304800"/>
            <a:ext cx="7038976" cy="3960813"/>
          </a:xfrm>
          <a:noFill/>
          <a:ln w="12700" cap="flat">
            <a:solidFill>
              <a:schemeClr val="tx1"/>
            </a:solidFill>
          </a:ln>
        </p:spPr>
      </p:sp>
      <p:sp>
        <p:nvSpPr>
          <p:cNvPr id="18435" name="Rectangle 3">
            <a:extLst>
              <a:ext uri="{FF2B5EF4-FFF2-40B4-BE49-F238E27FC236}">
                <a16:creationId xmlns:a16="http://schemas.microsoft.com/office/drawing/2014/main" id="{501E8EFB-6533-CB41-A497-7C1029848A83}"/>
              </a:ext>
            </a:extLst>
          </p:cNvPr>
          <p:cNvSpPr>
            <a:spLocks noGrp="1" noChangeArrowheads="1"/>
          </p:cNvSpPr>
          <p:nvPr>
            <p:ph type="body" idx="1"/>
          </p:nvPr>
        </p:nvSpPr>
        <p:spPr>
          <a:xfrm>
            <a:off x="914400" y="4343400"/>
            <a:ext cx="5029200" cy="4113213"/>
          </a:xfrm>
          <a:noFill/>
        </p:spPr>
        <p:txBody>
          <a:bodyPr lIns="90488" tIns="44450" rIns="90488" bIns="44450"/>
          <a:lstStyle/>
          <a:p>
            <a:pPr eaLnBrk="1" hangingPunct="1">
              <a:spcBef>
                <a:spcPct val="0"/>
              </a:spcBef>
            </a:pPr>
            <a:endParaRPr lang="en-US" altLang="en-US" sz="2400"/>
          </a:p>
        </p:txBody>
      </p:sp>
    </p:spTree>
    <p:extLst>
      <p:ext uri="{BB962C8B-B14F-4D97-AF65-F5344CB8AC3E}">
        <p14:creationId xmlns:p14="http://schemas.microsoft.com/office/powerpoint/2010/main" val="27828065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C499481-1DF7-4041-A673-E613B09B36E7}"/>
              </a:ext>
            </a:extLst>
          </p:cNvPr>
          <p:cNvSpPr>
            <a:spLocks noGrp="1" noChangeArrowheads="1"/>
          </p:cNvSpPr>
          <p:nvPr>
            <p:ph type="sldNum" sz="quarter" idx="5"/>
          </p:nvPr>
        </p:nvSpPr>
        <p:spPr>
          <a:noFill/>
        </p:spPr>
        <p:txBody>
          <a:bodyP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AEDE136F-1AAA-D447-B675-9323B1616B50}" type="slidenum">
              <a:rPr lang="en-US" altLang="en-US" sz="1200" smtClean="0"/>
              <a:pPr/>
              <a:t>119</a:t>
            </a:fld>
            <a:endParaRPr lang="en-US" altLang="en-US" sz="1200"/>
          </a:p>
        </p:txBody>
      </p:sp>
      <p:sp>
        <p:nvSpPr>
          <p:cNvPr id="18434" name="Rectangle 2">
            <a:extLst>
              <a:ext uri="{FF2B5EF4-FFF2-40B4-BE49-F238E27FC236}">
                <a16:creationId xmlns:a16="http://schemas.microsoft.com/office/drawing/2014/main" id="{3617FE5C-73FF-BF4A-BCE9-017D4026A1AD}"/>
              </a:ext>
            </a:extLst>
          </p:cNvPr>
          <p:cNvSpPr>
            <a:spLocks noGrp="1" noRot="1" noChangeAspect="1" noChangeArrowheads="1" noTextEdit="1"/>
          </p:cNvSpPr>
          <p:nvPr>
            <p:ph type="sldImg"/>
          </p:nvPr>
        </p:nvSpPr>
        <p:spPr>
          <a:xfrm>
            <a:off x="-14288" y="304800"/>
            <a:ext cx="7038976" cy="3960813"/>
          </a:xfrm>
          <a:noFill/>
          <a:ln w="12700" cap="flat">
            <a:solidFill>
              <a:schemeClr val="tx1"/>
            </a:solidFill>
          </a:ln>
        </p:spPr>
      </p:sp>
      <p:sp>
        <p:nvSpPr>
          <p:cNvPr id="18435" name="Rectangle 3">
            <a:extLst>
              <a:ext uri="{FF2B5EF4-FFF2-40B4-BE49-F238E27FC236}">
                <a16:creationId xmlns:a16="http://schemas.microsoft.com/office/drawing/2014/main" id="{501E8EFB-6533-CB41-A497-7C1029848A83}"/>
              </a:ext>
            </a:extLst>
          </p:cNvPr>
          <p:cNvSpPr>
            <a:spLocks noGrp="1" noChangeArrowheads="1"/>
          </p:cNvSpPr>
          <p:nvPr>
            <p:ph type="body" idx="1"/>
          </p:nvPr>
        </p:nvSpPr>
        <p:spPr>
          <a:xfrm>
            <a:off x="914400" y="4343400"/>
            <a:ext cx="5029200" cy="4113213"/>
          </a:xfrm>
          <a:noFill/>
        </p:spPr>
        <p:txBody>
          <a:bodyPr lIns="90488" tIns="44450" rIns="90488" bIns="44450"/>
          <a:lstStyle/>
          <a:p>
            <a:pPr eaLnBrk="1" hangingPunct="1">
              <a:spcBef>
                <a:spcPct val="0"/>
              </a:spcBef>
            </a:pPr>
            <a:endParaRPr lang="en-US" altLang="en-US" sz="2400"/>
          </a:p>
        </p:txBody>
      </p:sp>
    </p:spTree>
    <p:extLst>
      <p:ext uri="{BB962C8B-B14F-4D97-AF65-F5344CB8AC3E}">
        <p14:creationId xmlns:p14="http://schemas.microsoft.com/office/powerpoint/2010/main" val="6753763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C499481-1DF7-4041-A673-E613B09B36E7}"/>
              </a:ext>
            </a:extLst>
          </p:cNvPr>
          <p:cNvSpPr>
            <a:spLocks noGrp="1" noChangeArrowheads="1"/>
          </p:cNvSpPr>
          <p:nvPr>
            <p:ph type="sldNum" sz="quarter" idx="5"/>
          </p:nvPr>
        </p:nvSpPr>
        <p:spPr>
          <a:noFill/>
        </p:spPr>
        <p:txBody>
          <a:bodyP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AEDE136F-1AAA-D447-B675-9323B1616B50}" type="slidenum">
              <a:rPr lang="en-US" altLang="en-US" sz="1200" smtClean="0"/>
              <a:pPr/>
              <a:t>120</a:t>
            </a:fld>
            <a:endParaRPr lang="en-US" altLang="en-US" sz="1200"/>
          </a:p>
        </p:txBody>
      </p:sp>
      <p:sp>
        <p:nvSpPr>
          <p:cNvPr id="18434" name="Rectangle 2">
            <a:extLst>
              <a:ext uri="{FF2B5EF4-FFF2-40B4-BE49-F238E27FC236}">
                <a16:creationId xmlns:a16="http://schemas.microsoft.com/office/drawing/2014/main" id="{3617FE5C-73FF-BF4A-BCE9-017D4026A1AD}"/>
              </a:ext>
            </a:extLst>
          </p:cNvPr>
          <p:cNvSpPr>
            <a:spLocks noGrp="1" noRot="1" noChangeAspect="1" noChangeArrowheads="1" noTextEdit="1"/>
          </p:cNvSpPr>
          <p:nvPr>
            <p:ph type="sldImg"/>
          </p:nvPr>
        </p:nvSpPr>
        <p:spPr>
          <a:xfrm>
            <a:off x="-14288" y="304800"/>
            <a:ext cx="7038976" cy="3960813"/>
          </a:xfrm>
          <a:noFill/>
          <a:ln w="12700" cap="flat">
            <a:solidFill>
              <a:schemeClr val="tx1"/>
            </a:solidFill>
          </a:ln>
        </p:spPr>
      </p:sp>
      <p:sp>
        <p:nvSpPr>
          <p:cNvPr id="18435" name="Rectangle 3">
            <a:extLst>
              <a:ext uri="{FF2B5EF4-FFF2-40B4-BE49-F238E27FC236}">
                <a16:creationId xmlns:a16="http://schemas.microsoft.com/office/drawing/2014/main" id="{501E8EFB-6533-CB41-A497-7C1029848A83}"/>
              </a:ext>
            </a:extLst>
          </p:cNvPr>
          <p:cNvSpPr>
            <a:spLocks noGrp="1" noChangeArrowheads="1"/>
          </p:cNvSpPr>
          <p:nvPr>
            <p:ph type="body" idx="1"/>
          </p:nvPr>
        </p:nvSpPr>
        <p:spPr>
          <a:xfrm>
            <a:off x="914400" y="4343400"/>
            <a:ext cx="5029200" cy="4113213"/>
          </a:xfrm>
          <a:noFill/>
        </p:spPr>
        <p:txBody>
          <a:bodyPr lIns="90488" tIns="44450" rIns="90488" bIns="44450"/>
          <a:lstStyle/>
          <a:p>
            <a:pPr eaLnBrk="1" hangingPunct="1">
              <a:spcBef>
                <a:spcPct val="0"/>
              </a:spcBef>
            </a:pPr>
            <a:endParaRPr lang="en-US" altLang="en-US" sz="2400"/>
          </a:p>
        </p:txBody>
      </p:sp>
    </p:spTree>
    <p:extLst>
      <p:ext uri="{BB962C8B-B14F-4D97-AF65-F5344CB8AC3E}">
        <p14:creationId xmlns:p14="http://schemas.microsoft.com/office/powerpoint/2010/main" val="9952350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C499481-1DF7-4041-A673-E613B09B36E7}"/>
              </a:ext>
            </a:extLst>
          </p:cNvPr>
          <p:cNvSpPr>
            <a:spLocks noGrp="1" noChangeArrowheads="1"/>
          </p:cNvSpPr>
          <p:nvPr>
            <p:ph type="sldNum" sz="quarter" idx="5"/>
          </p:nvPr>
        </p:nvSpPr>
        <p:spPr>
          <a:noFill/>
        </p:spPr>
        <p:txBody>
          <a:bodyP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AEDE136F-1AAA-D447-B675-9323B1616B50}" type="slidenum">
              <a:rPr lang="en-US" altLang="en-US" sz="1200" smtClean="0"/>
              <a:pPr/>
              <a:t>121</a:t>
            </a:fld>
            <a:endParaRPr lang="en-US" altLang="en-US" sz="1200"/>
          </a:p>
        </p:txBody>
      </p:sp>
      <p:sp>
        <p:nvSpPr>
          <p:cNvPr id="18434" name="Rectangle 2">
            <a:extLst>
              <a:ext uri="{FF2B5EF4-FFF2-40B4-BE49-F238E27FC236}">
                <a16:creationId xmlns:a16="http://schemas.microsoft.com/office/drawing/2014/main" id="{3617FE5C-73FF-BF4A-BCE9-017D4026A1AD}"/>
              </a:ext>
            </a:extLst>
          </p:cNvPr>
          <p:cNvSpPr>
            <a:spLocks noGrp="1" noRot="1" noChangeAspect="1" noChangeArrowheads="1" noTextEdit="1"/>
          </p:cNvSpPr>
          <p:nvPr>
            <p:ph type="sldImg"/>
          </p:nvPr>
        </p:nvSpPr>
        <p:spPr>
          <a:xfrm>
            <a:off x="-14288" y="304800"/>
            <a:ext cx="7038976" cy="3960813"/>
          </a:xfrm>
          <a:noFill/>
          <a:ln w="12700" cap="flat">
            <a:solidFill>
              <a:schemeClr val="tx1"/>
            </a:solidFill>
          </a:ln>
        </p:spPr>
      </p:sp>
      <p:sp>
        <p:nvSpPr>
          <p:cNvPr id="18435" name="Rectangle 3">
            <a:extLst>
              <a:ext uri="{FF2B5EF4-FFF2-40B4-BE49-F238E27FC236}">
                <a16:creationId xmlns:a16="http://schemas.microsoft.com/office/drawing/2014/main" id="{501E8EFB-6533-CB41-A497-7C1029848A83}"/>
              </a:ext>
            </a:extLst>
          </p:cNvPr>
          <p:cNvSpPr>
            <a:spLocks noGrp="1" noChangeArrowheads="1"/>
          </p:cNvSpPr>
          <p:nvPr>
            <p:ph type="body" idx="1"/>
          </p:nvPr>
        </p:nvSpPr>
        <p:spPr>
          <a:xfrm>
            <a:off x="914400" y="4343400"/>
            <a:ext cx="5029200" cy="4113213"/>
          </a:xfrm>
          <a:noFill/>
        </p:spPr>
        <p:txBody>
          <a:bodyPr lIns="90488" tIns="44450" rIns="90488" bIns="44450"/>
          <a:lstStyle/>
          <a:p>
            <a:pPr eaLnBrk="1" hangingPunct="1">
              <a:spcBef>
                <a:spcPct val="0"/>
              </a:spcBef>
            </a:pPr>
            <a:endParaRPr lang="en-US" altLang="en-US" sz="2400"/>
          </a:p>
        </p:txBody>
      </p:sp>
    </p:spTree>
    <p:extLst>
      <p:ext uri="{BB962C8B-B14F-4D97-AF65-F5344CB8AC3E}">
        <p14:creationId xmlns:p14="http://schemas.microsoft.com/office/powerpoint/2010/main" val="34277298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C499481-1DF7-4041-A673-E613B09B36E7}"/>
              </a:ext>
            </a:extLst>
          </p:cNvPr>
          <p:cNvSpPr>
            <a:spLocks noGrp="1" noChangeArrowheads="1"/>
          </p:cNvSpPr>
          <p:nvPr>
            <p:ph type="sldNum" sz="quarter" idx="5"/>
          </p:nvPr>
        </p:nvSpPr>
        <p:spPr>
          <a:noFill/>
        </p:spPr>
        <p:txBody>
          <a:bodyP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AEDE136F-1AAA-D447-B675-9323B1616B50}" type="slidenum">
              <a:rPr lang="en-US" altLang="en-US" sz="1200" smtClean="0"/>
              <a:pPr/>
              <a:t>122</a:t>
            </a:fld>
            <a:endParaRPr lang="en-US" altLang="en-US" sz="1200"/>
          </a:p>
        </p:txBody>
      </p:sp>
      <p:sp>
        <p:nvSpPr>
          <p:cNvPr id="18434" name="Rectangle 2">
            <a:extLst>
              <a:ext uri="{FF2B5EF4-FFF2-40B4-BE49-F238E27FC236}">
                <a16:creationId xmlns:a16="http://schemas.microsoft.com/office/drawing/2014/main" id="{3617FE5C-73FF-BF4A-BCE9-017D4026A1AD}"/>
              </a:ext>
            </a:extLst>
          </p:cNvPr>
          <p:cNvSpPr>
            <a:spLocks noGrp="1" noRot="1" noChangeAspect="1" noChangeArrowheads="1" noTextEdit="1"/>
          </p:cNvSpPr>
          <p:nvPr>
            <p:ph type="sldImg"/>
          </p:nvPr>
        </p:nvSpPr>
        <p:spPr>
          <a:xfrm>
            <a:off x="-14288" y="304800"/>
            <a:ext cx="7038976" cy="3960813"/>
          </a:xfrm>
          <a:noFill/>
          <a:ln w="12700" cap="flat">
            <a:solidFill>
              <a:schemeClr val="tx1"/>
            </a:solidFill>
          </a:ln>
        </p:spPr>
      </p:sp>
      <p:sp>
        <p:nvSpPr>
          <p:cNvPr id="18435" name="Rectangle 3">
            <a:extLst>
              <a:ext uri="{FF2B5EF4-FFF2-40B4-BE49-F238E27FC236}">
                <a16:creationId xmlns:a16="http://schemas.microsoft.com/office/drawing/2014/main" id="{501E8EFB-6533-CB41-A497-7C1029848A83}"/>
              </a:ext>
            </a:extLst>
          </p:cNvPr>
          <p:cNvSpPr>
            <a:spLocks noGrp="1" noChangeArrowheads="1"/>
          </p:cNvSpPr>
          <p:nvPr>
            <p:ph type="body" idx="1"/>
          </p:nvPr>
        </p:nvSpPr>
        <p:spPr>
          <a:xfrm>
            <a:off x="914400" y="4343400"/>
            <a:ext cx="5029200" cy="4113213"/>
          </a:xfrm>
          <a:noFill/>
        </p:spPr>
        <p:txBody>
          <a:bodyPr lIns="90488" tIns="44450" rIns="90488" bIns="44450"/>
          <a:lstStyle/>
          <a:p>
            <a:pPr eaLnBrk="1" hangingPunct="1">
              <a:spcBef>
                <a:spcPct val="0"/>
              </a:spcBef>
            </a:pPr>
            <a:endParaRPr lang="en-US" altLang="en-US" sz="2400"/>
          </a:p>
        </p:txBody>
      </p:sp>
    </p:spTree>
    <p:extLst>
      <p:ext uri="{BB962C8B-B14F-4D97-AF65-F5344CB8AC3E}">
        <p14:creationId xmlns:p14="http://schemas.microsoft.com/office/powerpoint/2010/main" val="2363315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Revenue model</a:t>
            </a:r>
          </a:p>
          <a:p>
            <a:r>
              <a:rPr lang="en-US" sz="2200" b="0" i="0" u="none" strike="noStrike" cap="none" dirty="0">
                <a:solidFill>
                  <a:srgbClr val="000000"/>
                </a:solidFill>
                <a:effectLst/>
                <a:latin typeface="Helvetica Neue"/>
                <a:ea typeface="Helvetica Neue"/>
                <a:cs typeface="Helvetica Neue"/>
                <a:sym typeface="Helvetica Neue"/>
              </a:rPr>
              <a:t>Pricing</a:t>
            </a:r>
          </a:p>
          <a:p>
            <a:r>
              <a:rPr lang="en-US" sz="2200" b="0" i="0" u="none" strike="noStrike" cap="none" dirty="0">
                <a:solidFill>
                  <a:srgbClr val="000000"/>
                </a:solidFill>
                <a:effectLst/>
                <a:latin typeface="Helvetica Neue"/>
                <a:ea typeface="Helvetica Neue"/>
                <a:cs typeface="Helvetica Neue"/>
                <a:sym typeface="Helvetica Neue"/>
              </a:rPr>
              <a:t>Average account size and/or lifetime value </a:t>
            </a:r>
          </a:p>
          <a:p>
            <a:r>
              <a:rPr lang="en-US" sz="2200" b="0" i="0" u="none" strike="noStrike" cap="none" dirty="0">
                <a:solidFill>
                  <a:srgbClr val="000000"/>
                </a:solidFill>
                <a:effectLst/>
                <a:latin typeface="Helvetica Neue"/>
                <a:ea typeface="Helvetica Neue"/>
                <a:cs typeface="Helvetica Neue"/>
                <a:sym typeface="Helvetica Neue"/>
              </a:rPr>
              <a:t>Sales &amp; distribution model </a:t>
            </a:r>
          </a:p>
          <a:p>
            <a:r>
              <a:rPr lang="en-US" sz="2200" b="0" i="0" u="none" strike="noStrike" cap="none" dirty="0">
                <a:solidFill>
                  <a:srgbClr val="000000"/>
                </a:solidFill>
                <a:effectLst/>
                <a:latin typeface="Helvetica Neue"/>
                <a:ea typeface="Helvetica Neue"/>
                <a:cs typeface="Helvetica Neue"/>
                <a:sym typeface="Helvetica Neue"/>
              </a:rPr>
              <a:t>Customer/pipeline list </a:t>
            </a:r>
          </a:p>
          <a:p>
            <a:endParaRPr lang="en-US" sz="2200" b="0" i="0" u="none" strike="noStrike" cap="none" dirty="0">
              <a:solidFill>
                <a:srgbClr val="000000"/>
              </a:solidFill>
              <a:effectLst/>
              <a:latin typeface="Helvetica Neue"/>
              <a:ea typeface="Helvetica Neue"/>
              <a:cs typeface="Helvetica Neue"/>
              <a:sym typeface="Helvetica Neue"/>
            </a:endParaRPr>
          </a:p>
          <a:p>
            <a:endParaRPr lang="en-US" sz="2200" b="0" i="0" u="none" strike="noStrike" cap="none" dirty="0">
              <a:solidFill>
                <a:srgbClr val="000000"/>
              </a:solidFill>
              <a:effectLst/>
              <a:latin typeface="Helvetica Neue"/>
              <a:ea typeface="Helvetica Neue"/>
              <a:cs typeface="Helvetica Neue"/>
              <a:sym typeface="Helvetica Neue"/>
            </a:endParaRP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Pick business models with leverage</a:t>
            </a:r>
          </a:p>
          <a:p>
            <a:pPr marL="25400" indent="0">
              <a:buNone/>
            </a:pPr>
            <a:r>
              <a:rPr lang="en-US" b="1" dirty="0" err="1">
                <a:latin typeface="Open Sans" panose="020B0606030504020204" pitchFamily="34" charset="0"/>
                <a:ea typeface="Open Sans" panose="020B0606030504020204" pitchFamily="34" charset="0"/>
                <a:cs typeface="Open Sans" panose="020B0606030504020204" pitchFamily="34" charset="0"/>
              </a:rPr>
              <a:t>e.g</a:t>
            </a:r>
            <a:r>
              <a:rPr lang="en-US" b="1" dirty="0">
                <a:latin typeface="Open Sans" panose="020B0606030504020204" pitchFamily="34" charset="0"/>
                <a:ea typeface="Open Sans" panose="020B0606030504020204" pitchFamily="34" charset="0"/>
                <a:cs typeface="Open Sans" panose="020B0606030504020204" pitchFamily="34" charset="0"/>
              </a:rPr>
              <a:t> Network effects, platform effects, marketplaces</a:t>
            </a:r>
          </a:p>
          <a:p>
            <a:endParaRPr lang="en-US" dirty="0">
              <a:effectLst/>
            </a:endParaRPr>
          </a:p>
          <a:p>
            <a:endParaRPr lang="en-US" dirty="0"/>
          </a:p>
        </p:txBody>
      </p:sp>
    </p:spTree>
    <p:extLst>
      <p:ext uri="{BB962C8B-B14F-4D97-AF65-F5344CB8AC3E}">
        <p14:creationId xmlns:p14="http://schemas.microsoft.com/office/powerpoint/2010/main" val="102054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02969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92224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Slow (develop and operate)</a:t>
            </a:r>
          </a:p>
          <a:p>
            <a:r>
              <a:rPr lang="en-US" sz="2200" b="0" i="0" u="none" strike="noStrike" cap="none" dirty="0">
                <a:solidFill>
                  <a:srgbClr val="000000"/>
                </a:solidFill>
                <a:effectLst/>
                <a:latin typeface="Helvetica Neue"/>
                <a:ea typeface="Helvetica Neue"/>
                <a:cs typeface="Helvetica Neue"/>
                <a:sym typeface="Helvetica Neue"/>
              </a:rPr>
              <a:t>Expensive ($ in and opportunity cost)</a:t>
            </a:r>
          </a:p>
          <a:p>
            <a:r>
              <a:rPr lang="en-US" sz="2200" b="0" i="0" u="none" strike="noStrike" cap="none" dirty="0">
                <a:solidFill>
                  <a:srgbClr val="000000"/>
                </a:solidFill>
                <a:effectLst/>
                <a:latin typeface="Helvetica Neue"/>
                <a:ea typeface="Helvetica Neue"/>
                <a:cs typeface="Helvetica Neue"/>
                <a:sym typeface="Helvetica Neue"/>
              </a:rPr>
              <a:t>Require specialized skills</a:t>
            </a:r>
          </a:p>
          <a:p>
            <a:endParaRPr lang="en-US" sz="2200" b="0" i="0" u="none" strike="noStrike" cap="none" dirty="0">
              <a:solidFill>
                <a:srgbClr val="000000"/>
              </a:solidFill>
              <a:effectLst/>
              <a:latin typeface="Helvetica Neue"/>
              <a:ea typeface="Helvetica Neue"/>
              <a:cs typeface="Helvetica Neue"/>
              <a:sym typeface="Helvetica Neue"/>
            </a:endParaRP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Describe the pain of the customer (or the customer’s customer)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Outline how the customer addresses the issue today </a:t>
            </a:r>
            <a:endParaRPr lang="en-US" dirty="0">
              <a:effectLst/>
            </a:endParaRPr>
          </a:p>
          <a:p>
            <a:endParaRPr lang="en-US" dirty="0"/>
          </a:p>
          <a:p>
            <a:r>
              <a:rPr lang="en-US" dirty="0"/>
              <a:t>Problem:</a:t>
            </a:r>
          </a:p>
          <a:p>
            <a:r>
              <a:rPr lang="en-US" dirty="0"/>
              <a:t>- Traditional enterprises are transforming themselves into software businesses to counter disrupters like: Google (advertising), Amazon (retail, enterprise computing, advertising), Apple (media), Uber (transportation), Tesla (transportation), Airbnb (hospitality) </a:t>
            </a:r>
            <a:r>
              <a:rPr lang="en-US" dirty="0" err="1"/>
              <a:t>etc</a:t>
            </a:r>
            <a:r>
              <a:rPr lang="en-US" dirty="0"/>
              <a:t> etc. </a:t>
            </a:r>
          </a:p>
          <a:p>
            <a:pPr marL="571500" indent="-342900">
              <a:buFontTx/>
              <a:buChar char="-"/>
            </a:pPr>
            <a:r>
              <a:rPr lang="en-US" dirty="0"/>
              <a:t>Most of these companies are pivoting to becoming AI first companies.  If software is eating the world then AI is eating software.  Double Whammy for the traditional enterprises.  Can’t hire world class software engineers and now having an even harder time hiring world class ML/AI experts from an estimate pool of 10,000 experts world-wide. </a:t>
            </a:r>
          </a:p>
          <a:p>
            <a:pPr marL="571500" indent="-342900">
              <a:buFontTx/>
              <a:buChar char="-"/>
            </a:pPr>
            <a:r>
              <a:rPr lang="en-US" dirty="0"/>
              <a:t>Enterprise Software businesses that have an AI based value proposition don’t scale: HNC, DemandTec, Retek, </a:t>
            </a:r>
            <a:r>
              <a:rPr lang="en-US" dirty="0" err="1"/>
              <a:t>ProfitLogic</a:t>
            </a:r>
            <a:r>
              <a:rPr lang="en-US" dirty="0"/>
              <a:t>, </a:t>
            </a:r>
            <a:r>
              <a:rPr lang="en-US" dirty="0" err="1"/>
              <a:t>Optimi</a:t>
            </a:r>
            <a:r>
              <a:rPr lang="en-US" dirty="0"/>
              <a:t>, </a:t>
            </a:r>
            <a:r>
              <a:rPr lang="en-US" dirty="0" err="1"/>
              <a:t>Predictix</a:t>
            </a:r>
            <a:r>
              <a:rPr lang="en-US" dirty="0"/>
              <a:t>, </a:t>
            </a:r>
            <a:r>
              <a:rPr lang="en-US" dirty="0" err="1"/>
              <a:t>PeopleAnswers</a:t>
            </a:r>
            <a:endParaRPr lang="en-US" dirty="0"/>
          </a:p>
          <a:p>
            <a:r>
              <a:rPr lang="en-US" dirty="0"/>
              <a:t>	- trade-off: limit scope (to allow for repeatability) or start from scratch every time</a:t>
            </a:r>
          </a:p>
          <a:p>
            <a:endParaRPr lang="en-US" dirty="0"/>
          </a:p>
        </p:txBody>
      </p:sp>
    </p:spTree>
    <p:extLst>
      <p:ext uri="{BB962C8B-B14F-4D97-AF65-F5344CB8AC3E}">
        <p14:creationId xmlns:p14="http://schemas.microsoft.com/office/powerpoint/2010/main" val="21224220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Tableau as in table in French</a:t>
            </a:r>
          </a:p>
        </p:txBody>
      </p:sp>
    </p:spTree>
    <p:extLst>
      <p:ext uri="{BB962C8B-B14F-4D97-AF65-F5344CB8AC3E}">
        <p14:creationId xmlns:p14="http://schemas.microsoft.com/office/powerpoint/2010/main" val="31938296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Bitmap index – redbrick, </a:t>
            </a:r>
            <a:r>
              <a:rPr lang="en-US" dirty="0" err="1"/>
              <a:t>SybaseIQ</a:t>
            </a:r>
            <a:endParaRPr lang="en-US" dirty="0"/>
          </a:p>
          <a:p>
            <a:r>
              <a:rPr lang="en-US" dirty="0"/>
              <a:t>Column store – </a:t>
            </a:r>
            <a:r>
              <a:rPr lang="en-US" dirty="0" err="1"/>
              <a:t>vertica</a:t>
            </a:r>
            <a:r>
              <a:rPr lang="en-US" dirty="0"/>
              <a:t>, </a:t>
            </a:r>
            <a:r>
              <a:rPr lang="en-US" dirty="0" err="1"/>
              <a:t>vectorwise</a:t>
            </a:r>
            <a:endParaRPr lang="en-US" dirty="0"/>
          </a:p>
          <a:p>
            <a:r>
              <a:rPr lang="en-US" dirty="0" err="1"/>
              <a:t>Gpu</a:t>
            </a:r>
            <a:r>
              <a:rPr lang="en-US" dirty="0"/>
              <a:t> - </a:t>
            </a:r>
            <a:r>
              <a:rPr lang="en-US" dirty="0" err="1"/>
              <a:t>kinetika</a:t>
            </a:r>
            <a:endParaRPr lang="en-US" dirty="0"/>
          </a:p>
          <a:p>
            <a:r>
              <a:rPr lang="en-US" dirty="0"/>
              <a:t>Cloud - snowflake</a:t>
            </a:r>
          </a:p>
          <a:p>
            <a:r>
              <a:rPr lang="en-US" dirty="0"/>
              <a:t>Semi structured – snowflake, but also NoSQL </a:t>
            </a:r>
            <a:r>
              <a:rPr lang="en-US" dirty="0" err="1"/>
              <a:t>db’s</a:t>
            </a:r>
            <a:r>
              <a:rPr lang="en-US" dirty="0"/>
              <a:t> like MongoDB</a:t>
            </a:r>
          </a:p>
          <a:p>
            <a:r>
              <a:rPr lang="en-US" dirty="0"/>
              <a:t>HTAP – cockroach, </a:t>
            </a:r>
            <a:r>
              <a:rPr lang="en-US" dirty="0" err="1"/>
              <a:t>memsql</a:t>
            </a:r>
            <a:r>
              <a:rPr lang="en-US" dirty="0"/>
              <a:t> </a:t>
            </a:r>
          </a:p>
          <a:p>
            <a:endParaRPr lang="en-US" dirty="0"/>
          </a:p>
        </p:txBody>
      </p:sp>
    </p:spTree>
    <p:extLst>
      <p:ext uri="{BB962C8B-B14F-4D97-AF65-F5344CB8AC3E}">
        <p14:creationId xmlns:p14="http://schemas.microsoft.com/office/powerpoint/2010/main" val="5036337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91995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851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476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Tableau as in table in French</a:t>
            </a:r>
          </a:p>
        </p:txBody>
      </p:sp>
    </p:spTree>
    <p:extLst>
      <p:ext uri="{BB962C8B-B14F-4D97-AF65-F5344CB8AC3E}">
        <p14:creationId xmlns:p14="http://schemas.microsoft.com/office/powerpoint/2010/main" val="3925681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5633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267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Slow (develop and operate)</a:t>
            </a:r>
          </a:p>
          <a:p>
            <a:r>
              <a:rPr lang="en-US" sz="2200" b="0" i="0" u="none" strike="noStrike" cap="none" dirty="0">
                <a:solidFill>
                  <a:srgbClr val="000000"/>
                </a:solidFill>
                <a:effectLst/>
                <a:latin typeface="Helvetica Neue"/>
                <a:ea typeface="Helvetica Neue"/>
                <a:cs typeface="Helvetica Neue"/>
                <a:sym typeface="Helvetica Neue"/>
              </a:rPr>
              <a:t>Expensive ($ in and opportunity cost)</a:t>
            </a:r>
          </a:p>
          <a:p>
            <a:r>
              <a:rPr lang="en-US" sz="2200" b="0" i="0" u="none" strike="noStrike" cap="none" dirty="0">
                <a:solidFill>
                  <a:srgbClr val="000000"/>
                </a:solidFill>
                <a:effectLst/>
                <a:latin typeface="Helvetica Neue"/>
                <a:ea typeface="Helvetica Neue"/>
                <a:cs typeface="Helvetica Neue"/>
                <a:sym typeface="Helvetica Neue"/>
              </a:rPr>
              <a:t>Require specialized skills</a:t>
            </a: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Describe the pain of the customer (or the customer’s customer)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Outline how the customer addresses the issue today </a:t>
            </a:r>
            <a:endParaRPr lang="en-US" dirty="0">
              <a:effectLst/>
            </a:endParaRPr>
          </a:p>
          <a:p>
            <a:endParaRPr lang="en-US" dirty="0"/>
          </a:p>
          <a:p>
            <a:r>
              <a:rPr lang="en-US" dirty="0"/>
              <a:t>Problem:</a:t>
            </a:r>
          </a:p>
          <a:p>
            <a:r>
              <a:rPr lang="en-US" dirty="0"/>
              <a:t>- Traditional enterprises are transforming themselves into software businesses to counter disrupters like: Google (advertising), Amazon (retail, enterprise computing, advertising), Apple (media), Uber (transportation), Tesla (transportation), Airbnb (hospitality) </a:t>
            </a:r>
            <a:r>
              <a:rPr lang="en-US" dirty="0" err="1"/>
              <a:t>etc</a:t>
            </a:r>
            <a:r>
              <a:rPr lang="en-US" dirty="0"/>
              <a:t> etc. </a:t>
            </a:r>
          </a:p>
          <a:p>
            <a:pPr marL="571500" indent="-342900">
              <a:buFontTx/>
              <a:buChar char="-"/>
            </a:pPr>
            <a:r>
              <a:rPr lang="en-US" dirty="0"/>
              <a:t>Most of these companies are pivoting to becoming AI first companies.  If software is eating the world then AI is eating software.  Double Whammy for the traditional enterprises.  Can’t hire world class software engineers and now having an even harder time hiring world class ML/AI experts from an estimate pool of 10,000 experts world-wide. </a:t>
            </a:r>
          </a:p>
          <a:p>
            <a:pPr marL="571500" indent="-342900">
              <a:buFontTx/>
              <a:buChar char="-"/>
            </a:pPr>
            <a:r>
              <a:rPr lang="en-US" dirty="0"/>
              <a:t>Enterprise Software businesses that have an AI based value proposition don’t scale: HNC, DemandTec, Retek, </a:t>
            </a:r>
            <a:r>
              <a:rPr lang="en-US" dirty="0" err="1"/>
              <a:t>ProfitLogic</a:t>
            </a:r>
            <a:r>
              <a:rPr lang="en-US" dirty="0"/>
              <a:t>, </a:t>
            </a:r>
            <a:r>
              <a:rPr lang="en-US" dirty="0" err="1"/>
              <a:t>Optimi</a:t>
            </a:r>
            <a:r>
              <a:rPr lang="en-US" dirty="0"/>
              <a:t>, </a:t>
            </a:r>
            <a:r>
              <a:rPr lang="en-US" dirty="0" err="1"/>
              <a:t>Predictix</a:t>
            </a:r>
            <a:r>
              <a:rPr lang="en-US" dirty="0"/>
              <a:t>, </a:t>
            </a:r>
            <a:r>
              <a:rPr lang="en-US" dirty="0" err="1"/>
              <a:t>PeopleAnswers</a:t>
            </a:r>
            <a:endParaRPr lang="en-US" dirty="0"/>
          </a:p>
          <a:p>
            <a:r>
              <a:rPr lang="en-US" dirty="0"/>
              <a:t>	- trade-off: limit scope (to allow for repeatability) or start from scratch every time</a:t>
            </a:r>
          </a:p>
          <a:p>
            <a:endParaRPr lang="en-US" dirty="0"/>
          </a:p>
        </p:txBody>
      </p:sp>
    </p:spTree>
    <p:extLst>
      <p:ext uri="{BB962C8B-B14F-4D97-AF65-F5344CB8AC3E}">
        <p14:creationId xmlns:p14="http://schemas.microsoft.com/office/powerpoint/2010/main" val="7354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Tensors are multi-dimensional arrays</a:t>
            </a:r>
          </a:p>
        </p:txBody>
      </p:sp>
    </p:spTree>
    <p:extLst>
      <p:ext uri="{BB962C8B-B14F-4D97-AF65-F5344CB8AC3E}">
        <p14:creationId xmlns:p14="http://schemas.microsoft.com/office/powerpoint/2010/main" val="1180635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349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71590" marR="0" lvl="0" indent="-342900" algn="l" defTabSz="914400" rtl="0" eaLnBrk="1" fontAlgn="auto" latinLnBrk="0" hangingPunct="1">
              <a:lnSpc>
                <a:spcPct val="117999"/>
              </a:lnSpc>
              <a:spcBef>
                <a:spcPts val="427"/>
              </a:spcBef>
              <a:spcAft>
                <a:spcPts val="0"/>
              </a:spcAft>
              <a:buClr>
                <a:srgbClr val="000000"/>
              </a:buClr>
              <a:buSzPts val="2080"/>
              <a:buFont typeface="Arial"/>
              <a:buNone/>
              <a:tabLst/>
              <a:defRPr/>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Committed to the mission and to each other</a:t>
            </a:r>
          </a:p>
          <a:p>
            <a:pPr marL="471590" indent="-342900">
              <a:spcBef>
                <a:spcPts val="427"/>
              </a:spcBef>
              <a:buSzPts val="2080"/>
              <a:buFontTx/>
              <a:buChar char="-"/>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Follow each other from venture to venture</a:t>
            </a:r>
          </a:p>
          <a:p>
            <a:pPr marL="471590" indent="-342900">
              <a:spcBef>
                <a:spcPts val="427"/>
              </a:spcBef>
              <a:buSzPts val="2080"/>
              <a:buFontTx/>
              <a:buChar char="-"/>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don’t turn-over people at anywhere near the rate of non-mission based companies (i.e. most companies)</a:t>
            </a:r>
          </a:p>
          <a:p>
            <a:pPr marL="471590" indent="-342900">
              <a:spcBef>
                <a:spcPts val="427"/>
              </a:spcBef>
              <a:buSzPts val="2080"/>
            </a:pPr>
            <a:endPar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endParaRP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build sophisticated compilers &amp; interpreters (OOPSLA, ECOOP, ICFP)</a:t>
            </a: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build databases that advanced the state of the art (SIGMOD, VLDB)</a:t>
            </a:r>
          </a:p>
          <a:p>
            <a:pPr marL="128690" indent="0">
              <a:spcBef>
                <a:spcPts val="427"/>
              </a:spcBef>
              <a:buSzPts val="2080"/>
              <a:buNone/>
            </a:pPr>
            <a:endPar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endParaRPr>
          </a:p>
          <a:p>
            <a:pPr marL="128690" indent="0">
              <a:spcBef>
                <a:spcPts val="427"/>
              </a:spcBef>
              <a:buSzPts val="2080"/>
              <a:buNone/>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prove </a:t>
            </a:r>
            <a:r>
              <a:rPr lang="en-US" sz="2000" dirty="0">
                <a:latin typeface="Open Sans Light" panose="020B0306030504020204" pitchFamily="34" charset="0"/>
                <a:ea typeface="Open Sans Light" panose="020B0306030504020204" pitchFamily="34" charset="0"/>
                <a:cs typeface="Open Sans Light" panose="020B0306030504020204" pitchFamily="34" charset="0"/>
              </a:rPr>
              <a:t>things (PODS, ICDT, TODS, JACM, POPL)</a:t>
            </a: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design first-of-a-kind asymptotically efficient algorithms</a:t>
            </a:r>
          </a:p>
          <a:p>
            <a:pPr marL="1004976" lvl="1" indent="-342900">
              <a:spcBef>
                <a:spcPts val="427"/>
              </a:spcBef>
              <a:buSzPts val="2080"/>
            </a:pPr>
            <a:r>
              <a:rPr lang="en-US" sz="1800" dirty="0">
                <a:latin typeface="Open Sans Light" panose="020B0306030504020204" pitchFamily="34" charset="0"/>
                <a:ea typeface="Open Sans Light" panose="020B0306030504020204" pitchFamily="34" charset="0"/>
                <a:cs typeface="Open Sans Light" panose="020B0306030504020204" pitchFamily="34" charset="0"/>
                <a:sym typeface="Avenir"/>
              </a:rPr>
              <a:t>Worst-case optimal join algorithms</a:t>
            </a:r>
          </a:p>
          <a:p>
            <a:pPr marL="1004976" lvl="1" indent="-342900">
              <a:spcBef>
                <a:spcPts val="427"/>
              </a:spcBef>
              <a:buSzPts val="2080"/>
            </a:pPr>
            <a:r>
              <a:rPr lang="en-US" sz="1800" dirty="0">
                <a:latin typeface="Open Sans Light" panose="020B0306030504020204" pitchFamily="34" charset="0"/>
                <a:ea typeface="Open Sans Light" panose="020B0306030504020204" pitchFamily="34" charset="0"/>
                <a:cs typeface="Open Sans Light" panose="020B0306030504020204" pitchFamily="34" charset="0"/>
                <a:sym typeface="Avenir"/>
              </a:rPr>
              <a:t>Asymptotically superior query plans</a:t>
            </a:r>
          </a:p>
          <a:p>
            <a:pPr marL="128690" indent="0">
              <a:spcBef>
                <a:spcPts val="427"/>
              </a:spcBef>
              <a:buSzPts val="2080"/>
              <a:buNone/>
            </a:pPr>
            <a:endParaRPr lang="en-US" sz="2000" dirty="0">
              <a:latin typeface="Open Sans Light" panose="020B0306030504020204" pitchFamily="34" charset="0"/>
              <a:ea typeface="Open Sans Light" panose="020B0306030504020204" pitchFamily="34" charset="0"/>
              <a:cs typeface="Open Sans Light" panose="020B0306030504020204" pitchFamily="34" charset="0"/>
            </a:endParaRP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We implement scalable ML &amp; probabilistic systems (NIPS, ICML, AAAI)</a:t>
            </a: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We develop sophisticated statistical and mathematical models</a:t>
            </a:r>
          </a:p>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465001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5b3700776_8_8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45b3700776_8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915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From http://</a:t>
            </a:r>
            <a:r>
              <a:rPr lang="en-US" dirty="0" err="1"/>
              <a:t>www.deeplearningbook.org</a:t>
            </a:r>
            <a:r>
              <a:rPr lang="en-US" dirty="0"/>
              <a:t>/contents/</a:t>
            </a:r>
            <a:r>
              <a:rPr lang="en-US" dirty="0" err="1"/>
              <a:t>intro.html</a:t>
            </a:r>
            <a:r>
              <a:rPr lang="en-US" dirty="0"/>
              <a:t> on page 10</a:t>
            </a:r>
          </a:p>
          <a:p>
            <a:pPr marL="0" lvl="0" indent="0">
              <a:spcBef>
                <a:spcPts val="0"/>
              </a:spcBef>
              <a:spcAft>
                <a:spcPts val="0"/>
              </a:spcAft>
              <a:buNone/>
            </a:pPr>
            <a:endParaRPr lang="en-US" dirty="0"/>
          </a:p>
          <a:p>
            <a:pPr marL="0" lvl="0" indent="0">
              <a:spcBef>
                <a:spcPts val="0"/>
              </a:spcBef>
              <a:spcAft>
                <a:spcPts val="0"/>
              </a:spcAft>
              <a:buNone/>
            </a:pPr>
            <a:r>
              <a:rPr lang="en-US" dirty="0"/>
              <a:t>Each layer is doing something that the next layer can build on</a:t>
            </a:r>
          </a:p>
          <a:p>
            <a:pPr marL="0" lvl="0" indent="0">
              <a:spcBef>
                <a:spcPts val="0"/>
              </a:spcBef>
              <a:spcAft>
                <a:spcPts val="0"/>
              </a:spcAft>
              <a:buNone/>
            </a:pPr>
            <a:r>
              <a:rPr lang="en-US" dirty="0"/>
              <a:t>E.g. edge detection, edge linking, texture recognition, shape recognition, characters, words, sentences</a:t>
            </a:r>
          </a:p>
          <a:p>
            <a:pPr marL="0" lvl="0" indent="0">
              <a:spcBef>
                <a:spcPts val="0"/>
              </a:spcBef>
              <a:spcAft>
                <a:spcPts val="0"/>
              </a:spcAft>
              <a:buNone/>
            </a:pPr>
            <a:r>
              <a:rPr lang="en-US" dirty="0"/>
              <a:t>All of these “features” would have had to be built by hand before.</a:t>
            </a:r>
          </a:p>
          <a:p>
            <a:pPr marL="0" lvl="0" indent="0">
              <a:spcBef>
                <a:spcPts val="0"/>
              </a:spcBef>
              <a:spcAft>
                <a:spcPts val="0"/>
              </a:spcAft>
              <a:buNone/>
            </a:pPr>
            <a:endParaRPr dirty="0"/>
          </a:p>
        </p:txBody>
      </p:sp>
    </p:spTree>
    <p:extLst>
      <p:ext uri="{BB962C8B-B14F-4D97-AF65-F5344CB8AC3E}">
        <p14:creationId xmlns:p14="http://schemas.microsoft.com/office/powerpoint/2010/main" val="412244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45b3700776_8_6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g45b3700776_8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7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“Deep Learning has outlived its usefulness as a buzz-phrase.  Deep Learning </a:t>
            </a:r>
            <a:r>
              <a:rPr lang="en-US" sz="24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est</a:t>
            </a: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mort. </a:t>
            </a:r>
            <a:r>
              <a:rPr lang="en-US" sz="24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Vive</a:t>
            </a: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Differentiable Programming!”  Yann </a:t>
            </a:r>
            <a:r>
              <a:rPr lang="en-US" sz="24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LeCun</a:t>
            </a: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a:t>
            </a:r>
          </a:p>
          <a:p>
            <a:endParaRPr lang="en-US" dirty="0"/>
          </a:p>
          <a:p>
            <a:endParaRPr lang="en-US" dirty="0"/>
          </a:p>
          <a:p>
            <a:r>
              <a:rPr lang="en-US" dirty="0"/>
              <a:t>Differentiable programming includes neural networks, but more broadly, arbitrary differentiable programs which use automatic differentiation and gradient-based optimization to approximate a loss function.</a:t>
            </a:r>
          </a:p>
          <a:p>
            <a:r>
              <a:rPr lang="en-US" dirty="0"/>
              <a:t>Probabilistic programming is a generalization of probabilistic graphical modes, and uses various forms of Markov chain Monte Carlo (MCMC) and differentiable inference to approximate a probability density function</a:t>
            </a:r>
          </a:p>
          <a:p>
            <a:endParaRPr lang="en-US" dirty="0"/>
          </a:p>
          <a:p>
            <a:endParaRPr lang="en-US" dirty="0"/>
          </a:p>
          <a:p>
            <a:pPr marL="0" marR="0" lvl="0" indent="0" algn="l" rtl="0">
              <a:lnSpc>
                <a:spcPct val="100000"/>
              </a:lnSpc>
              <a:spcBef>
                <a:spcPts val="0"/>
              </a:spcBef>
              <a:spcAft>
                <a:spcPts val="0"/>
              </a:spcAft>
              <a:buClr>
                <a:srgbClr val="000000"/>
              </a:buClr>
              <a:buSzPts val="1100"/>
              <a:buFont typeface="Arial"/>
              <a:buNone/>
            </a:pPr>
            <a:r>
              <a:rPr lang="en-US" sz="2400" b="0" i="0" u="none" strike="noStrike" cap="none" dirty="0">
                <a:solidFill>
                  <a:srgbClr val="000000"/>
                </a:solidFill>
                <a:latin typeface="Arial"/>
                <a:ea typeface="Arial"/>
                <a:cs typeface="Arial"/>
                <a:sym typeface="Arial"/>
              </a:rPr>
              <a:t>Discriminative: conditional probability - P(Y | X = x) or models that are computed without a probability model (e.g. k-NN?)</a:t>
            </a:r>
          </a:p>
          <a:p>
            <a:pPr marL="0" marR="0" lvl="0" indent="0" algn="l" rtl="0">
              <a:lnSpc>
                <a:spcPct val="100000"/>
              </a:lnSpc>
              <a:spcBef>
                <a:spcPts val="0"/>
              </a:spcBef>
              <a:spcAft>
                <a:spcPts val="0"/>
              </a:spcAft>
              <a:buClr>
                <a:srgbClr val="000000"/>
              </a:buClr>
              <a:buSzPts val="1100"/>
              <a:buFont typeface="Arial"/>
              <a:buNone/>
            </a:pPr>
            <a:r>
              <a:rPr lang="en-US" sz="2400" b="0" i="0" u="none" strike="noStrike" cap="none" dirty="0">
                <a:solidFill>
                  <a:srgbClr val="000000"/>
                </a:solidFill>
                <a:latin typeface="Arial"/>
                <a:ea typeface="Arial"/>
                <a:cs typeface="Arial"/>
                <a:sym typeface="Arial"/>
              </a:rPr>
              <a:t>Generative: compute joint probability P(X, Y)</a:t>
            </a:r>
          </a:p>
          <a:p>
            <a:endParaRPr lang="en-US" dirty="0"/>
          </a:p>
          <a:p>
            <a:endParaRPr lang="en-US" dirty="0"/>
          </a:p>
          <a:p>
            <a:r>
              <a:rPr lang="en-US" dirty="0"/>
              <a:t>Generate infinity of test data via self-supervised learning…</a:t>
            </a:r>
          </a:p>
          <a:p>
            <a:endParaRPr lang="en-US" dirty="0"/>
          </a:p>
          <a:p>
            <a:r>
              <a:rPr lang="en-US" dirty="0"/>
              <a:t>https://</a:t>
            </a:r>
            <a:r>
              <a:rPr lang="en-US" dirty="0" err="1"/>
              <a:t>skymind.ai</a:t>
            </a:r>
            <a:r>
              <a:rPr lang="en-US" dirty="0"/>
              <a:t>/wiki/</a:t>
            </a:r>
            <a:r>
              <a:rPr lang="en-US" dirty="0" err="1"/>
              <a:t>differentiableprogramming</a:t>
            </a:r>
            <a:endParaRPr lang="en-US" dirty="0"/>
          </a:p>
          <a:p>
            <a:endParaRPr lang="en-US" dirty="0"/>
          </a:p>
        </p:txBody>
      </p:sp>
    </p:spTree>
    <p:extLst>
      <p:ext uri="{BB962C8B-B14F-4D97-AF65-F5344CB8AC3E}">
        <p14:creationId xmlns:p14="http://schemas.microsoft.com/office/powerpoint/2010/main" val="1767859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Differentiable programming includes neural networks, but more broadly, arbitrary differentiable programs which use automatic differentiation and gradient-based optimization to approximate a loss function.</a:t>
            </a:r>
          </a:p>
          <a:p>
            <a:r>
              <a:rPr lang="en-US" dirty="0"/>
              <a:t>Probabilistic programming is a generalization of probabilistic graphical modes, and uses various forms of Markov chain Monte Carlo (MCMC) and differentiable inference to approximate a probability density function</a:t>
            </a:r>
          </a:p>
          <a:p>
            <a:endParaRPr lang="en-US" dirty="0"/>
          </a:p>
          <a:p>
            <a:r>
              <a:rPr lang="en-US" dirty="0"/>
              <a:t>Generate infinity of test data via self-supervised learning…</a:t>
            </a:r>
          </a:p>
        </p:txBody>
      </p:sp>
    </p:spTree>
    <p:extLst>
      <p:ext uri="{BB962C8B-B14F-4D97-AF65-F5344CB8AC3E}">
        <p14:creationId xmlns:p14="http://schemas.microsoft.com/office/powerpoint/2010/main" val="2898622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Differentiable programming includes neural networks, but more broadly, arbitrary differentiable programs which use automatic differentiation and gradient-based optimization to approximate a loss function.</a:t>
            </a:r>
          </a:p>
          <a:p>
            <a:r>
              <a:rPr lang="en-US" dirty="0"/>
              <a:t>Probabilistic programming is a generalization of probabilistic graphical modes, and uses various forms of Markov chain Monte Carlo (MCMC) and differentiable inference to approximate a probability density function</a:t>
            </a:r>
          </a:p>
          <a:p>
            <a:endParaRPr lang="en-US" dirty="0"/>
          </a:p>
          <a:p>
            <a:r>
              <a:rPr lang="en-US" dirty="0"/>
              <a:t>Generate infinity of test data via self-supervised learning…</a:t>
            </a:r>
          </a:p>
        </p:txBody>
      </p:sp>
    </p:spTree>
    <p:extLst>
      <p:ext uri="{BB962C8B-B14F-4D97-AF65-F5344CB8AC3E}">
        <p14:creationId xmlns:p14="http://schemas.microsoft.com/office/powerpoint/2010/main" val="2871735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 Brockman interview:  https://</a:t>
            </a:r>
            <a:r>
              <a:rPr lang="en-US" dirty="0" err="1"/>
              <a:t>news.greylock.com</a:t>
            </a:r>
            <a:r>
              <a:rPr lang="en-US" dirty="0"/>
              <a:t>/can-the-current-ai-boom-scale-to-agi-ac63503e15b0</a:t>
            </a:r>
          </a:p>
          <a:p>
            <a:endParaRPr lang="en-US" dirty="0"/>
          </a:p>
          <a:p>
            <a:r>
              <a:rPr lang="en-US" dirty="0"/>
              <a:t>Barron’s: https://</a:t>
            </a:r>
            <a:r>
              <a:rPr lang="en-US" dirty="0" err="1"/>
              <a:t>www.barrons.com</a:t>
            </a:r>
            <a:r>
              <a:rPr lang="en-US" dirty="0"/>
              <a:t>/articles/artificial-intelligence-chip-market-could-soar-to-34-billion-in-five-years-51550681107</a:t>
            </a:r>
          </a:p>
          <a:p>
            <a:endParaRPr lang="en-US" dirty="0"/>
          </a:p>
        </p:txBody>
      </p:sp>
    </p:spTree>
    <p:extLst>
      <p:ext uri="{BB962C8B-B14F-4D97-AF65-F5344CB8AC3E}">
        <p14:creationId xmlns:p14="http://schemas.microsoft.com/office/powerpoint/2010/main" val="1909047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45b5f42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45b5f4252d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So is AGI</a:t>
            </a:r>
          </a:p>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 self-supervised learning: searching model space for models that have the most explanatory value</a:t>
            </a:r>
          </a:p>
        </p:txBody>
      </p:sp>
    </p:spTree>
    <p:extLst>
      <p:ext uri="{BB962C8B-B14F-4D97-AF65-F5344CB8AC3E}">
        <p14:creationId xmlns:p14="http://schemas.microsoft.com/office/powerpoint/2010/main" val="3124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5b3700776_8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0" name="Google Shape;1350;g45b3700776_8_8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Structure exploitation:  </a:t>
            </a:r>
            <a:endParaRPr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 FAQ is application of dynamic programming to problems that have semi-ring algebraic structure</a:t>
            </a:r>
            <a:endParaRPr dirty="0"/>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Approximation</a:t>
            </a:r>
            <a:endParaRPr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Lifting</a:t>
            </a:r>
            <a:endParaRPr sz="1400" u="none" strike="noStrike" cap="none" dirty="0">
              <a:solidFill>
                <a:srgbClr val="CB4D20"/>
              </a:solidFill>
              <a:latin typeface="Helvetica Neue"/>
              <a:ea typeface="Helvetica Neue"/>
              <a:cs typeface="Helvetica Neue"/>
              <a:sym typeface="Helvetica Neue"/>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dirty="0">
                <a:solidFill>
                  <a:srgbClr val="CB4D20"/>
                </a:solidFill>
                <a:latin typeface="Helvetica Neue"/>
                <a:ea typeface="Helvetica Neue"/>
                <a:cs typeface="Helvetica Neue"/>
                <a:sym typeface="Helvetica Neue"/>
              </a:rPr>
              <a:t>Worst-case optimal algorithms (e.g. WCO joins and query plans)</a:t>
            </a:r>
            <a:endParaRPr dirty="0"/>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dirty="0">
                <a:solidFill>
                  <a:srgbClr val="CB4D20"/>
                </a:solidFill>
                <a:latin typeface="Helvetica Neue"/>
                <a:ea typeface="Helvetica Neue"/>
                <a:cs typeface="Helvetica Neue"/>
                <a:sym typeface="Helvetica Neue"/>
              </a:rPr>
              <a:t>Symbolic manipulation leading to closed form solutions</a:t>
            </a:r>
            <a:endParaRPr dirty="0"/>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dirty="0">
                <a:solidFill>
                  <a:srgbClr val="CB4D20"/>
                </a:solidFill>
                <a:latin typeface="Helvetica Neue"/>
                <a:ea typeface="Helvetica Neue"/>
                <a:cs typeface="Helvetica Neue"/>
                <a:sym typeface="Helvetica Neue"/>
              </a:rPr>
              <a:t>Efficient approximation (with error bars)</a:t>
            </a:r>
            <a:endParaRPr dirty="0"/>
          </a:p>
          <a:p>
            <a:pPr marL="914400" marR="0" lvl="1" indent="-317500" algn="l" rtl="0">
              <a:lnSpc>
                <a:spcPct val="115000"/>
              </a:lnSpc>
              <a:spcBef>
                <a:spcPts val="0"/>
              </a:spcBef>
              <a:spcAft>
                <a:spcPts val="0"/>
              </a:spcAft>
              <a:buClr>
                <a:srgbClr val="516865"/>
              </a:buClr>
              <a:buSzPts val="1400"/>
              <a:buFont typeface="Noto Sans Symbols"/>
              <a:buChar char="▪"/>
            </a:pPr>
            <a:r>
              <a:rPr lang="en-US" sz="1500" dirty="0"/>
              <a:t>E</a:t>
            </a:r>
            <a:r>
              <a:rPr lang="en-US" sz="1500" u="none" strike="noStrike" cap="none" dirty="0">
                <a:solidFill>
                  <a:srgbClr val="CB4D20"/>
                </a:solidFill>
                <a:latin typeface="Helvetica Neue"/>
                <a:ea typeface="Helvetica Neue"/>
                <a:cs typeface="Helvetica Neue"/>
                <a:sym typeface="Helvetica Neue"/>
              </a:rPr>
              <a:t>fficient problem formulation</a:t>
            </a:r>
            <a:endParaRPr dirty="0"/>
          </a:p>
          <a:p>
            <a:pPr marL="914400" marR="0" lvl="0" indent="0" algn="l" rtl="0">
              <a:lnSpc>
                <a:spcPct val="115000"/>
              </a:lnSpc>
              <a:spcBef>
                <a:spcPts val="1600"/>
              </a:spcBef>
              <a:spcAft>
                <a:spcPts val="0"/>
              </a:spcAft>
              <a:buClr>
                <a:srgbClr val="CB4D20"/>
              </a:buClr>
              <a:buSzPts val="2080"/>
              <a:buFont typeface="Noto Sans Symbols"/>
              <a:buNone/>
            </a:pPr>
            <a:endParaRPr sz="1600" u="none" strike="noStrike" cap="none" dirty="0">
              <a:solidFill>
                <a:srgbClr val="516865"/>
              </a:solidFill>
              <a:latin typeface="Helvetica Neue"/>
              <a:ea typeface="Helvetica Neue"/>
              <a:cs typeface="Helvetica Neue"/>
              <a:sym typeface="Helvetica Neue"/>
            </a:endParaRPr>
          </a:p>
          <a:p>
            <a:pPr marL="0" marR="0" lvl="0" indent="0" algn="l" rtl="0">
              <a:lnSpc>
                <a:spcPct val="115000"/>
              </a:lnSpc>
              <a:spcBef>
                <a:spcPts val="1600"/>
              </a:spcBef>
              <a:spcAft>
                <a:spcPts val="0"/>
              </a:spcAft>
              <a:buClr>
                <a:srgbClr val="CB4D20"/>
              </a:buClr>
              <a:buSzPts val="2080"/>
              <a:buFont typeface="Noto Sans Symbols"/>
              <a:buNone/>
            </a:pPr>
            <a:endParaRPr sz="1600" u="none" strike="noStrike" cap="none" dirty="0">
              <a:solidFill>
                <a:srgbClr val="51686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470720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5b3700776_8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0" name="Google Shape;1350;g45b3700776_8_8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Structure exploitation:  </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FAQ is application of dynamic programming to problems that have semi-ring algebraic structure</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Approximation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Lifting</a:t>
            </a:r>
            <a:endParaRPr sz="1400" u="none" strike="noStrike" cap="none">
              <a:solidFill>
                <a:srgbClr val="CB4D20"/>
              </a:solidFill>
              <a:latin typeface="Helvetica Neue"/>
              <a:ea typeface="Helvetica Neue"/>
              <a:cs typeface="Helvetica Neue"/>
              <a:sym typeface="Helvetica Neue"/>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a:solidFill>
                  <a:srgbClr val="CB4D20"/>
                </a:solidFill>
                <a:latin typeface="Helvetica Neue"/>
                <a:ea typeface="Helvetica Neue"/>
                <a:cs typeface="Helvetica Neue"/>
                <a:sym typeface="Helvetica Neue"/>
              </a:rPr>
              <a:t>Worst-case optimal algorithms (e.g. WCO joins and query plans)</a:t>
            </a:r>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a:solidFill>
                  <a:srgbClr val="CB4D20"/>
                </a:solidFill>
                <a:latin typeface="Helvetica Neue"/>
                <a:ea typeface="Helvetica Neue"/>
                <a:cs typeface="Helvetica Neue"/>
                <a:sym typeface="Helvetica Neue"/>
              </a:rPr>
              <a:t>Symbolic manipulation leading to closed form solutions</a:t>
            </a:r>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a:solidFill>
                  <a:srgbClr val="CB4D20"/>
                </a:solidFill>
                <a:latin typeface="Helvetica Neue"/>
                <a:ea typeface="Helvetica Neue"/>
                <a:cs typeface="Helvetica Neue"/>
                <a:sym typeface="Helvetica Neue"/>
              </a:rPr>
              <a:t>Efficient approximation (with error bars)</a:t>
            </a:r>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500"/>
              <a:t>E</a:t>
            </a:r>
            <a:r>
              <a:rPr lang="en-US" sz="1500" u="none" strike="noStrike" cap="none">
                <a:solidFill>
                  <a:srgbClr val="CB4D20"/>
                </a:solidFill>
                <a:latin typeface="Helvetica Neue"/>
                <a:ea typeface="Helvetica Neue"/>
                <a:cs typeface="Helvetica Neue"/>
                <a:sym typeface="Helvetica Neue"/>
              </a:rPr>
              <a:t>fficient problem formulation</a:t>
            </a:r>
            <a:endParaRPr/>
          </a:p>
          <a:p>
            <a:pPr marL="914400" marR="0" lvl="0" indent="0" algn="l" rtl="0">
              <a:lnSpc>
                <a:spcPct val="115000"/>
              </a:lnSpc>
              <a:spcBef>
                <a:spcPts val="1600"/>
              </a:spcBef>
              <a:spcAft>
                <a:spcPts val="0"/>
              </a:spcAft>
              <a:buClr>
                <a:srgbClr val="CB4D20"/>
              </a:buClr>
              <a:buSzPts val="2080"/>
              <a:buFont typeface="Noto Sans Symbols"/>
              <a:buNone/>
            </a:pPr>
            <a:endParaRPr sz="1600" u="none" strike="noStrike" cap="none">
              <a:solidFill>
                <a:srgbClr val="516865"/>
              </a:solidFill>
              <a:latin typeface="Helvetica Neue"/>
              <a:ea typeface="Helvetica Neue"/>
              <a:cs typeface="Helvetica Neue"/>
              <a:sym typeface="Helvetica Neue"/>
            </a:endParaRPr>
          </a:p>
          <a:p>
            <a:pPr marL="0" marR="0" lvl="0" indent="0" algn="l" rtl="0">
              <a:lnSpc>
                <a:spcPct val="115000"/>
              </a:lnSpc>
              <a:spcBef>
                <a:spcPts val="1600"/>
              </a:spcBef>
              <a:spcAft>
                <a:spcPts val="0"/>
              </a:spcAft>
              <a:buClr>
                <a:srgbClr val="CB4D20"/>
              </a:buClr>
              <a:buSzPts val="2080"/>
              <a:buFont typeface="Noto Sans Symbols"/>
              <a:buNone/>
            </a:pPr>
            <a:endParaRPr sz="1600" u="none" strike="noStrike" cap="none">
              <a:solidFill>
                <a:srgbClr val="51686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582752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Slow (develop and operate)</a:t>
            </a:r>
          </a:p>
          <a:p>
            <a:r>
              <a:rPr lang="en-US" sz="2200" b="0" i="0" u="none" strike="noStrike" cap="none" dirty="0">
                <a:solidFill>
                  <a:srgbClr val="000000"/>
                </a:solidFill>
                <a:effectLst/>
                <a:latin typeface="Helvetica Neue"/>
                <a:ea typeface="Helvetica Neue"/>
                <a:cs typeface="Helvetica Neue"/>
                <a:sym typeface="Helvetica Neue"/>
              </a:rPr>
              <a:t>Expensive ($ in and opportunity cost)</a:t>
            </a:r>
          </a:p>
          <a:p>
            <a:r>
              <a:rPr lang="en-US" sz="2200" b="0" i="0" u="none" strike="noStrike" cap="none" dirty="0">
                <a:solidFill>
                  <a:srgbClr val="000000"/>
                </a:solidFill>
                <a:effectLst/>
                <a:latin typeface="Helvetica Neue"/>
                <a:ea typeface="Helvetica Neue"/>
                <a:cs typeface="Helvetica Neue"/>
                <a:sym typeface="Helvetica Neue"/>
              </a:rPr>
              <a:t>Require specialized skills</a:t>
            </a: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Describe the pain of the customer (or the customer’s customer)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Outline how the customer addresses the issue today </a:t>
            </a:r>
            <a:endParaRPr lang="en-US" dirty="0">
              <a:effectLst/>
            </a:endParaRPr>
          </a:p>
          <a:p>
            <a:endParaRPr lang="en-US" dirty="0"/>
          </a:p>
          <a:p>
            <a:r>
              <a:rPr lang="en-US" dirty="0"/>
              <a:t>Problem:</a:t>
            </a:r>
          </a:p>
          <a:p>
            <a:r>
              <a:rPr lang="en-US" dirty="0"/>
              <a:t>- Traditional enterprises are transforming themselves into software businesses to counter disrupters like: Google (advertising), Amazon (retail, enterprise computing, advertising), Apple (media), Uber (transportation), Tesla (transportation), Airbnb (hospitality) </a:t>
            </a:r>
            <a:r>
              <a:rPr lang="en-US" dirty="0" err="1"/>
              <a:t>etc</a:t>
            </a:r>
            <a:r>
              <a:rPr lang="en-US" dirty="0"/>
              <a:t> etc. </a:t>
            </a:r>
          </a:p>
          <a:p>
            <a:pPr marL="571500" indent="-342900">
              <a:buFontTx/>
              <a:buChar char="-"/>
            </a:pPr>
            <a:r>
              <a:rPr lang="en-US" dirty="0"/>
              <a:t>Most of these companies are pivoting to becoming AI first companies.  If software is eating the world then AI is eating software.  Double Whammy for the traditional enterprises.  Can’t hire world class software engineers and now having an even harder time hiring world class ML/AI experts from an estimate pool of 10,000 experts world-wide. </a:t>
            </a:r>
          </a:p>
          <a:p>
            <a:pPr marL="571500" indent="-342900">
              <a:buFontTx/>
              <a:buChar char="-"/>
            </a:pPr>
            <a:r>
              <a:rPr lang="en-US" dirty="0"/>
              <a:t>Enterprise Software businesses that have an AI based value proposition don’t scale: HNC, DemandTec, Retek, </a:t>
            </a:r>
            <a:r>
              <a:rPr lang="en-US" dirty="0" err="1"/>
              <a:t>ProfitLogic</a:t>
            </a:r>
            <a:r>
              <a:rPr lang="en-US" dirty="0"/>
              <a:t>, </a:t>
            </a:r>
            <a:r>
              <a:rPr lang="en-US" dirty="0" err="1"/>
              <a:t>Optimi</a:t>
            </a:r>
            <a:r>
              <a:rPr lang="en-US" dirty="0"/>
              <a:t>, </a:t>
            </a:r>
            <a:r>
              <a:rPr lang="en-US" dirty="0" err="1"/>
              <a:t>Predictix</a:t>
            </a:r>
            <a:r>
              <a:rPr lang="en-US" dirty="0"/>
              <a:t>, </a:t>
            </a:r>
            <a:r>
              <a:rPr lang="en-US" dirty="0" err="1"/>
              <a:t>PeopleAnswers</a:t>
            </a:r>
            <a:endParaRPr lang="en-US" dirty="0"/>
          </a:p>
          <a:p>
            <a:r>
              <a:rPr lang="en-US" dirty="0"/>
              <a:t>	- trade-off: limit scope (to allow for repeatability) or start from scratch every time</a:t>
            </a:r>
          </a:p>
          <a:p>
            <a:endParaRPr lang="en-US" dirty="0"/>
          </a:p>
        </p:txBody>
      </p:sp>
    </p:spTree>
    <p:extLst>
      <p:ext uri="{BB962C8B-B14F-4D97-AF65-F5344CB8AC3E}">
        <p14:creationId xmlns:p14="http://schemas.microsoft.com/office/powerpoint/2010/main" val="2542567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5b3700776_8_8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45b3700776_8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296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5b3700776_8_6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g45b3700776_8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only that, the denormalization is very unnatural if you think about it</a:t>
            </a:r>
          </a:p>
        </p:txBody>
      </p:sp>
    </p:spTree>
    <p:extLst>
      <p:ext uri="{BB962C8B-B14F-4D97-AF65-F5344CB8AC3E}">
        <p14:creationId xmlns:p14="http://schemas.microsoft.com/office/powerpoint/2010/main" val="1293336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3070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1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45b3700776_8_6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0" name="Google Shape;1120;g45b3700776_8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Jim Gray’s data cube:  https://</a:t>
            </a:r>
            <a:r>
              <a:rPr lang="en-US" dirty="0" err="1"/>
              <a:t>cs.stanford.edu</a:t>
            </a:r>
            <a:r>
              <a:rPr lang="en-US" dirty="0"/>
              <a:t>/people/</a:t>
            </a:r>
            <a:r>
              <a:rPr lang="en-US" dirty="0" err="1"/>
              <a:t>chrismre</a:t>
            </a:r>
            <a:r>
              <a:rPr lang="en-US" dirty="0"/>
              <a:t>/cs345/</a:t>
            </a:r>
            <a:r>
              <a:rPr lang="en-US" dirty="0" err="1"/>
              <a:t>rl</a:t>
            </a:r>
            <a:r>
              <a:rPr lang="en-US" dirty="0"/>
              <a:t>/</a:t>
            </a:r>
            <a:r>
              <a:rPr lang="en-US" dirty="0" err="1"/>
              <a:t>olap.pdf</a:t>
            </a:r>
            <a:endParaRPr lang="en-US" dirty="0"/>
          </a:p>
          <a:p>
            <a:endParaRPr lang="en-US" dirty="0"/>
          </a:p>
        </p:txBody>
      </p:sp>
      <p:sp>
        <p:nvSpPr>
          <p:cNvPr id="4" name="Slide Number Placeholder 3"/>
          <p:cNvSpPr>
            <a:spLocks noGrp="1"/>
          </p:cNvSpPr>
          <p:nvPr>
            <p:ph type="sldNum" sz="quarter" idx="5"/>
          </p:nvPr>
        </p:nvSpPr>
        <p:spPr/>
        <p:txBody>
          <a:bodyPr/>
          <a:lstStyle/>
          <a:p>
            <a:fld id="{43F58511-66E9-5F47-9FAA-41E9D0734D35}" type="slidenum">
              <a:rPr lang="en-US" smtClean="0"/>
              <a:t>43</a:t>
            </a:fld>
            <a:endParaRPr lang="en-US"/>
          </a:p>
        </p:txBody>
      </p:sp>
    </p:spTree>
    <p:extLst>
      <p:ext uri="{BB962C8B-B14F-4D97-AF65-F5344CB8AC3E}">
        <p14:creationId xmlns:p14="http://schemas.microsoft.com/office/powerpoint/2010/main" val="38306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45b3700776_8_7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3" name="Google Shape;1203;g45b3700776_8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45b3700776_8_7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g45b3700776_8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45b3700776_8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7" name="Google Shape;1217;g45b3700776_8_7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Cardinality: </a:t>
            </a:r>
            <a:r>
              <a:rPr lang="en-US" sz="2400" b="0" i="0" u="none" strike="noStrike">
                <a:solidFill>
                  <a:schemeClr val="dk1"/>
                </a:solidFill>
                <a:latin typeface="Helvetica Neue"/>
                <a:ea typeface="Helvetica Neue"/>
                <a:cs typeface="Helvetica Neue"/>
                <a:sym typeface="Helvetica Neue"/>
              </a:rPr>
              <a:t>a single business can have several attributes and fall into many categories, this is why the join blows up</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13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45b3700776_8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5" name="Google Shape;1225;g45b3700776_8_7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Predicting sales by item, store, day.</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45b3700776_8_7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Speed up learning and inference of discriminative and generative models…</a:t>
            </a:r>
            <a:endParaRPr dirty="0"/>
          </a:p>
        </p:txBody>
      </p:sp>
      <p:sp>
        <p:nvSpPr>
          <p:cNvPr id="1163" name="Google Shape;1163;g45b3700776_8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0980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45b3700776_8_7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5" name="Google Shape;1245;g45b3700776_8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45b3700776_8_8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3" name="Google Shape;1283;g45b3700776_8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45b3700776_8_8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5" name="Google Shape;1305;g45b3700776_8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45b5f42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45b5f4252d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So is AGI</a:t>
            </a:r>
          </a:p>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 self-supervised learning: searching model space for models that have the most explanatory value</a:t>
            </a:r>
          </a:p>
        </p:txBody>
      </p:sp>
    </p:spTree>
    <p:extLst>
      <p:ext uri="{BB962C8B-B14F-4D97-AF65-F5344CB8AC3E}">
        <p14:creationId xmlns:p14="http://schemas.microsoft.com/office/powerpoint/2010/main" val="2414889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Shape 5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Discriminative: conditional probability - P(Y | X = x) or models that are computed without a probability model (e.g. k-NN?)</a:t>
            </a: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Generative: compute joint probability P(X, Y)</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98809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only that, the denormalization is very unnatural if you think about it</a:t>
            </a:r>
          </a:p>
        </p:txBody>
      </p:sp>
    </p:spTree>
    <p:extLst>
      <p:ext uri="{BB962C8B-B14F-4D97-AF65-F5344CB8AC3E}">
        <p14:creationId xmlns:p14="http://schemas.microsoft.com/office/powerpoint/2010/main" val="4219932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16361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every entity can potentially depend on every other entity then we only have 1 instance to learn from -- the whole DB</a:t>
            </a:r>
            <a:endParaRPr/>
          </a:p>
        </p:txBody>
      </p:sp>
    </p:spTree>
    <p:extLst>
      <p:ext uri="{BB962C8B-B14F-4D97-AF65-F5344CB8AC3E}">
        <p14:creationId xmlns:p14="http://schemas.microsoft.com/office/powerpoint/2010/main" val="45706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FontTx/>
              <a:buNone/>
              <a:defRPr>
                <a:uFillTx/>
              </a:defRPr>
            </a:pPr>
            <a:r>
              <a:rPr lang="en-US" dirty="0">
                <a:uFillTx/>
              </a:rPr>
              <a:t>Starting in 1974 with SIGFIDET /SIGMOD “big debate”</a:t>
            </a:r>
          </a:p>
          <a:p>
            <a:endParaRPr lang="en-US" dirty="0">
              <a:uFillTx/>
            </a:endParaRPr>
          </a:p>
        </p:txBody>
      </p:sp>
    </p:spTree>
    <p:extLst>
      <p:ext uri="{BB962C8B-B14F-4D97-AF65-F5344CB8AC3E}">
        <p14:creationId xmlns:p14="http://schemas.microsoft.com/office/powerpoint/2010/main" val="1916836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spcBef>
                <a:spcPts val="1600"/>
              </a:spcBef>
            </a:pPr>
            <a:endParaRPr lang="en-US" dirty="0"/>
          </a:p>
        </p:txBody>
      </p:sp>
    </p:spTree>
    <p:extLst>
      <p:ext uri="{BB962C8B-B14F-4D97-AF65-F5344CB8AC3E}">
        <p14:creationId xmlns:p14="http://schemas.microsoft.com/office/powerpoint/2010/main" val="3414563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spcBef>
                <a:spcPts val="1600"/>
              </a:spcBef>
            </a:pPr>
            <a:r>
              <a:rPr lang="en-US" dirty="0"/>
              <a:t>Directed models: via probabilistic programs</a:t>
            </a:r>
          </a:p>
          <a:p>
            <a:pPr lvl="2">
              <a:spcBef>
                <a:spcPts val="1600"/>
              </a:spcBef>
            </a:pPr>
            <a:r>
              <a:rPr lang="en-US" dirty="0"/>
              <a:t>We have to provide a program to generate each possible world. Score by normalizing - frequency of a given world relative to all others. </a:t>
            </a:r>
          </a:p>
          <a:p>
            <a:pPr lvl="1">
              <a:spcBef>
                <a:spcPts val="1600"/>
              </a:spcBef>
            </a:pPr>
            <a:r>
              <a:rPr lang="en-US" dirty="0"/>
              <a:t>Normalize the score of each world by the sum of scores of all the worlds</a:t>
            </a:r>
          </a:p>
        </p:txBody>
      </p:sp>
    </p:spTree>
    <p:extLst>
      <p:ext uri="{BB962C8B-B14F-4D97-AF65-F5344CB8AC3E}">
        <p14:creationId xmlns:p14="http://schemas.microsoft.com/office/powerpoint/2010/main" val="660917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From Pedro </a:t>
            </a:r>
            <a:r>
              <a:rPr lang="en-US" dirty="0" err="1"/>
              <a:t>Domingos</a:t>
            </a:r>
            <a:r>
              <a:rPr lang="en-US" dirty="0"/>
              <a:t> talk - CIKM 2008</a:t>
            </a:r>
          </a:p>
        </p:txBody>
      </p:sp>
    </p:spTree>
    <p:extLst>
      <p:ext uri="{BB962C8B-B14F-4D97-AF65-F5344CB8AC3E}">
        <p14:creationId xmlns:p14="http://schemas.microsoft.com/office/powerpoint/2010/main" val="2678283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Shape 49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p:txBody>
      </p:sp>
      <p:sp>
        <p:nvSpPr>
          <p:cNvPr id="496" name="Shape 49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000">
                <a:solidFill>
                  <a:schemeClr val="dk1"/>
                </a:solidFill>
                <a:latin typeface="Arial"/>
                <a:ea typeface="Arial"/>
                <a:cs typeface="Arial"/>
                <a:sym typeface="Arial"/>
              </a:rPr>
              <a:t>60</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3626440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Shape 49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p:txBody>
      </p:sp>
      <p:sp>
        <p:nvSpPr>
          <p:cNvPr id="496" name="Shape 49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000">
                <a:solidFill>
                  <a:schemeClr val="dk1"/>
                </a:solidFill>
                <a:latin typeface="Arial"/>
                <a:ea typeface="Arial"/>
                <a:cs typeface="Arial"/>
                <a:sym typeface="Arial"/>
              </a:rPr>
              <a:t>61</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2909852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Shape 49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p:txBody>
      </p:sp>
      <p:sp>
        <p:nvSpPr>
          <p:cNvPr id="496" name="Shape 49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000">
                <a:solidFill>
                  <a:schemeClr val="dk1"/>
                </a:solidFill>
                <a:latin typeface="Arial"/>
                <a:ea typeface="Arial"/>
                <a:cs typeface="Arial"/>
                <a:sym typeface="Arial"/>
              </a:rPr>
              <a:t>62</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2934839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Approximate answer by converting into convex continuous optimization problem --&gt; PSL</a:t>
            </a:r>
          </a:p>
          <a:p>
            <a:r>
              <a:rPr lang="en-US" dirty="0"/>
              <a:t>Exploit group symmetry </a:t>
            </a:r>
            <a:r>
              <a:rPr lang="en-US" dirty="0">
                <a:sym typeface="Wingdings" pitchFamily="2" charset="2"/>
              </a:rPr>
              <a:t> lifted inference and approximate lifted inference</a:t>
            </a:r>
            <a:endParaRPr lang="en-US" dirty="0"/>
          </a:p>
          <a:p>
            <a:r>
              <a:rPr lang="en-US" dirty="0"/>
              <a:t>Avoid grounding altogether --&gt; in-database learning</a:t>
            </a:r>
          </a:p>
        </p:txBody>
      </p:sp>
    </p:spTree>
    <p:extLst>
      <p:ext uri="{BB962C8B-B14F-4D97-AF65-F5344CB8AC3E}">
        <p14:creationId xmlns:p14="http://schemas.microsoft.com/office/powerpoint/2010/main" val="3323235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5b3700776_8_8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45b3700776_8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3209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5b3700776_8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0" name="Google Shape;1350;g45b3700776_8_8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Structure exploitation:  </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FAQ is application of dynamic programming to problems that have semi-ring algebraic structure</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Approximation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Lifting</a:t>
            </a:r>
            <a:endParaRPr sz="1400" u="none" strike="noStrike" cap="none">
              <a:solidFill>
                <a:srgbClr val="CB4D20"/>
              </a:solidFill>
              <a:latin typeface="Helvetica Neue"/>
              <a:ea typeface="Helvetica Neue"/>
              <a:cs typeface="Helvetica Neue"/>
              <a:sym typeface="Helvetica Neue"/>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a:solidFill>
                  <a:srgbClr val="CB4D20"/>
                </a:solidFill>
                <a:latin typeface="Helvetica Neue"/>
                <a:ea typeface="Helvetica Neue"/>
                <a:cs typeface="Helvetica Neue"/>
                <a:sym typeface="Helvetica Neue"/>
              </a:rPr>
              <a:t>Worst-case optimal algorithms (e.g. WCO joins and query plans)</a:t>
            </a:r>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a:solidFill>
                  <a:srgbClr val="CB4D20"/>
                </a:solidFill>
                <a:latin typeface="Helvetica Neue"/>
                <a:ea typeface="Helvetica Neue"/>
                <a:cs typeface="Helvetica Neue"/>
                <a:sym typeface="Helvetica Neue"/>
              </a:rPr>
              <a:t>Symbolic manipulation leading to closed form solutions</a:t>
            </a:r>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a:solidFill>
                  <a:srgbClr val="CB4D20"/>
                </a:solidFill>
                <a:latin typeface="Helvetica Neue"/>
                <a:ea typeface="Helvetica Neue"/>
                <a:cs typeface="Helvetica Neue"/>
                <a:sym typeface="Helvetica Neue"/>
              </a:rPr>
              <a:t>Efficient approximation (with error bars)</a:t>
            </a:r>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500"/>
              <a:t>E</a:t>
            </a:r>
            <a:r>
              <a:rPr lang="en-US" sz="1500" u="none" strike="noStrike" cap="none">
                <a:solidFill>
                  <a:srgbClr val="CB4D20"/>
                </a:solidFill>
                <a:latin typeface="Helvetica Neue"/>
                <a:ea typeface="Helvetica Neue"/>
                <a:cs typeface="Helvetica Neue"/>
                <a:sym typeface="Helvetica Neue"/>
              </a:rPr>
              <a:t>fficient problem formulation</a:t>
            </a:r>
            <a:endParaRPr/>
          </a:p>
          <a:p>
            <a:pPr marL="914400" marR="0" lvl="0" indent="0" algn="l" rtl="0">
              <a:lnSpc>
                <a:spcPct val="115000"/>
              </a:lnSpc>
              <a:spcBef>
                <a:spcPts val="1600"/>
              </a:spcBef>
              <a:spcAft>
                <a:spcPts val="0"/>
              </a:spcAft>
              <a:buClr>
                <a:srgbClr val="CB4D20"/>
              </a:buClr>
              <a:buSzPts val="2080"/>
              <a:buFont typeface="Noto Sans Symbols"/>
              <a:buNone/>
            </a:pPr>
            <a:endParaRPr sz="1600" u="none" strike="noStrike" cap="none">
              <a:solidFill>
                <a:srgbClr val="516865"/>
              </a:solidFill>
              <a:latin typeface="Helvetica Neue"/>
              <a:ea typeface="Helvetica Neue"/>
              <a:cs typeface="Helvetica Neue"/>
              <a:sym typeface="Helvetica Neue"/>
            </a:endParaRPr>
          </a:p>
          <a:p>
            <a:pPr marL="0" marR="0" lvl="0" indent="0" algn="l" rtl="0">
              <a:lnSpc>
                <a:spcPct val="115000"/>
              </a:lnSpc>
              <a:spcBef>
                <a:spcPts val="1600"/>
              </a:spcBef>
              <a:spcAft>
                <a:spcPts val="0"/>
              </a:spcAft>
              <a:buClr>
                <a:srgbClr val="CB4D20"/>
              </a:buClr>
              <a:buSzPts val="2080"/>
              <a:buFont typeface="Noto Sans Symbols"/>
              <a:buNone/>
            </a:pPr>
            <a:endParaRPr sz="1600" u="none" strike="noStrike" cap="none">
              <a:solidFill>
                <a:srgbClr val="51686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18313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5b3700776_8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0" name="Google Shape;1350;g45b3700776_8_8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1528904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Charlie Bachman (already Turing award winner) vs Tedd Codd (future Turing award winner)</a:t>
            </a:r>
          </a:p>
          <a:p>
            <a:endParaRPr lang="en-US" dirty="0"/>
          </a:p>
          <a:p>
            <a:r>
              <a:rPr lang="en-US" dirty="0"/>
              <a:t>Charlies was the proven practitioner with proven success IDS at GE/Honewell</a:t>
            </a:r>
          </a:p>
          <a:p>
            <a:r>
              <a:rPr lang="en-US" dirty="0"/>
              <a:t>Ted was an ivory tower mathematician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Summarized in “What goes around comes around” in Redbook or Readings in Database Systems, 4</a:t>
            </a:r>
            <a:r>
              <a:rPr lang="en-US" baseline="30000" dirty="0"/>
              <a:t>th</a:t>
            </a:r>
            <a:r>
              <a:rPr lang="en-US" dirty="0"/>
              <a:t> Edition</a:t>
            </a:r>
          </a:p>
          <a:p>
            <a:r>
              <a:rPr lang="en-US" dirty="0"/>
              <a:t>Tedd:</a:t>
            </a:r>
          </a:p>
          <a:p>
            <a:r>
              <a:rPr lang="en-US" dirty="0"/>
              <a:t>Nothing as complex as CODASYL can possibly be a good idea</a:t>
            </a:r>
          </a:p>
          <a:p>
            <a:r>
              <a:rPr lang="en-US" dirty="0"/>
              <a:t>CODASYL doesn’t provide acceptable data independence</a:t>
            </a:r>
          </a:p>
          <a:p>
            <a:r>
              <a:rPr lang="en-US" dirty="0"/>
              <a:t>Record at a time processing is too hard to optimize</a:t>
            </a:r>
          </a:p>
          <a:p>
            <a:r>
              <a:rPr lang="en-US" dirty="0"/>
              <a:t>CODASYL and IMS aren’t flexible enough to easily represent common/important scenarios (e.g. marriage ceremonies)</a:t>
            </a:r>
          </a:p>
          <a:p>
            <a:r>
              <a:rPr lang="en-US" dirty="0"/>
              <a:t>Summary: expressivity, usability (don’t need hard to find and expensive programmers), performance will get there</a:t>
            </a:r>
          </a:p>
          <a:p>
            <a:endParaRPr lang="en-US" dirty="0"/>
          </a:p>
          <a:p>
            <a:r>
              <a:rPr lang="en-US" dirty="0"/>
              <a:t>Charlie:</a:t>
            </a:r>
          </a:p>
          <a:p>
            <a:r>
              <a:rPr lang="en-US" dirty="0"/>
              <a:t>A Cobol programmer can’t possibly understand the new-fangled relational languages</a:t>
            </a:r>
          </a:p>
          <a:p>
            <a:r>
              <a:rPr lang="en-US" dirty="0"/>
              <a:t>It’s impossible to implement the relational model efficiently</a:t>
            </a:r>
          </a:p>
          <a:p>
            <a:r>
              <a:rPr lang="en-US" dirty="0"/>
              <a:t>CODASYL can represent tables, so what’s the big deal?</a:t>
            </a:r>
          </a:p>
          <a:p>
            <a:r>
              <a:rPr lang="en-US" dirty="0"/>
              <a:t>Summary: (predictive) performance is paramount, relational (FO) is too weird, and existing techniques can approximate tables</a:t>
            </a:r>
          </a:p>
          <a:p>
            <a:endParaRPr lang="en-US" dirty="0"/>
          </a:p>
          <a:p>
            <a:endParaRPr lang="en-US" dirty="0"/>
          </a:p>
        </p:txBody>
      </p:sp>
    </p:spTree>
    <p:extLst>
      <p:ext uri="{BB962C8B-B14F-4D97-AF65-F5344CB8AC3E}">
        <p14:creationId xmlns:p14="http://schemas.microsoft.com/office/powerpoint/2010/main" val="3032419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45af3eb7f1_0_4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dirty="0">
                <a:solidFill>
                  <a:schemeClr val="accent1"/>
                </a:solidFill>
                <a:latin typeface="Open Sans Light"/>
                <a:ea typeface="Open Sans Light"/>
                <a:cs typeface="Open Sans Light"/>
                <a:sym typeface="Open Sans Light"/>
              </a:rPr>
              <a:t>generated functions - concise code quoting</a:t>
            </a:r>
            <a:endParaRPr lang="en-US" dirty="0">
              <a:solidFill>
                <a:schemeClr val="accent1"/>
              </a:solidFill>
            </a:endParaRPr>
          </a:p>
        </p:txBody>
      </p:sp>
      <p:sp>
        <p:nvSpPr>
          <p:cNvPr id="1456" name="Google Shape;1456;g45af3eb7f1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6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5af3eb7f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5" name="Google Shape;1395;g45af3eb7f1_0_3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914400" marR="0" lvl="0" indent="0" algn="l" rtl="0">
              <a:lnSpc>
                <a:spcPct val="115000"/>
              </a:lnSpc>
              <a:spcBef>
                <a:spcPts val="1600"/>
              </a:spcBef>
              <a:spcAft>
                <a:spcPts val="0"/>
              </a:spcAft>
              <a:buClr>
                <a:srgbClr val="CB4D20"/>
              </a:buClr>
              <a:buSzPts val="2080"/>
              <a:buFont typeface="Noto Sans Symbols"/>
              <a:buNone/>
            </a:pPr>
            <a:endParaRPr sz="1600" b="0" i="0" u="none" strike="noStrike" cap="none" dirty="0">
              <a:solidFill>
                <a:srgbClr val="516865"/>
              </a:solidFill>
              <a:latin typeface="Helvetica Neue"/>
              <a:ea typeface="Helvetica Neue"/>
              <a:cs typeface="Helvetica Neue"/>
              <a:sym typeface="Helvetica Neue"/>
            </a:endParaRPr>
          </a:p>
          <a:p>
            <a:pPr marL="0" marR="0" lvl="0" indent="0" algn="l" rtl="0">
              <a:lnSpc>
                <a:spcPct val="115000"/>
              </a:lnSpc>
              <a:spcBef>
                <a:spcPts val="1600"/>
              </a:spcBef>
              <a:spcAft>
                <a:spcPts val="0"/>
              </a:spcAft>
              <a:buClr>
                <a:srgbClr val="CB4D20"/>
              </a:buClr>
              <a:buSzPts val="2080"/>
              <a:buFont typeface="Noto Sans Symbols"/>
              <a:buNone/>
            </a:pPr>
            <a:endParaRPr sz="1600" b="0" i="0" u="none" strike="noStrike" cap="none" dirty="0">
              <a:solidFill>
                <a:srgbClr val="51686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17999"/>
              </a:lnSpc>
              <a:spcBef>
                <a:spcPts val="0"/>
              </a:spcBef>
              <a:spcAft>
                <a:spcPts val="0"/>
              </a:spcAft>
              <a:buNone/>
            </a:pPr>
            <a:endParaRPr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16302886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45af3eb7f1_0_4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6" name="Google Shape;1446;g45af3eb7f1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45af3eb7f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45af3eb7f1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400" dirty="0">
                <a:latin typeface="Open Sans Light" panose="020B0306030504020204" pitchFamily="34" charset="0"/>
                <a:ea typeface="Open Sans Light" panose="020B0306030504020204" pitchFamily="34" charset="0"/>
              </a:rPr>
              <a:t>8, 16, 32 cores are on 2 machines with 4, 8, 16 cores each.  </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400" dirty="0">
                <a:latin typeface="Open Sans Light" panose="020B0306030504020204" pitchFamily="34" charset="0"/>
                <a:ea typeface="Open Sans Light" panose="020B0306030504020204" pitchFamily="34" charset="0"/>
              </a:rPr>
              <a:t>64 cores are on 4 machines with 16 cores each</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400" dirty="0">
                <a:latin typeface="Open Sans Light" panose="020B0306030504020204" pitchFamily="34" charset="0"/>
                <a:ea typeface="Open Sans Light" panose="020B0306030504020204" pitchFamily="34" charset="0"/>
              </a:rPr>
              <a:t>128 cores are on 8 machines with 16 cores each.</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400" dirty="0">
              <a:latin typeface="Open Sans Light" panose="020B0306030504020204" pitchFamily="34" charset="0"/>
              <a:ea typeface="Open Sans Light" panose="020B0306030504020204" pitchFamily="34" charset="0"/>
            </a:endParaRPr>
          </a:p>
          <a:p>
            <a:endParaRPr lang="en-US" dirty="0"/>
          </a:p>
        </p:txBody>
      </p:sp>
    </p:spTree>
    <p:extLst>
      <p:ext uri="{BB962C8B-B14F-4D97-AF65-F5344CB8AC3E}">
        <p14:creationId xmlns:p14="http://schemas.microsoft.com/office/powerpoint/2010/main" val="42276376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0170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5af3eb7f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5" name="Google Shape;1395;g45af3eb7f1_0_3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914400" marR="0" lvl="0" indent="0" algn="l" rtl="0">
              <a:lnSpc>
                <a:spcPct val="115000"/>
              </a:lnSpc>
              <a:spcBef>
                <a:spcPts val="1600"/>
              </a:spcBef>
              <a:spcAft>
                <a:spcPts val="0"/>
              </a:spcAft>
              <a:buClr>
                <a:srgbClr val="CB4D20"/>
              </a:buClr>
              <a:buSzPts val="2080"/>
              <a:buFont typeface="Noto Sans Symbols"/>
              <a:buNone/>
            </a:pPr>
            <a:endParaRPr sz="1600" b="0" i="0" u="none" strike="noStrike" cap="none" dirty="0">
              <a:solidFill>
                <a:srgbClr val="516865"/>
              </a:solidFill>
              <a:latin typeface="Helvetica Neue"/>
              <a:ea typeface="Helvetica Neue"/>
              <a:cs typeface="Helvetica Neue"/>
              <a:sym typeface="Helvetica Neue"/>
            </a:endParaRPr>
          </a:p>
          <a:p>
            <a:pPr marL="0" marR="0" lvl="0" indent="0" algn="l" rtl="0">
              <a:lnSpc>
                <a:spcPct val="115000"/>
              </a:lnSpc>
              <a:spcBef>
                <a:spcPts val="1600"/>
              </a:spcBef>
              <a:spcAft>
                <a:spcPts val="0"/>
              </a:spcAft>
              <a:buClr>
                <a:srgbClr val="CB4D20"/>
              </a:buClr>
              <a:buSzPts val="2080"/>
              <a:buFont typeface="Noto Sans Symbols"/>
              <a:buNone/>
            </a:pPr>
            <a:endParaRPr sz="1600" b="0" i="0" u="none" strike="noStrike" cap="none" dirty="0">
              <a:solidFill>
                <a:srgbClr val="51686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17999"/>
              </a:lnSpc>
              <a:spcBef>
                <a:spcPts val="0"/>
              </a:spcBef>
              <a:spcAft>
                <a:spcPts val="0"/>
              </a:spcAft>
              <a:buNone/>
            </a:pPr>
            <a:endParaRPr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645164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45b2037ea2_0_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2" name="Google Shape;1572;g45b2037ea2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852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45b2037ea2_0_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0" name="Google Shape;1580;g45b2037ea2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15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45b5f42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45b5f4252d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So is AGI</a:t>
            </a:r>
          </a:p>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 self-supervised learning: searching model space for models that have the most explanatory value</a:t>
            </a:r>
          </a:p>
        </p:txBody>
      </p:sp>
    </p:spTree>
    <p:extLst>
      <p:ext uri="{BB962C8B-B14F-4D97-AF65-F5344CB8AC3E}">
        <p14:creationId xmlns:p14="http://schemas.microsoft.com/office/powerpoint/2010/main" val="20587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uFillTx/>
              </a:rPr>
              <a:t>Charlie Bachman (already Turing award winner) vs Tedd Codd (future Turing award winner)</a:t>
            </a:r>
          </a:p>
          <a:p>
            <a:endParaRPr lang="en-US" dirty="0">
              <a:uFillTx/>
            </a:endParaRPr>
          </a:p>
          <a:p>
            <a:r>
              <a:rPr lang="en-US" dirty="0">
                <a:uFillTx/>
              </a:rPr>
              <a:t>Charlies was the proven practitioner with proven success IDS at GE/Honewell</a:t>
            </a:r>
          </a:p>
          <a:p>
            <a:r>
              <a:rPr lang="en-US" dirty="0">
                <a:uFillTx/>
              </a:rPr>
              <a:t>Ted was an ivory tower mathematician</a:t>
            </a:r>
          </a:p>
          <a:p>
            <a:endParaRPr lang="en-US" dirty="0">
              <a:uFillTx/>
            </a:endParaRPr>
          </a:p>
          <a:p>
            <a:pPr marL="0" marR="0" lvl="0" indent="0" algn="l" defTabSz="914400" rtl="0" eaLnBrk="1" fontAlgn="auto" latinLnBrk="0" hangingPunct="1">
              <a:lnSpc>
                <a:spcPct val="100000"/>
              </a:lnSpc>
              <a:spcBef>
                <a:spcPts val="0"/>
              </a:spcBef>
              <a:spcAft>
                <a:spcPts val="0"/>
              </a:spcAft>
              <a:buFontTx/>
              <a:buNone/>
              <a:defRPr>
                <a:uFillTx/>
              </a:defRPr>
            </a:pPr>
            <a:r>
              <a:rPr lang="en-US" dirty="0">
                <a:uFillTx/>
              </a:rPr>
              <a:t>Summarized in “What goes around comes around” in Redbook or Readings in Database Systems, 4</a:t>
            </a:r>
            <a:r>
              <a:rPr lang="en-US" baseline="30000" dirty="0">
                <a:uFillTx/>
              </a:rPr>
              <a:t>th</a:t>
            </a:r>
            <a:r>
              <a:rPr lang="en-US" dirty="0">
                <a:uFillTx/>
              </a:rPr>
              <a:t> Edition</a:t>
            </a:r>
          </a:p>
          <a:p>
            <a:r>
              <a:rPr lang="en-US" dirty="0">
                <a:uFillTx/>
              </a:rPr>
              <a:t>Tedd:</a:t>
            </a:r>
          </a:p>
          <a:p>
            <a:r>
              <a:rPr lang="en-US" dirty="0">
                <a:uFillTx/>
              </a:rPr>
              <a:t>Nothing as complex as CODASYL can possibly be a good idea</a:t>
            </a:r>
          </a:p>
          <a:p>
            <a:r>
              <a:rPr lang="en-US" dirty="0">
                <a:uFillTx/>
              </a:rPr>
              <a:t>CODASYL doesn’t provide acceptable data independence</a:t>
            </a:r>
          </a:p>
          <a:p>
            <a:r>
              <a:rPr lang="en-US" dirty="0">
                <a:uFillTx/>
              </a:rPr>
              <a:t>Record at a time processing is too hard to optimize</a:t>
            </a:r>
          </a:p>
          <a:p>
            <a:r>
              <a:rPr lang="en-US" dirty="0">
                <a:uFillTx/>
              </a:rPr>
              <a:t>CODASYL and IMS aren’t flexible enough to easily represent common/important scenarios (e.g. marriage ceremonies)</a:t>
            </a:r>
          </a:p>
          <a:p>
            <a:r>
              <a:rPr lang="en-US" dirty="0">
                <a:uFillTx/>
              </a:rPr>
              <a:t>Summary: expressivity, usability (don’t need hard to find and expensive programmers), performance will get there</a:t>
            </a:r>
          </a:p>
          <a:p>
            <a:endParaRPr lang="en-US" dirty="0">
              <a:uFillTx/>
            </a:endParaRPr>
          </a:p>
          <a:p>
            <a:r>
              <a:rPr lang="en-US" dirty="0">
                <a:uFillTx/>
              </a:rPr>
              <a:t>Charlie:</a:t>
            </a:r>
          </a:p>
          <a:p>
            <a:r>
              <a:rPr lang="en-US" dirty="0">
                <a:uFillTx/>
              </a:rPr>
              <a:t>A Cobol programmer can’t possibly understand the new-fangled relational languages</a:t>
            </a:r>
          </a:p>
          <a:p>
            <a:r>
              <a:rPr lang="en-US" dirty="0">
                <a:uFillTx/>
              </a:rPr>
              <a:t>It’s impossible to implement the relational model efficiently</a:t>
            </a:r>
          </a:p>
          <a:p>
            <a:r>
              <a:rPr lang="en-US" dirty="0">
                <a:uFillTx/>
              </a:rPr>
              <a:t>CODASYL can represent tables, so what’s the big deal?</a:t>
            </a:r>
          </a:p>
          <a:p>
            <a:r>
              <a:rPr lang="en-US" dirty="0">
                <a:uFillTx/>
              </a:rPr>
              <a:t>Summary: (predictive) performance is paramount, relational (FO) is too weird, and existing techniques can approximate tables</a:t>
            </a:r>
          </a:p>
          <a:p>
            <a:endParaRPr lang="en-US" dirty="0">
              <a:uFillTx/>
            </a:endParaRPr>
          </a:p>
          <a:p>
            <a:endParaRPr lang="en-US" dirty="0">
              <a:uFillTx/>
            </a:endParaRPr>
          </a:p>
        </p:txBody>
      </p:sp>
    </p:spTree>
    <p:extLst>
      <p:ext uri="{BB962C8B-B14F-4D97-AF65-F5344CB8AC3E}">
        <p14:creationId xmlns:p14="http://schemas.microsoft.com/office/powerpoint/2010/main" val="9080962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Product line-up (form factor, functionality, features, architecture, intellectual property)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Development roadmap </a:t>
            </a:r>
          </a:p>
          <a:p>
            <a:endParaRPr lang="en-US" sz="2200" b="0" i="0" u="none" strike="noStrike" cap="none" dirty="0">
              <a:solidFill>
                <a:srgbClr val="000000"/>
              </a:solidFill>
              <a:effectLst/>
              <a:latin typeface="Helvetica Neue"/>
              <a:ea typeface="Helvetica Neue"/>
              <a:cs typeface="Helvetica Neue"/>
              <a:sym typeface="Helvetica Neue"/>
            </a:endParaRP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Enterprise AI is more like BI and EPM </a:t>
            </a:r>
            <a:r>
              <a:rPr lang="en-US" b="1" u="sng" dirty="0">
                <a:latin typeface="Open Sans" panose="020B0606030504020204" pitchFamily="34" charset="0"/>
                <a:ea typeface="Open Sans" panose="020B0606030504020204" pitchFamily="34" charset="0"/>
                <a:cs typeface="Open Sans" panose="020B0606030504020204" pitchFamily="34" charset="0"/>
              </a:rPr>
              <a:t>solutions</a:t>
            </a:r>
            <a:r>
              <a:rPr lang="en-US" b="1" dirty="0">
                <a:latin typeface="Open Sans" panose="020B0606030504020204" pitchFamily="34" charset="0"/>
                <a:ea typeface="Open Sans" panose="020B0606030504020204" pitchFamily="34" charset="0"/>
                <a:cs typeface="Open Sans" panose="020B0606030504020204" pitchFamily="34" charset="0"/>
              </a:rPr>
              <a:t> than ERP and CRM </a:t>
            </a:r>
            <a:r>
              <a:rPr lang="en-US" b="1" u="sng" dirty="0">
                <a:latin typeface="Open Sans" panose="020B0606030504020204" pitchFamily="34" charset="0"/>
                <a:ea typeface="Open Sans" panose="020B0606030504020204" pitchFamily="34" charset="0"/>
                <a:cs typeface="Open Sans" panose="020B0606030504020204" pitchFamily="34" charset="0"/>
              </a:rPr>
              <a:t>applications</a:t>
            </a:r>
            <a:r>
              <a:rPr lang="en-US" b="1" dirty="0">
                <a:latin typeface="Open Sans" panose="020B0606030504020204" pitchFamily="34" charset="0"/>
                <a:ea typeface="Open Sans" panose="020B0606030504020204" pitchFamily="34" charset="0"/>
                <a:cs typeface="Open Sans" panose="020B0606030504020204" pitchFamily="34" charset="0"/>
              </a:rPr>
              <a: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We will never SCALE if every project is a one-off.  </a:t>
            </a: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If we can’t build reusable applications then we should build reusable assets for leverage.</a:t>
            </a:r>
          </a:p>
          <a:p>
            <a:endParaRPr lang="en-US" dirty="0">
              <a:effectLst/>
            </a:endParaRPr>
          </a:p>
        </p:txBody>
      </p:sp>
    </p:spTree>
    <p:extLst>
      <p:ext uri="{BB962C8B-B14F-4D97-AF65-F5344CB8AC3E}">
        <p14:creationId xmlns:p14="http://schemas.microsoft.com/office/powerpoint/2010/main" val="33626937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Slow (develop and operate)</a:t>
            </a:r>
          </a:p>
          <a:p>
            <a:r>
              <a:rPr lang="en-US" sz="2200" b="0" i="0" u="none" strike="noStrike" cap="none" dirty="0">
                <a:solidFill>
                  <a:srgbClr val="000000"/>
                </a:solidFill>
                <a:effectLst/>
                <a:latin typeface="Helvetica Neue"/>
                <a:ea typeface="Helvetica Neue"/>
                <a:cs typeface="Helvetica Neue"/>
                <a:sym typeface="Helvetica Neue"/>
              </a:rPr>
              <a:t>Expensive ($ in and opportunity cost)</a:t>
            </a:r>
          </a:p>
          <a:p>
            <a:r>
              <a:rPr lang="en-US" sz="2200" b="0" i="0" u="none" strike="noStrike" cap="none" dirty="0">
                <a:solidFill>
                  <a:srgbClr val="000000"/>
                </a:solidFill>
                <a:effectLst/>
                <a:latin typeface="Helvetica Neue"/>
                <a:ea typeface="Helvetica Neue"/>
                <a:cs typeface="Helvetica Neue"/>
                <a:sym typeface="Helvetica Neue"/>
              </a:rPr>
              <a:t>Require specialized skills</a:t>
            </a: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Describe the pain of the customer (or the customer’s customer)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Outline how the customer addresses the issue today </a:t>
            </a:r>
            <a:endParaRPr lang="en-US" dirty="0">
              <a:effectLst/>
            </a:endParaRPr>
          </a:p>
          <a:p>
            <a:endParaRPr lang="en-US" dirty="0"/>
          </a:p>
        </p:txBody>
      </p:sp>
    </p:spTree>
    <p:extLst>
      <p:ext uri="{BB962C8B-B14F-4D97-AF65-F5344CB8AC3E}">
        <p14:creationId xmlns:p14="http://schemas.microsoft.com/office/powerpoint/2010/main" val="3050757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Set-up the historical evolution of your category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Define recent trends that make your solution possible </a:t>
            </a:r>
            <a:endParaRPr lang="en-US" dirty="0">
              <a:effectLst/>
            </a:endParaRPr>
          </a:p>
          <a:p>
            <a:endParaRPr lang="en-US" dirty="0"/>
          </a:p>
          <a:p>
            <a:endParaRPr lang="en-US" dirty="0"/>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Be first in the minds of a prospect.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Focus on prospect, not the product.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Secure a specific niche as a beachhead first.</a:t>
            </a: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Position yourself as a market leader in your niche by making a strong claim.</a:t>
            </a:r>
          </a:p>
          <a:p>
            <a:endParaRPr lang="en-US" dirty="0"/>
          </a:p>
        </p:txBody>
      </p:sp>
    </p:spTree>
    <p:extLst>
      <p:ext uri="{BB962C8B-B14F-4D97-AF65-F5344CB8AC3E}">
        <p14:creationId xmlns:p14="http://schemas.microsoft.com/office/powerpoint/2010/main" val="1838445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effectLst/>
            </a:endParaRPr>
          </a:p>
        </p:txBody>
      </p:sp>
    </p:spTree>
    <p:extLst>
      <p:ext uri="{BB962C8B-B14F-4D97-AF65-F5344CB8AC3E}">
        <p14:creationId xmlns:p14="http://schemas.microsoft.com/office/powerpoint/2010/main" val="143163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Product line-up (form factor, functionality, features, architecture, intellectual property)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Development roadmap </a:t>
            </a:r>
          </a:p>
          <a:p>
            <a:endParaRPr lang="en-US" sz="2200" b="0" i="0" u="none" strike="noStrike" cap="none" dirty="0">
              <a:solidFill>
                <a:srgbClr val="000000"/>
              </a:solidFill>
              <a:effectLst/>
              <a:latin typeface="Helvetica Neue"/>
              <a:ea typeface="Helvetica Neue"/>
              <a:cs typeface="Helvetica Neue"/>
              <a:sym typeface="Helvetica Neue"/>
            </a:endParaRP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Enterprise AI is more like BI and EPM </a:t>
            </a:r>
            <a:r>
              <a:rPr lang="en-US" b="1" u="sng" dirty="0">
                <a:latin typeface="Open Sans" panose="020B0606030504020204" pitchFamily="34" charset="0"/>
                <a:ea typeface="Open Sans" panose="020B0606030504020204" pitchFamily="34" charset="0"/>
                <a:cs typeface="Open Sans" panose="020B0606030504020204" pitchFamily="34" charset="0"/>
              </a:rPr>
              <a:t>solutions</a:t>
            </a:r>
            <a:r>
              <a:rPr lang="en-US" b="1" dirty="0">
                <a:latin typeface="Open Sans" panose="020B0606030504020204" pitchFamily="34" charset="0"/>
                <a:ea typeface="Open Sans" panose="020B0606030504020204" pitchFamily="34" charset="0"/>
                <a:cs typeface="Open Sans" panose="020B0606030504020204" pitchFamily="34" charset="0"/>
              </a:rPr>
              <a:t> than ERP and CRM </a:t>
            </a:r>
            <a:r>
              <a:rPr lang="en-US" b="1" u="sng" dirty="0">
                <a:latin typeface="Open Sans" panose="020B0606030504020204" pitchFamily="34" charset="0"/>
                <a:ea typeface="Open Sans" panose="020B0606030504020204" pitchFamily="34" charset="0"/>
                <a:cs typeface="Open Sans" panose="020B0606030504020204" pitchFamily="34" charset="0"/>
              </a:rPr>
              <a:t>applications</a:t>
            </a:r>
            <a:r>
              <a:rPr lang="en-US" b="1" dirty="0">
                <a:latin typeface="Open Sans" panose="020B0606030504020204" pitchFamily="34" charset="0"/>
                <a:ea typeface="Open Sans" panose="020B0606030504020204" pitchFamily="34" charset="0"/>
                <a:cs typeface="Open Sans" panose="020B0606030504020204" pitchFamily="34" charset="0"/>
              </a:rPr>
              <a: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We will never SCALE if every project is a one-off.  </a:t>
            </a: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If we can’t build reusable applications then we should build reusable assets for leverage.</a:t>
            </a:r>
          </a:p>
          <a:p>
            <a:endParaRPr lang="en-US" dirty="0">
              <a:effectLst/>
            </a:endParaRPr>
          </a:p>
        </p:txBody>
      </p:sp>
    </p:spTree>
    <p:extLst>
      <p:ext uri="{BB962C8B-B14F-4D97-AF65-F5344CB8AC3E}">
        <p14:creationId xmlns:p14="http://schemas.microsoft.com/office/powerpoint/2010/main" val="6593878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5b3700776_8_8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45b3700776_8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8224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p:txBody>
      </p:sp>
      <p:sp>
        <p:nvSpPr>
          <p:cNvPr id="416" name="Shape 41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0003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45b3700776_8_8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0" name="Google Shape;1360;g45b3700776_8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4296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45b3700776_8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3" name="Google Shape;1373;g45b3700776_8_9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Fold optimization for queries satisfying FAQ criteria</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FAQ is going to improved in two ways:</a:t>
            </a:r>
            <a:endParaRPr/>
          </a:p>
          <a:p>
            <a:pPr marL="171450" lvl="0" indent="-171450" algn="l" rtl="0">
              <a:lnSpc>
                <a:spcPct val="117999"/>
              </a:lnSpc>
              <a:spcBef>
                <a:spcPts val="0"/>
              </a:spcBef>
              <a:spcAft>
                <a:spcPts val="0"/>
              </a:spcAft>
              <a:buSzPts val="2200"/>
              <a:buFont typeface="Helvetica Neue"/>
              <a:buChar char="-"/>
            </a:pPr>
            <a:r>
              <a:rPr lang="en-US"/>
              <a:t>First unfold IDB relations or use the chase to expand query to include knowledge from IC’s or rules.  Then apply FAQ.  This will make it possible for the system to find other opportunities to optimize</a:t>
            </a:r>
            <a:endParaRPr/>
          </a:p>
          <a:p>
            <a:pPr marL="171450" marR="0" lvl="0" indent="-171450" algn="l" rtl="0">
              <a:lnSpc>
                <a:spcPct val="100000"/>
              </a:lnSpc>
              <a:spcBef>
                <a:spcPts val="0"/>
              </a:spcBef>
              <a:spcAft>
                <a:spcPts val="0"/>
              </a:spcAft>
              <a:buSzPts val="2200"/>
              <a:buFont typeface="Helvetica Neue"/>
              <a:buChar char="-"/>
            </a:pPr>
            <a:r>
              <a:rPr lang="en-US"/>
              <a:t>Currently, FAQ + FD’s works on query only.  We can do data dependent analysis (e.g. PANDA) and factor/partition the data to further optimize query evaluation.</a:t>
            </a:r>
            <a:endParaRPr/>
          </a:p>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30552440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5b3700776_8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4" name="Google Shape;1384;g45b3700776_8_9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Add pics for Nantia and Nick papers</a:t>
            </a:r>
            <a:endParaRPr/>
          </a:p>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74643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uFillTx/>
              </a:rPr>
              <a:t>Relational Technology Inc</a:t>
            </a:r>
          </a:p>
          <a:p>
            <a:endParaRPr lang="en-US" dirty="0">
              <a:uFillTx/>
            </a:endParaRPr>
          </a:p>
          <a:p>
            <a:r>
              <a:rPr lang="en-US" dirty="0">
                <a:uFillTx/>
              </a:rPr>
              <a:t>Prospectus dated May 17, 1988 (1 day after my 19</a:t>
            </a:r>
            <a:r>
              <a:rPr lang="en-US" baseline="30000" dirty="0">
                <a:uFillTx/>
              </a:rPr>
              <a:t>th</a:t>
            </a:r>
            <a:r>
              <a:rPr lang="en-US" dirty="0">
                <a:uFillTx/>
              </a:rPr>
              <a:t> birthday)</a:t>
            </a:r>
          </a:p>
          <a:p>
            <a:endParaRPr lang="en-US" dirty="0">
              <a:uFillTx/>
            </a:endParaRPr>
          </a:p>
          <a:p>
            <a:r>
              <a:rPr lang="en-US" dirty="0">
                <a:uFillTx/>
              </a:rPr>
              <a:t>Gary J Morgenthaler was CEO</a:t>
            </a:r>
          </a:p>
          <a:p>
            <a:endParaRPr lang="en-US" dirty="0">
              <a:uFillTx/>
            </a:endParaRPr>
          </a:p>
          <a:p>
            <a:r>
              <a:rPr lang="en-US" dirty="0">
                <a:uFillTx/>
              </a:rPr>
              <a:t>DOH – VC’s had 100X return and were happy to get liquidity.  They sold Ingres to Ask against Gary’s advice – Blunder of a LIFETIME</a:t>
            </a:r>
          </a:p>
          <a:p>
            <a:endParaRPr lang="en-US" dirty="0">
              <a:uFillTx/>
            </a:endParaRPr>
          </a:p>
          <a:p>
            <a:r>
              <a:rPr lang="en-US" dirty="0">
                <a:uFillTx/>
              </a:rPr>
              <a:t>IMPACT: Ingress begat Postgress</a:t>
            </a:r>
          </a:p>
          <a:p>
            <a:endParaRPr lang="en-US" dirty="0">
              <a:uFillTx/>
            </a:endParaRPr>
          </a:p>
        </p:txBody>
      </p:sp>
    </p:spTree>
    <p:extLst>
      <p:ext uri="{BB962C8B-B14F-4D97-AF65-F5344CB8AC3E}">
        <p14:creationId xmlns:p14="http://schemas.microsoft.com/office/powerpoint/2010/main" val="1747364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5b3700776_8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4" name="Google Shape;1384;g45b3700776_8_9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Add pics for Nantia and Nick papers</a:t>
            </a:r>
            <a:endParaRPr/>
          </a:p>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949641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4082e5ca7_0_10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5" name="Google Shape;1605;g44082e5ca7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45b5f42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45b5f4252d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So is AGI</a:t>
            </a:r>
          </a:p>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 self-supervised learning: searching model space for models that have the most explanatory value</a:t>
            </a:r>
          </a:p>
        </p:txBody>
      </p:sp>
    </p:spTree>
    <p:extLst>
      <p:ext uri="{BB962C8B-B14F-4D97-AF65-F5344CB8AC3E}">
        <p14:creationId xmlns:p14="http://schemas.microsoft.com/office/powerpoint/2010/main" val="36792583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45b5f42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45b5f4252d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So is AGI</a:t>
            </a:r>
          </a:p>
          <a:p>
            <a:pPr marL="285750" lvl="0" indent="-158750" algn="l" rtl="0">
              <a:lnSpc>
                <a:spcPct val="120000"/>
              </a:lnSpc>
              <a:spcBef>
                <a:spcPts val="0"/>
              </a:spcBef>
              <a:spcAft>
                <a:spcPts val="0"/>
              </a:spcAft>
              <a:buClr>
                <a:srgbClr val="0070C0"/>
              </a:buClr>
              <a:buSzPts val="2000"/>
              <a:buFont typeface="Noto Sans Symbols"/>
              <a:buNone/>
            </a:pPr>
            <a:r>
              <a:rPr lang="en-US" sz="24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 self-supervised learning: searching model space for models that have the most explanatory value</a:t>
            </a:r>
          </a:p>
        </p:txBody>
      </p:sp>
    </p:spTree>
    <p:extLst>
      <p:ext uri="{BB962C8B-B14F-4D97-AF65-F5344CB8AC3E}">
        <p14:creationId xmlns:p14="http://schemas.microsoft.com/office/powerpoint/2010/main" val="37010833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45b5f4252d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45b5f4252d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85750" lvl="0" indent="-158750" algn="l" rtl="0">
              <a:lnSpc>
                <a:spcPct val="120000"/>
              </a:lnSpc>
              <a:spcBef>
                <a:spcPts val="0"/>
              </a:spcBef>
              <a:spcAft>
                <a:spcPts val="0"/>
              </a:spcAft>
              <a:buClr>
                <a:srgbClr val="0070C0"/>
              </a:buClr>
              <a:buSzPts val="2000"/>
              <a:buFont typeface="Noto Sans Symbols"/>
              <a:buNone/>
            </a:pPr>
            <a:r>
              <a:rPr lang="en-US" sz="20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So is AGI</a:t>
            </a:r>
          </a:p>
          <a:p>
            <a:pPr marL="285750" lvl="0" indent="-158750" algn="l" rtl="0">
              <a:lnSpc>
                <a:spcPct val="120000"/>
              </a:lnSpc>
              <a:spcBef>
                <a:spcPts val="0"/>
              </a:spcBef>
              <a:spcAft>
                <a:spcPts val="0"/>
              </a:spcAft>
              <a:buClr>
                <a:srgbClr val="0070C0"/>
              </a:buClr>
              <a:buSzPts val="2000"/>
              <a:buFont typeface="Noto Sans Symbols"/>
              <a:buNone/>
            </a:pPr>
            <a:r>
              <a:rPr lang="en-US" sz="20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rPr>
              <a:t>- self-supervised learning: searching model space for models that have the most explanatory value</a:t>
            </a:r>
            <a:endParaRPr sz="2000" b="0" dirty="0">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Tree>
    <p:extLst>
      <p:ext uri="{BB962C8B-B14F-4D97-AF65-F5344CB8AC3E}">
        <p14:creationId xmlns:p14="http://schemas.microsoft.com/office/powerpoint/2010/main" val="1490801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5b3700776_8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0" name="Google Shape;1350;g45b3700776_8_8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Structure exploitation:  </a:t>
            </a:r>
            <a:endParaRPr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 FAQ is application of dynamic programming to problems that have semi-ring algebraic structure</a:t>
            </a:r>
            <a:endParaRPr dirty="0"/>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Approximation</a:t>
            </a:r>
            <a:endParaRPr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Lifting</a:t>
            </a:r>
            <a:endParaRPr sz="1400" u="none" strike="noStrike" cap="none" dirty="0">
              <a:solidFill>
                <a:srgbClr val="CB4D20"/>
              </a:solidFill>
              <a:latin typeface="Helvetica Neue"/>
              <a:ea typeface="Helvetica Neue"/>
              <a:cs typeface="Helvetica Neue"/>
              <a:sym typeface="Helvetica Neue"/>
            </a:endParaRPr>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dirty="0">
                <a:solidFill>
                  <a:srgbClr val="CB4D20"/>
                </a:solidFill>
                <a:latin typeface="Helvetica Neue"/>
                <a:ea typeface="Helvetica Neue"/>
                <a:cs typeface="Helvetica Neue"/>
                <a:sym typeface="Helvetica Neue"/>
              </a:rPr>
              <a:t>Worst-case optimal algorithms (e.g. WCO joins and query plans)</a:t>
            </a:r>
            <a:endParaRPr dirty="0"/>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dirty="0">
                <a:solidFill>
                  <a:srgbClr val="CB4D20"/>
                </a:solidFill>
                <a:latin typeface="Helvetica Neue"/>
                <a:ea typeface="Helvetica Neue"/>
                <a:cs typeface="Helvetica Neue"/>
                <a:sym typeface="Helvetica Neue"/>
              </a:rPr>
              <a:t>Symbolic manipulation leading to closed form solutions</a:t>
            </a:r>
            <a:endParaRPr dirty="0"/>
          </a:p>
          <a:p>
            <a:pPr marL="914400" marR="0" lvl="1" indent="-317500" algn="l" rtl="0">
              <a:lnSpc>
                <a:spcPct val="115000"/>
              </a:lnSpc>
              <a:spcBef>
                <a:spcPts val="0"/>
              </a:spcBef>
              <a:spcAft>
                <a:spcPts val="0"/>
              </a:spcAft>
              <a:buClr>
                <a:srgbClr val="516865"/>
              </a:buClr>
              <a:buSzPts val="1400"/>
              <a:buFont typeface="Noto Sans Symbols"/>
              <a:buChar char="▪"/>
            </a:pPr>
            <a:r>
              <a:rPr lang="en-US" sz="1400" u="none" strike="noStrike" cap="none" dirty="0">
                <a:solidFill>
                  <a:srgbClr val="CB4D20"/>
                </a:solidFill>
                <a:latin typeface="Helvetica Neue"/>
                <a:ea typeface="Helvetica Neue"/>
                <a:cs typeface="Helvetica Neue"/>
                <a:sym typeface="Helvetica Neue"/>
              </a:rPr>
              <a:t>Efficient approximation (with error bars)</a:t>
            </a:r>
            <a:endParaRPr dirty="0"/>
          </a:p>
          <a:p>
            <a:pPr marL="914400" marR="0" lvl="1" indent="-317500" algn="l" rtl="0">
              <a:lnSpc>
                <a:spcPct val="115000"/>
              </a:lnSpc>
              <a:spcBef>
                <a:spcPts val="0"/>
              </a:spcBef>
              <a:spcAft>
                <a:spcPts val="0"/>
              </a:spcAft>
              <a:buClr>
                <a:srgbClr val="516865"/>
              </a:buClr>
              <a:buSzPts val="1400"/>
              <a:buFont typeface="Noto Sans Symbols"/>
              <a:buChar char="▪"/>
            </a:pPr>
            <a:r>
              <a:rPr lang="en-US" sz="1500" dirty="0"/>
              <a:t>E</a:t>
            </a:r>
            <a:r>
              <a:rPr lang="en-US" sz="1500" u="none" strike="noStrike" cap="none" dirty="0">
                <a:solidFill>
                  <a:srgbClr val="CB4D20"/>
                </a:solidFill>
                <a:latin typeface="Helvetica Neue"/>
                <a:ea typeface="Helvetica Neue"/>
                <a:cs typeface="Helvetica Neue"/>
                <a:sym typeface="Helvetica Neue"/>
              </a:rPr>
              <a:t>fficient problem formulation</a:t>
            </a:r>
            <a:endParaRPr dirty="0"/>
          </a:p>
          <a:p>
            <a:pPr marL="914400" marR="0" lvl="0" indent="0" algn="l" rtl="0">
              <a:lnSpc>
                <a:spcPct val="115000"/>
              </a:lnSpc>
              <a:spcBef>
                <a:spcPts val="1600"/>
              </a:spcBef>
              <a:spcAft>
                <a:spcPts val="0"/>
              </a:spcAft>
              <a:buClr>
                <a:srgbClr val="CB4D20"/>
              </a:buClr>
              <a:buSzPts val="2080"/>
              <a:buFont typeface="Noto Sans Symbols"/>
              <a:buNone/>
            </a:pPr>
            <a:endParaRPr sz="1600" u="none" strike="noStrike" cap="none" dirty="0">
              <a:solidFill>
                <a:srgbClr val="516865"/>
              </a:solidFill>
              <a:latin typeface="Helvetica Neue"/>
              <a:ea typeface="Helvetica Neue"/>
              <a:cs typeface="Helvetica Neue"/>
              <a:sym typeface="Helvetica Neue"/>
            </a:endParaRPr>
          </a:p>
          <a:p>
            <a:pPr marL="0" marR="0" lvl="0" indent="0" algn="l" rtl="0">
              <a:lnSpc>
                <a:spcPct val="115000"/>
              </a:lnSpc>
              <a:spcBef>
                <a:spcPts val="1600"/>
              </a:spcBef>
              <a:spcAft>
                <a:spcPts val="0"/>
              </a:spcAft>
              <a:buClr>
                <a:srgbClr val="CB4D20"/>
              </a:buClr>
              <a:buSzPts val="2080"/>
              <a:buFont typeface="Noto Sans Symbols"/>
              <a:buNone/>
            </a:pPr>
            <a:endParaRPr sz="1600" u="none" strike="noStrike" cap="none" dirty="0">
              <a:solidFill>
                <a:srgbClr val="51686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8203615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71590" marR="0" lvl="0" indent="-342900" algn="l" defTabSz="914400" rtl="0" eaLnBrk="1" fontAlgn="auto" latinLnBrk="0" hangingPunct="1">
              <a:lnSpc>
                <a:spcPct val="117999"/>
              </a:lnSpc>
              <a:spcBef>
                <a:spcPts val="427"/>
              </a:spcBef>
              <a:spcAft>
                <a:spcPts val="0"/>
              </a:spcAft>
              <a:buClr>
                <a:srgbClr val="000000"/>
              </a:buClr>
              <a:buSzPts val="2080"/>
              <a:buFont typeface="Arial"/>
              <a:buNone/>
              <a:tabLst/>
              <a:defRPr/>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Committed to the mission and to each other</a:t>
            </a:r>
          </a:p>
          <a:p>
            <a:pPr marL="471590" indent="-342900">
              <a:spcBef>
                <a:spcPts val="427"/>
              </a:spcBef>
              <a:buSzPts val="2080"/>
              <a:buFontTx/>
              <a:buChar char="-"/>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Follow each other from venture to venture</a:t>
            </a:r>
          </a:p>
          <a:p>
            <a:pPr marL="471590" indent="-342900">
              <a:spcBef>
                <a:spcPts val="427"/>
              </a:spcBef>
              <a:buSzPts val="2080"/>
              <a:buFontTx/>
              <a:buChar char="-"/>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don’t turn-over people at anywhere near the rate of non-mission based companies (i.e. most companies)</a:t>
            </a:r>
          </a:p>
          <a:p>
            <a:pPr marL="471590" indent="-342900">
              <a:spcBef>
                <a:spcPts val="427"/>
              </a:spcBef>
              <a:buSzPts val="2080"/>
            </a:pPr>
            <a:endPar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endParaRP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build sophisticated compilers &amp; interpreters (OOPSLA, ECOOP, ICFP)</a:t>
            </a: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build databases that advanced the state of the art (SIGMOD, VLDB)</a:t>
            </a:r>
          </a:p>
          <a:p>
            <a:pPr marL="128690" indent="0">
              <a:spcBef>
                <a:spcPts val="427"/>
              </a:spcBef>
              <a:buSzPts val="2080"/>
              <a:buNone/>
            </a:pPr>
            <a:endPar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endParaRPr>
          </a:p>
          <a:p>
            <a:pPr marL="128690" indent="0">
              <a:spcBef>
                <a:spcPts val="427"/>
              </a:spcBef>
              <a:buSzPts val="2080"/>
              <a:buNone/>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prove </a:t>
            </a:r>
            <a:r>
              <a:rPr lang="en-US" sz="2000" dirty="0">
                <a:latin typeface="Open Sans Light" panose="020B0306030504020204" pitchFamily="34" charset="0"/>
                <a:ea typeface="Open Sans Light" panose="020B0306030504020204" pitchFamily="34" charset="0"/>
                <a:cs typeface="Open Sans Light" panose="020B0306030504020204" pitchFamily="34" charset="0"/>
              </a:rPr>
              <a:t>things (PODS, ICDT, TODS, JACM, POPL)</a:t>
            </a: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sym typeface="Avenir"/>
              </a:rPr>
              <a:t>We design first-of-a-kind asymptotically efficient algorithms</a:t>
            </a:r>
          </a:p>
          <a:p>
            <a:pPr marL="1004976" lvl="1" indent="-342900">
              <a:spcBef>
                <a:spcPts val="427"/>
              </a:spcBef>
              <a:buSzPts val="2080"/>
            </a:pPr>
            <a:r>
              <a:rPr lang="en-US" sz="1800" dirty="0">
                <a:latin typeface="Open Sans Light" panose="020B0306030504020204" pitchFamily="34" charset="0"/>
                <a:ea typeface="Open Sans Light" panose="020B0306030504020204" pitchFamily="34" charset="0"/>
                <a:cs typeface="Open Sans Light" panose="020B0306030504020204" pitchFamily="34" charset="0"/>
                <a:sym typeface="Avenir"/>
              </a:rPr>
              <a:t>Worst-case optimal join algorithms</a:t>
            </a:r>
          </a:p>
          <a:p>
            <a:pPr marL="1004976" lvl="1" indent="-342900">
              <a:spcBef>
                <a:spcPts val="427"/>
              </a:spcBef>
              <a:buSzPts val="2080"/>
            </a:pPr>
            <a:r>
              <a:rPr lang="en-US" sz="1800" dirty="0">
                <a:latin typeface="Open Sans Light" panose="020B0306030504020204" pitchFamily="34" charset="0"/>
                <a:ea typeface="Open Sans Light" panose="020B0306030504020204" pitchFamily="34" charset="0"/>
                <a:cs typeface="Open Sans Light" panose="020B0306030504020204" pitchFamily="34" charset="0"/>
                <a:sym typeface="Avenir"/>
              </a:rPr>
              <a:t>Asymptotically superior query plans</a:t>
            </a:r>
          </a:p>
          <a:p>
            <a:pPr marL="128690" indent="0">
              <a:spcBef>
                <a:spcPts val="427"/>
              </a:spcBef>
              <a:buSzPts val="2080"/>
              <a:buNone/>
            </a:pPr>
            <a:endParaRPr lang="en-US" sz="2000" dirty="0">
              <a:latin typeface="Open Sans Light" panose="020B0306030504020204" pitchFamily="34" charset="0"/>
              <a:ea typeface="Open Sans Light" panose="020B0306030504020204" pitchFamily="34" charset="0"/>
              <a:cs typeface="Open Sans Light" panose="020B0306030504020204" pitchFamily="34" charset="0"/>
            </a:endParaRP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We implement scalable ML &amp; probabilistic systems (NIPS, ICML, AAAI)</a:t>
            </a:r>
          </a:p>
          <a:p>
            <a:pPr marL="471590" indent="-342900">
              <a:spcBef>
                <a:spcPts val="427"/>
              </a:spcBef>
              <a:buSzPts val="2080"/>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We develop sophisticated statistical and mathematical models</a:t>
            </a:r>
          </a:p>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0287089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p:txBody>
      </p:sp>
      <p:sp>
        <p:nvSpPr>
          <p:cNvPr id="416" name="Shape 41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25540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777875"/>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p:txBody>
      </p:sp>
      <p:sp>
        <p:nvSpPr>
          <p:cNvPr id="416" name="Shape 416"/>
          <p:cNvSpPr txBox="1">
            <a:spLocks noGrp="1"/>
          </p:cNvSpPr>
          <p:nvPr>
            <p:ph type="sldNum" idx="12"/>
          </p:nvPr>
        </p:nvSpPr>
        <p:spPr>
          <a:xfrm>
            <a:off x="3429000" y="8594435"/>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82506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79172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58166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Loan defaults, insurance risk, medical diagnosis, vision, speech, autonomous vehicles, autonomous business</a:t>
            </a:r>
          </a:p>
        </p:txBody>
      </p:sp>
    </p:spTree>
    <p:extLst>
      <p:ext uri="{BB962C8B-B14F-4D97-AF65-F5344CB8AC3E}">
        <p14:creationId xmlns:p14="http://schemas.microsoft.com/office/powerpoint/2010/main" val="2059206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b="0" i="0" u="none" strike="noStrike" cap="none" dirty="0">
                <a:solidFill>
                  <a:srgbClr val="000000"/>
                </a:solidFill>
                <a:effectLst/>
                <a:latin typeface="Helvetica Neue"/>
                <a:ea typeface="Helvetica Neue"/>
                <a:cs typeface="Helvetica Neue"/>
                <a:sym typeface="Helvetica Neue"/>
              </a:rPr>
              <a:t>Sales</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b="0" i="0" u="none" strike="noStrike" cap="none" dirty="0">
                <a:solidFill>
                  <a:srgbClr val="000000"/>
                </a:solidFill>
                <a:effectLst/>
                <a:latin typeface="Helvetica Neue"/>
                <a:ea typeface="Helvetica Neue"/>
                <a:cs typeface="Helvetica Neue"/>
                <a:sym typeface="Helvetica Neue"/>
              </a:rPr>
              <a:t>Implementation – every enterprise is a snowflake - always from scratch</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b="0" i="0" u="none" strike="noStrike" cap="none" dirty="0">
                <a:solidFill>
                  <a:srgbClr val="000000"/>
                </a:solidFill>
                <a:effectLst/>
                <a:latin typeface="Helvetica Neue"/>
                <a:ea typeface="Helvetica Neue"/>
                <a:cs typeface="Helvetica Neue"/>
                <a:sym typeface="Helvetica Neue"/>
              </a:rPr>
              <a:t>Support -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b="0" i="0" u="none" strike="noStrike" cap="none" dirty="0">
                <a:solidFill>
                  <a:srgbClr val="000000"/>
                </a:solidFill>
                <a:effectLst/>
                <a:latin typeface="Helvetica Neue"/>
                <a:ea typeface="Helvetica Neue"/>
                <a:cs typeface="Helvetica Neue"/>
                <a:sym typeface="Helvetica Neue"/>
              </a:rPr>
              <a:t>Operations - </a:t>
            </a:r>
            <a:endParaRPr lang="en-US" dirty="0"/>
          </a:p>
        </p:txBody>
      </p:sp>
    </p:spTree>
    <p:extLst>
      <p:ext uri="{BB962C8B-B14F-4D97-AF65-F5344CB8AC3E}">
        <p14:creationId xmlns:p14="http://schemas.microsoft.com/office/powerpoint/2010/main" val="35210546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Slow (develop and operate)</a:t>
            </a:r>
          </a:p>
          <a:p>
            <a:r>
              <a:rPr lang="en-US" sz="2200" b="0" i="0" u="none" strike="noStrike" cap="none" dirty="0">
                <a:solidFill>
                  <a:srgbClr val="000000"/>
                </a:solidFill>
                <a:effectLst/>
                <a:latin typeface="Helvetica Neue"/>
                <a:ea typeface="Helvetica Neue"/>
                <a:cs typeface="Helvetica Neue"/>
                <a:sym typeface="Helvetica Neue"/>
              </a:rPr>
              <a:t>Expensive ($ in and opportunity cost)</a:t>
            </a:r>
          </a:p>
          <a:p>
            <a:r>
              <a:rPr lang="en-US" sz="2200" b="0" i="0" u="none" strike="noStrike" cap="none" dirty="0">
                <a:solidFill>
                  <a:srgbClr val="000000"/>
                </a:solidFill>
                <a:effectLst/>
                <a:latin typeface="Helvetica Neue"/>
                <a:ea typeface="Helvetica Neue"/>
                <a:cs typeface="Helvetica Neue"/>
                <a:sym typeface="Helvetica Neue"/>
              </a:rPr>
              <a:t>Require specialized skills</a:t>
            </a: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Describe the pain of the customer (or the customer’s customer)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Outline how the customer addresses the issue today </a:t>
            </a:r>
          </a:p>
          <a:p>
            <a:endParaRPr lang="en-US" sz="2200" b="0" i="0" u="none" strike="noStrike" cap="none" dirty="0">
              <a:solidFill>
                <a:srgbClr val="000000"/>
              </a:solidFill>
              <a:effectLst/>
              <a:latin typeface="Helvetica Neue"/>
              <a:ea typeface="Helvetica Neue"/>
              <a:cs typeface="Helvetica Neue"/>
              <a:sym typeface="Helvetica Neue"/>
            </a:endParaRPr>
          </a:p>
          <a:p>
            <a:pPr marL="25400" indent="0" algn="l">
              <a:spcBef>
                <a:spcPts val="600"/>
              </a:spcBef>
              <a:buNone/>
            </a:pPr>
            <a:r>
              <a:rPr lang="en-US" b="1" dirty="0"/>
              <a:t>Software is eating the world</a:t>
            </a:r>
            <a:r>
              <a:rPr lang="en-US" dirty="0"/>
              <a:t>.  Traditional enterprises are transforming themselves into software businesses to counter disruptors like:</a:t>
            </a:r>
          </a:p>
          <a:p>
            <a:pPr lvl="1" algn="l">
              <a:spcBef>
                <a:spcPts val="0"/>
              </a:spcBef>
            </a:pPr>
            <a:r>
              <a:rPr lang="en-US" dirty="0"/>
              <a:t>Advertising: Google, Facebook, Amazon</a:t>
            </a:r>
          </a:p>
          <a:p>
            <a:pPr lvl="1" algn="l">
              <a:spcBef>
                <a:spcPts val="0"/>
              </a:spcBef>
            </a:pPr>
            <a:r>
              <a:rPr lang="en-US" dirty="0"/>
              <a:t>Retail: Amazon</a:t>
            </a:r>
          </a:p>
          <a:p>
            <a:pPr lvl="1" algn="l">
              <a:spcBef>
                <a:spcPts val="0"/>
              </a:spcBef>
            </a:pPr>
            <a:r>
              <a:rPr lang="en-US" dirty="0"/>
              <a:t>Media: Apple, Netflix, Google, Amazon, Epic Games</a:t>
            </a:r>
          </a:p>
          <a:p>
            <a:pPr lvl="1" algn="l">
              <a:spcBef>
                <a:spcPts val="0"/>
              </a:spcBef>
            </a:pPr>
            <a:r>
              <a:rPr lang="en-US" dirty="0"/>
              <a:t>Transportation: Tesla, Uber, Lyft</a:t>
            </a:r>
          </a:p>
          <a:p>
            <a:pPr lvl="1" algn="l">
              <a:spcBef>
                <a:spcPts val="0"/>
              </a:spcBef>
            </a:pPr>
            <a:r>
              <a:rPr lang="en-US" dirty="0"/>
              <a:t>Hospitality: </a:t>
            </a:r>
            <a:r>
              <a:rPr lang="en-US" dirty="0" err="1"/>
              <a:t>Aribnb</a:t>
            </a:r>
            <a:r>
              <a:rPr lang="en-US" dirty="0"/>
              <a:t>, HomeAway </a:t>
            </a:r>
          </a:p>
          <a:p>
            <a:pPr lvl="1" algn="l">
              <a:spcBef>
                <a:spcPts val="0"/>
              </a:spcBef>
            </a:pPr>
            <a:r>
              <a:rPr lang="en-US" dirty="0"/>
              <a:t>Computing: Amazon, Microsoft, Google</a:t>
            </a:r>
          </a:p>
          <a:p>
            <a:endParaRPr lang="en-US" dirty="0">
              <a:effectLst/>
            </a:endParaRPr>
          </a:p>
          <a:p>
            <a:endParaRPr lang="en-US" dirty="0"/>
          </a:p>
        </p:txBody>
      </p:sp>
    </p:spTree>
    <p:extLst>
      <p:ext uri="{BB962C8B-B14F-4D97-AF65-F5344CB8AC3E}">
        <p14:creationId xmlns:p14="http://schemas.microsoft.com/office/powerpoint/2010/main" val="24031046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14807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Slow (develop and operate)</a:t>
            </a:r>
          </a:p>
          <a:p>
            <a:r>
              <a:rPr lang="en-US" sz="2200" b="0" i="0" u="none" strike="noStrike" cap="none" dirty="0">
                <a:solidFill>
                  <a:srgbClr val="000000"/>
                </a:solidFill>
                <a:effectLst/>
                <a:latin typeface="Helvetica Neue"/>
                <a:ea typeface="Helvetica Neue"/>
                <a:cs typeface="Helvetica Neue"/>
                <a:sym typeface="Helvetica Neue"/>
              </a:rPr>
              <a:t>Expensive ($ in and opportunity cost)</a:t>
            </a:r>
          </a:p>
          <a:p>
            <a:r>
              <a:rPr lang="en-US" sz="2200" b="0" i="0" u="none" strike="noStrike" cap="none" dirty="0">
                <a:solidFill>
                  <a:srgbClr val="000000"/>
                </a:solidFill>
                <a:effectLst/>
                <a:latin typeface="Helvetica Neue"/>
                <a:ea typeface="Helvetica Neue"/>
                <a:cs typeface="Helvetica Neue"/>
                <a:sym typeface="Helvetica Neue"/>
              </a:rPr>
              <a:t>Require specialized skills</a:t>
            </a:r>
          </a:p>
          <a:p>
            <a:endParaRPr lang="en-US" sz="2200" b="0" i="0" u="none" strike="noStrike" cap="none" dirty="0">
              <a:solidFill>
                <a:srgbClr val="000000"/>
              </a:solidFill>
              <a:effectLst/>
              <a:latin typeface="Helvetica Neue"/>
              <a:ea typeface="Helvetica Neue"/>
              <a:cs typeface="Helvetica Neue"/>
              <a:sym typeface="Helvetica Neue"/>
            </a:endParaRP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Describe the pain of the customer (or the customer’s customer)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Outline how the customer addresses the issue today </a:t>
            </a:r>
            <a:endParaRPr lang="en-US" dirty="0">
              <a:effectLst/>
            </a:endParaRPr>
          </a:p>
          <a:p>
            <a:endParaRPr lang="en-US" dirty="0"/>
          </a:p>
        </p:txBody>
      </p:sp>
    </p:spTree>
    <p:extLst>
      <p:ext uri="{BB962C8B-B14F-4D97-AF65-F5344CB8AC3E}">
        <p14:creationId xmlns:p14="http://schemas.microsoft.com/office/powerpoint/2010/main" val="27262069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Demonstrate your company’s value proposition to make the customer’s life better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Show where your product physically sits </a:t>
            </a:r>
          </a:p>
          <a:p>
            <a:r>
              <a:rPr lang="en-US" sz="2200" b="0" i="0" u="none" strike="noStrike" cap="none" dirty="0">
                <a:solidFill>
                  <a:srgbClr val="000000"/>
                </a:solidFill>
                <a:effectLst/>
                <a:latin typeface="Helvetica Neue"/>
                <a:ea typeface="Helvetica Neue"/>
                <a:cs typeface="Helvetica Neue"/>
                <a:sym typeface="Helvetica Neue"/>
              </a:rPr>
              <a:t>Provide use cases </a:t>
            </a:r>
            <a:endParaRPr lang="en-US" dirty="0">
              <a:effectLst/>
            </a:endParaRPr>
          </a:p>
          <a:p>
            <a:endParaRPr lang="en-US" dirty="0"/>
          </a:p>
          <a:p>
            <a:endParaRPr lang="en-US" dirty="0"/>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Be first in the minds of a prospect.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Focus on prospect, not the product.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Secure a specific niche as a beachhead first.</a:t>
            </a: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Position yourself as a market leader in your niche by making a strong claim.</a:t>
            </a:r>
          </a:p>
          <a:p>
            <a:endParaRPr lang="en-US" dirty="0"/>
          </a:p>
        </p:txBody>
      </p:sp>
    </p:spTree>
    <p:extLst>
      <p:ext uri="{BB962C8B-B14F-4D97-AF65-F5344CB8AC3E}">
        <p14:creationId xmlns:p14="http://schemas.microsoft.com/office/powerpoint/2010/main" val="32210997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Product line-up (form factor, functionality, features, architecture, intellectual property)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Development roadmap </a:t>
            </a:r>
          </a:p>
          <a:p>
            <a:endParaRPr lang="en-US" sz="2200" b="0" i="0" u="none" strike="noStrike" cap="none" dirty="0">
              <a:solidFill>
                <a:srgbClr val="000000"/>
              </a:solidFill>
              <a:effectLst/>
              <a:latin typeface="Helvetica Neue"/>
              <a:ea typeface="Helvetica Neue"/>
              <a:cs typeface="Helvetica Neue"/>
              <a:sym typeface="Helvetica Neue"/>
            </a:endParaRP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Enterprise AI is more like BI and EPM </a:t>
            </a:r>
            <a:r>
              <a:rPr lang="en-US" b="1" u="sng" dirty="0">
                <a:latin typeface="Open Sans" panose="020B0606030504020204" pitchFamily="34" charset="0"/>
                <a:ea typeface="Open Sans" panose="020B0606030504020204" pitchFamily="34" charset="0"/>
                <a:cs typeface="Open Sans" panose="020B0606030504020204" pitchFamily="34" charset="0"/>
              </a:rPr>
              <a:t>solutions</a:t>
            </a:r>
            <a:r>
              <a:rPr lang="en-US" b="1" dirty="0">
                <a:latin typeface="Open Sans" panose="020B0606030504020204" pitchFamily="34" charset="0"/>
                <a:ea typeface="Open Sans" panose="020B0606030504020204" pitchFamily="34" charset="0"/>
                <a:cs typeface="Open Sans" panose="020B0606030504020204" pitchFamily="34" charset="0"/>
              </a:rPr>
              <a:t> than ERP and CRM </a:t>
            </a:r>
            <a:r>
              <a:rPr lang="en-US" b="1" u="sng" dirty="0">
                <a:latin typeface="Open Sans" panose="020B0606030504020204" pitchFamily="34" charset="0"/>
                <a:ea typeface="Open Sans" panose="020B0606030504020204" pitchFamily="34" charset="0"/>
                <a:cs typeface="Open Sans" panose="020B0606030504020204" pitchFamily="34" charset="0"/>
              </a:rPr>
              <a:t>applications</a:t>
            </a:r>
            <a:r>
              <a:rPr lang="en-US" b="1" dirty="0">
                <a:latin typeface="Open Sans" panose="020B0606030504020204" pitchFamily="34" charset="0"/>
                <a:ea typeface="Open Sans" panose="020B0606030504020204" pitchFamily="34" charset="0"/>
                <a:cs typeface="Open Sans" panose="020B0606030504020204" pitchFamily="34" charset="0"/>
              </a:rPr>
              <a: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We will never SCALE if every project is a one-off.  </a:t>
            </a: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If we can’t build reusable applications then we should build reusable assets for leverage.</a:t>
            </a:r>
            <a:endParaRPr lang="en-US" b="1" dirty="0">
              <a:effectLst/>
              <a:latin typeface="Open Sans" panose="020B0606030504020204" pitchFamily="34" charset="0"/>
              <a:ea typeface="Open Sans" panose="020B0606030504020204" pitchFamily="34" charset="0"/>
              <a:cs typeface="Open Sans" panose="020B0606030504020204" pitchFamily="34" charset="0"/>
            </a:endParaRPr>
          </a:p>
          <a:p>
            <a:pPr marL="25400" indent="0">
              <a:buNone/>
            </a:pPr>
            <a:endParaRPr lang="en-US" b="1" dirty="0">
              <a:effectLst/>
              <a:latin typeface="Open Sans" panose="020B0606030504020204" pitchFamily="34" charset="0"/>
              <a:ea typeface="Open Sans" panose="020B0606030504020204" pitchFamily="34" charset="0"/>
              <a:cs typeface="Open Sans" panose="020B0606030504020204" pitchFamily="34" charset="0"/>
            </a:endParaRPr>
          </a:p>
          <a:p>
            <a:pPr marL="25400" indent="0">
              <a:buNone/>
            </a:pPr>
            <a:r>
              <a:rPr lang="en-US" b="1" dirty="0"/>
              <a:t>Solving for business model scalability</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90048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Revenue model</a:t>
            </a:r>
          </a:p>
          <a:p>
            <a:r>
              <a:rPr lang="en-US" sz="2200" b="0" i="0" u="none" strike="noStrike" cap="none" dirty="0">
                <a:solidFill>
                  <a:srgbClr val="000000"/>
                </a:solidFill>
                <a:effectLst/>
                <a:latin typeface="Helvetica Neue"/>
                <a:ea typeface="Helvetica Neue"/>
                <a:cs typeface="Helvetica Neue"/>
                <a:sym typeface="Helvetica Neue"/>
              </a:rPr>
              <a:t>Pricing</a:t>
            </a:r>
          </a:p>
          <a:p>
            <a:r>
              <a:rPr lang="en-US" sz="2200" b="0" i="0" u="none" strike="noStrike" cap="none" dirty="0">
                <a:solidFill>
                  <a:srgbClr val="000000"/>
                </a:solidFill>
                <a:effectLst/>
                <a:latin typeface="Helvetica Neue"/>
                <a:ea typeface="Helvetica Neue"/>
                <a:cs typeface="Helvetica Neue"/>
                <a:sym typeface="Helvetica Neue"/>
              </a:rPr>
              <a:t>Average account size and/or lifetime value </a:t>
            </a:r>
          </a:p>
          <a:p>
            <a:r>
              <a:rPr lang="en-US" sz="2200" b="0" i="0" u="none" strike="noStrike" cap="none" dirty="0">
                <a:solidFill>
                  <a:srgbClr val="000000"/>
                </a:solidFill>
                <a:effectLst/>
                <a:latin typeface="Helvetica Neue"/>
                <a:ea typeface="Helvetica Neue"/>
                <a:cs typeface="Helvetica Neue"/>
                <a:sym typeface="Helvetica Neue"/>
              </a:rPr>
              <a:t>Sales &amp; distribution model </a:t>
            </a:r>
          </a:p>
          <a:p>
            <a:r>
              <a:rPr lang="en-US" sz="2200" b="0" i="0" u="none" strike="noStrike" cap="none" dirty="0">
                <a:solidFill>
                  <a:srgbClr val="000000"/>
                </a:solidFill>
                <a:effectLst/>
                <a:latin typeface="Helvetica Neue"/>
                <a:ea typeface="Helvetica Neue"/>
                <a:cs typeface="Helvetica Neue"/>
                <a:sym typeface="Helvetica Neue"/>
              </a:rPr>
              <a:t>Customer/pipeline list </a:t>
            </a:r>
          </a:p>
          <a:p>
            <a:endParaRPr lang="en-US" sz="2200" b="0" i="0" u="none" strike="noStrike" cap="none" dirty="0">
              <a:solidFill>
                <a:srgbClr val="000000"/>
              </a:solidFill>
              <a:effectLst/>
              <a:latin typeface="Helvetica Neue"/>
              <a:ea typeface="Helvetica Neue"/>
              <a:cs typeface="Helvetica Neue"/>
              <a:sym typeface="Helvetica Neue"/>
            </a:endParaRPr>
          </a:p>
          <a:p>
            <a:endParaRPr lang="en-US" sz="2200" b="0" i="0" u="none" strike="noStrike" cap="none" dirty="0">
              <a:solidFill>
                <a:srgbClr val="000000"/>
              </a:solidFill>
              <a:effectLst/>
              <a:latin typeface="Helvetica Neue"/>
              <a:ea typeface="Helvetica Neue"/>
              <a:cs typeface="Helvetica Neue"/>
              <a:sym typeface="Helvetica Neue"/>
            </a:endParaRPr>
          </a:p>
          <a:p>
            <a:pPr marL="25400" indent="0">
              <a:buNone/>
            </a:pPr>
            <a:r>
              <a:rPr lang="en-US" b="1" dirty="0">
                <a:latin typeface="Open Sans" panose="020B0606030504020204" pitchFamily="34" charset="0"/>
                <a:ea typeface="Open Sans" panose="020B0606030504020204" pitchFamily="34" charset="0"/>
                <a:cs typeface="Open Sans" panose="020B0606030504020204" pitchFamily="34" charset="0"/>
              </a:rPr>
              <a:t>Pick business models with leverage</a:t>
            </a:r>
          </a:p>
          <a:p>
            <a:pPr marL="25400" indent="0">
              <a:buNone/>
            </a:pPr>
            <a:r>
              <a:rPr lang="en-US" b="1" dirty="0" err="1">
                <a:latin typeface="Open Sans" panose="020B0606030504020204" pitchFamily="34" charset="0"/>
                <a:ea typeface="Open Sans" panose="020B0606030504020204" pitchFamily="34" charset="0"/>
                <a:cs typeface="Open Sans" panose="020B0606030504020204" pitchFamily="34" charset="0"/>
              </a:rPr>
              <a:t>e.g</a:t>
            </a:r>
            <a:r>
              <a:rPr lang="en-US" b="1" dirty="0">
                <a:latin typeface="Open Sans" panose="020B0606030504020204" pitchFamily="34" charset="0"/>
                <a:ea typeface="Open Sans" panose="020B0606030504020204" pitchFamily="34" charset="0"/>
                <a:cs typeface="Open Sans" panose="020B0606030504020204" pitchFamily="34" charset="0"/>
              </a:rPr>
              <a:t> Network effects, platform effects, marketplaces</a:t>
            </a:r>
          </a:p>
          <a:p>
            <a:endParaRPr lang="en-US" dirty="0">
              <a:effectLst/>
            </a:endParaRPr>
          </a:p>
          <a:p>
            <a:endParaRPr lang="en-US" dirty="0"/>
          </a:p>
        </p:txBody>
      </p:sp>
    </p:spTree>
    <p:extLst>
      <p:ext uri="{BB962C8B-B14F-4D97-AF65-F5344CB8AC3E}">
        <p14:creationId xmlns:p14="http://schemas.microsoft.com/office/powerpoint/2010/main" val="874738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Identify/profile the customer you cater to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Calculate the TAM (top down), SAM (bottoms up) and SOM </a:t>
            </a:r>
          </a:p>
          <a:p>
            <a:endParaRPr lang="en-US" sz="2200" b="0" i="0" u="none" strike="noStrike" cap="none" dirty="0">
              <a:solidFill>
                <a:srgbClr val="000000"/>
              </a:solidFill>
              <a:effectLst/>
              <a:latin typeface="Helvetica Neue"/>
              <a:ea typeface="Helvetica Neue"/>
              <a:cs typeface="Helvetica Neue"/>
              <a:sym typeface="Helvetica Neue"/>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latin typeface="Open Sans" panose="020B0606030504020204" pitchFamily="34" charset="0"/>
                <a:ea typeface="Open Sans" panose="020B0606030504020204" pitchFamily="34" charset="0"/>
                <a:cs typeface="Open Sans" panose="020B0606030504020204" pitchFamily="34" charset="0"/>
              </a:rPr>
              <a:t>Sell into niche, self-refencing markets.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latin typeface="Open Sans" panose="020B0606030504020204" pitchFamily="34" charset="0"/>
                <a:ea typeface="Open Sans" panose="020B0606030504020204" pitchFamily="34" charset="0"/>
                <a:cs typeface="Open Sans" panose="020B0606030504020204" pitchFamily="34" charset="0"/>
              </a:rPr>
              <a:t>Since the market is small, it’s easier to win over the majority in it.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latin typeface="Open Sans" panose="020B0606030504020204" pitchFamily="34" charset="0"/>
                <a:ea typeface="Open Sans" panose="020B0606030504020204" pitchFamily="34" charset="0"/>
                <a:cs typeface="Open Sans" panose="020B0606030504020204" pitchFamily="34" charset="0"/>
              </a:rPr>
              <a:t>Meet all the requirements of the the target group.</a:t>
            </a:r>
          </a:p>
          <a:p>
            <a:endParaRPr lang="en-US" dirty="0">
              <a:effectLst/>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Our technology:</a:t>
            </a:r>
            <a:br>
              <a:rPr lang="en-US" dirty="0"/>
            </a:br>
            <a:r>
              <a:rPr lang="en-US" dirty="0"/>
              <a:t>	+ help them grow faster (i.e. we make their value prop more compelling), </a:t>
            </a:r>
            <a:br>
              <a:rPr lang="en-US" dirty="0"/>
            </a:br>
            <a:r>
              <a:rPr lang="en-US" dirty="0"/>
              <a:t>	+ with less people and lower cloud fees (i.e. we have material impact on their gross margin)</a:t>
            </a:r>
          </a:p>
          <a:p>
            <a:endParaRPr lang="en-US" dirty="0">
              <a:effectLst/>
            </a:endParaRPr>
          </a:p>
        </p:txBody>
      </p:sp>
    </p:spTree>
    <p:extLst>
      <p:ext uri="{BB962C8B-B14F-4D97-AF65-F5344CB8AC3E}">
        <p14:creationId xmlns:p14="http://schemas.microsoft.com/office/powerpoint/2010/main" val="29374753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cap="none" dirty="0">
                <a:solidFill>
                  <a:srgbClr val="000000"/>
                </a:solidFill>
                <a:effectLst/>
                <a:latin typeface="Helvetica Neue"/>
                <a:ea typeface="Helvetica Neue"/>
                <a:cs typeface="Helvetica Neue"/>
                <a:sym typeface="Helvetica Neue"/>
              </a:rPr>
              <a:t>Where does </a:t>
            </a:r>
            <a:r>
              <a:rPr lang="en-US" sz="2200" b="0" i="0" u="none" strike="noStrike" cap="none" dirty="0" err="1">
                <a:solidFill>
                  <a:srgbClr val="000000"/>
                </a:solidFill>
                <a:effectLst/>
                <a:latin typeface="Helvetica Neue"/>
                <a:ea typeface="Helvetica Neue"/>
                <a:cs typeface="Helvetica Neue"/>
                <a:sym typeface="Helvetica Neue"/>
              </a:rPr>
              <a:t>IxD</a:t>
            </a:r>
            <a:r>
              <a:rPr lang="en-US" sz="2200" b="0" i="0" u="none" strike="noStrike" cap="none" dirty="0">
                <a:solidFill>
                  <a:srgbClr val="000000"/>
                </a:solidFill>
                <a:effectLst/>
                <a:latin typeface="Helvetica Neue"/>
                <a:ea typeface="Helvetica Neue"/>
                <a:cs typeface="Helvetica Neue"/>
                <a:sym typeface="Helvetica Neue"/>
              </a:rPr>
              <a:t> fit in (AI as part of digital transformation</a:t>
            </a:r>
          </a:p>
          <a:p>
            <a:endParaRPr lang="en-US" sz="2200" b="0" i="0" u="none" strike="noStrike" cap="none" dirty="0">
              <a:solidFill>
                <a:srgbClr val="000000"/>
              </a:solidFill>
              <a:effectLst/>
              <a:latin typeface="Helvetica Neue"/>
              <a:ea typeface="Helvetica Neue"/>
              <a:cs typeface="Helvetica Neue"/>
              <a:sym typeface="Helvetica Neue"/>
            </a:endParaRPr>
          </a:p>
          <a:p>
            <a:r>
              <a:rPr lang="en-US" sz="2200" b="0" i="0" u="none" strike="noStrike" cap="none" dirty="0">
                <a:solidFill>
                  <a:srgbClr val="000000"/>
                </a:solidFill>
                <a:effectLst/>
                <a:latin typeface="Helvetica Neue"/>
                <a:ea typeface="Helvetica Neue"/>
                <a:cs typeface="Helvetica Neue"/>
                <a:sym typeface="Helvetica Neue"/>
              </a:rPr>
              <a:t>Identify/profile the customer you cater to </a:t>
            </a:r>
            <a:endParaRPr lang="en-US" dirty="0">
              <a:effectLst/>
            </a:endParaRPr>
          </a:p>
          <a:p>
            <a:r>
              <a:rPr lang="en-US" sz="2200" b="0" i="0" u="none" strike="noStrike" cap="none" dirty="0">
                <a:solidFill>
                  <a:srgbClr val="000000"/>
                </a:solidFill>
                <a:effectLst/>
                <a:latin typeface="Helvetica Neue"/>
                <a:ea typeface="Helvetica Neue"/>
                <a:cs typeface="Helvetica Neue"/>
                <a:sym typeface="Helvetica Neue"/>
              </a:rPr>
              <a:t>Calculate the TAM (top down), SAM (bottoms up) and SOM </a:t>
            </a:r>
          </a:p>
          <a:p>
            <a:endParaRPr lang="en-US" sz="2200" b="0" i="0" u="none" strike="noStrike" cap="none" dirty="0">
              <a:solidFill>
                <a:srgbClr val="000000"/>
              </a:solidFill>
              <a:effectLst/>
              <a:latin typeface="Helvetica Neue"/>
              <a:ea typeface="Helvetica Neue"/>
              <a:cs typeface="Helvetica Neue"/>
              <a:sym typeface="Helvetica Neue"/>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latin typeface="Open Sans" panose="020B0606030504020204" pitchFamily="34" charset="0"/>
                <a:ea typeface="Open Sans" panose="020B0606030504020204" pitchFamily="34" charset="0"/>
                <a:cs typeface="Open Sans" panose="020B0606030504020204" pitchFamily="34" charset="0"/>
              </a:rPr>
              <a:t>Sell into niche, self-refencing markets.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latin typeface="Open Sans" panose="020B0606030504020204" pitchFamily="34" charset="0"/>
                <a:ea typeface="Open Sans" panose="020B0606030504020204" pitchFamily="34" charset="0"/>
                <a:cs typeface="Open Sans" panose="020B0606030504020204" pitchFamily="34" charset="0"/>
              </a:rPr>
              <a:t>Since the market is small, it’s easier to win over the majority in it.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latin typeface="Open Sans" panose="020B0606030504020204" pitchFamily="34" charset="0"/>
                <a:ea typeface="Open Sans" panose="020B0606030504020204" pitchFamily="34" charset="0"/>
                <a:cs typeface="Open Sans" panose="020B0606030504020204" pitchFamily="34" charset="0"/>
              </a:rPr>
              <a:t>Meet all the requirements of the the target group.</a:t>
            </a:r>
          </a:p>
          <a:p>
            <a:endParaRPr lang="en-US" dirty="0">
              <a:effectLst/>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Our technology:</a:t>
            </a:r>
            <a:br>
              <a:rPr lang="en-US" dirty="0"/>
            </a:br>
            <a:r>
              <a:rPr lang="en-US" dirty="0"/>
              <a:t>	+ help them grow faster (i.e. we make their value prop more compelling), </a:t>
            </a:r>
            <a:br>
              <a:rPr lang="en-US" dirty="0"/>
            </a:br>
            <a:r>
              <a:rPr lang="en-US" dirty="0"/>
              <a:t>	+ with less people and lower cloud fees (i.e. we have material impact on their gross margin)</a:t>
            </a:r>
          </a:p>
          <a:p>
            <a:endParaRPr lang="en-US" dirty="0">
              <a:effectLst/>
            </a:endParaRPr>
          </a:p>
        </p:txBody>
      </p:sp>
    </p:spTree>
    <p:extLst>
      <p:ext uri="{BB962C8B-B14F-4D97-AF65-F5344CB8AC3E}">
        <p14:creationId xmlns:p14="http://schemas.microsoft.com/office/powerpoint/2010/main" val="3842828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irst Slide" type="title">
  <p:cSld name="TITLE">
    <p:spTree>
      <p:nvGrpSpPr>
        <p:cNvPr id="1" name="Shape 288"/>
        <p:cNvGrpSpPr/>
        <p:nvPr/>
      </p:nvGrpSpPr>
      <p:grpSpPr>
        <a:xfrm>
          <a:off x="0" y="0"/>
          <a:ext cx="0" cy="0"/>
          <a:chOff x="0" y="0"/>
          <a:chExt cx="0" cy="0"/>
        </a:xfrm>
      </p:grpSpPr>
      <p:pic>
        <p:nvPicPr>
          <p:cNvPr id="289" name="Google Shape;289;p44"/>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pic>
        <p:nvPicPr>
          <p:cNvPr id="290" name="Google Shape;290;p44"/>
          <p:cNvPicPr preferRelativeResize="0"/>
          <p:nvPr/>
        </p:nvPicPr>
        <p:blipFill rotWithShape="1">
          <a:blip r:embed="rId3">
            <a:alphaModFix/>
          </a:blip>
          <a:srcRect/>
          <a:stretch/>
        </p:blipFill>
        <p:spPr>
          <a:xfrm>
            <a:off x="6471159" y="5744958"/>
            <a:ext cx="11363640" cy="3153410"/>
          </a:xfrm>
          <a:prstGeom prst="rect">
            <a:avLst/>
          </a:prstGeom>
          <a:noFill/>
          <a:ln>
            <a:noFill/>
          </a:ln>
        </p:spPr>
      </p:pic>
      <p:sp>
        <p:nvSpPr>
          <p:cNvPr id="291" name="Google Shape;291;p44"/>
          <p:cNvSpPr/>
          <p:nvPr/>
        </p:nvSpPr>
        <p:spPr>
          <a:xfrm>
            <a:off x="-50" y="-112500"/>
            <a:ext cx="24384000" cy="14129700"/>
          </a:xfrm>
          <a:prstGeom prst="rect">
            <a:avLst/>
          </a:prstGeom>
          <a:solidFill>
            <a:srgbClr val="0365C0">
              <a:alpha val="749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292" name="Google Shape;292;p44"/>
          <p:cNvPicPr preferRelativeResize="0"/>
          <p:nvPr/>
        </p:nvPicPr>
        <p:blipFill rotWithShape="1">
          <a:blip r:embed="rId3">
            <a:alphaModFix/>
          </a:blip>
          <a:srcRect/>
          <a:stretch/>
        </p:blipFill>
        <p:spPr>
          <a:xfrm>
            <a:off x="6471159" y="5744958"/>
            <a:ext cx="11363640" cy="3153410"/>
          </a:xfrm>
          <a:prstGeom prst="rect">
            <a:avLst/>
          </a:prstGeom>
          <a:noFill/>
          <a:ln>
            <a:noFill/>
          </a:ln>
        </p:spPr>
      </p:pic>
      <p:sp>
        <p:nvSpPr>
          <p:cNvPr id="293" name="Google Shape;293;p44"/>
          <p:cNvSpPr txBox="1">
            <a:spLocks noGrp="1"/>
          </p:cNvSpPr>
          <p:nvPr>
            <p:ph type="subTitle" idx="1"/>
          </p:nvPr>
        </p:nvSpPr>
        <p:spPr>
          <a:xfrm>
            <a:off x="6471169" y="8844245"/>
            <a:ext cx="17856900" cy="1487400"/>
          </a:xfrm>
          <a:prstGeom prst="rect">
            <a:avLst/>
          </a:prstGeom>
        </p:spPr>
        <p:txBody>
          <a:bodyPr spcFirstLastPara="1" wrap="square" lIns="243750" tIns="243750" rIns="243750" bIns="243750" anchor="t" anchorCtr="0"/>
          <a:lstStyle>
            <a:lvl1pPr lvl="0" rtl="0">
              <a:spcBef>
                <a:spcPts val="0"/>
              </a:spcBef>
              <a:spcAft>
                <a:spcPts val="0"/>
              </a:spcAft>
              <a:buNone/>
              <a:defRPr sz="4800">
                <a:solidFill>
                  <a:schemeClr val="lt1"/>
                </a:solidFill>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294" name="Google Shape;294;p44"/>
          <p:cNvSpPr txBox="1">
            <a:spLocks noGrp="1"/>
          </p:cNvSpPr>
          <p:nvPr>
            <p:ph type="subTitle" idx="2"/>
          </p:nvPr>
        </p:nvSpPr>
        <p:spPr>
          <a:xfrm>
            <a:off x="6471169" y="10277523"/>
            <a:ext cx="17549700" cy="1049700"/>
          </a:xfrm>
          <a:prstGeom prst="rect">
            <a:avLst/>
          </a:prstGeom>
        </p:spPr>
        <p:txBody>
          <a:bodyPr spcFirstLastPara="1" wrap="square" lIns="243750" tIns="243750" rIns="243750" bIns="243750" anchor="t" anchorCtr="0"/>
          <a:lstStyle>
            <a:lvl1pPr lvl="0" rtl="0">
              <a:spcBef>
                <a:spcPts val="0"/>
              </a:spcBef>
              <a:spcAft>
                <a:spcPts val="0"/>
              </a:spcAft>
              <a:buNone/>
              <a:defRPr sz="4000" b="1">
                <a:solidFill>
                  <a:schemeClr val="lt1"/>
                </a:solidFill>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295" name="Google Shape;295;p44"/>
          <p:cNvSpPr txBox="1">
            <a:spLocks noGrp="1"/>
          </p:cNvSpPr>
          <p:nvPr>
            <p:ph type="subTitle" idx="3"/>
          </p:nvPr>
        </p:nvSpPr>
        <p:spPr>
          <a:xfrm>
            <a:off x="6471169" y="11273100"/>
            <a:ext cx="17549700" cy="1049700"/>
          </a:xfrm>
          <a:prstGeom prst="rect">
            <a:avLst/>
          </a:prstGeom>
        </p:spPr>
        <p:txBody>
          <a:bodyPr spcFirstLastPara="1" wrap="square" lIns="243750" tIns="243750" rIns="243750" bIns="243750" anchor="t" anchorCtr="0"/>
          <a:lstStyle>
            <a:lvl1pPr lvl="0" rtl="0">
              <a:spcBef>
                <a:spcPts val="0"/>
              </a:spcBef>
              <a:spcAft>
                <a:spcPts val="0"/>
              </a:spcAft>
              <a:buNone/>
              <a:defRPr sz="3800">
                <a:solidFill>
                  <a:schemeClr val="lt1"/>
                </a:solidFill>
              </a:defRPr>
            </a:lvl1pPr>
            <a:lvl2pPr lvl="1" rtl="0">
              <a:spcBef>
                <a:spcPts val="4300"/>
              </a:spcBef>
              <a:spcAft>
                <a:spcPts val="0"/>
              </a:spcAft>
              <a:buNone/>
              <a:defRPr sz="3800"/>
            </a:lvl2pPr>
            <a:lvl3pPr lvl="2" rtl="0">
              <a:spcBef>
                <a:spcPts val="4300"/>
              </a:spcBef>
              <a:spcAft>
                <a:spcPts val="0"/>
              </a:spcAft>
              <a:buNone/>
              <a:defRPr sz="3800"/>
            </a:lvl3pPr>
            <a:lvl4pPr lvl="3" rtl="0">
              <a:spcBef>
                <a:spcPts val="4300"/>
              </a:spcBef>
              <a:spcAft>
                <a:spcPts val="0"/>
              </a:spcAft>
              <a:buNone/>
              <a:defRPr sz="3800"/>
            </a:lvl4pPr>
            <a:lvl5pPr lvl="4" rtl="0">
              <a:spcBef>
                <a:spcPts val="4300"/>
              </a:spcBef>
              <a:spcAft>
                <a:spcPts val="0"/>
              </a:spcAft>
              <a:buNone/>
              <a:defRPr sz="3800"/>
            </a:lvl5pPr>
            <a:lvl6pPr lvl="5" rtl="0">
              <a:spcBef>
                <a:spcPts val="4300"/>
              </a:spcBef>
              <a:spcAft>
                <a:spcPts val="0"/>
              </a:spcAft>
              <a:buNone/>
              <a:defRPr sz="3800"/>
            </a:lvl6pPr>
            <a:lvl7pPr lvl="6" rtl="0">
              <a:spcBef>
                <a:spcPts val="4300"/>
              </a:spcBef>
              <a:spcAft>
                <a:spcPts val="0"/>
              </a:spcAft>
              <a:buNone/>
              <a:defRPr sz="3800"/>
            </a:lvl7pPr>
            <a:lvl8pPr lvl="7" rtl="0">
              <a:spcBef>
                <a:spcPts val="4300"/>
              </a:spcBef>
              <a:spcAft>
                <a:spcPts val="0"/>
              </a:spcAft>
              <a:buNone/>
              <a:defRPr sz="3800"/>
            </a:lvl8pPr>
            <a:lvl9pPr lvl="8" rtl="0">
              <a:spcBef>
                <a:spcPts val="4300"/>
              </a:spcBef>
              <a:spcAft>
                <a:spcPts val="4300"/>
              </a:spcAft>
              <a:buNone/>
              <a:defRPr sz="3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with art">
  <p:cSld name="TITLE_ONLY_2">
    <p:spTree>
      <p:nvGrpSpPr>
        <p:cNvPr id="1" name="Shape 381"/>
        <p:cNvGrpSpPr/>
        <p:nvPr/>
      </p:nvGrpSpPr>
      <p:grpSpPr>
        <a:xfrm>
          <a:off x="0" y="0"/>
          <a:ext cx="0" cy="0"/>
          <a:chOff x="0" y="0"/>
          <a:chExt cx="0" cy="0"/>
        </a:xfrm>
      </p:grpSpPr>
      <p:pic>
        <p:nvPicPr>
          <p:cNvPr id="382" name="Google Shape;382;p55"/>
          <p:cNvPicPr preferRelativeResize="0"/>
          <p:nvPr/>
        </p:nvPicPr>
        <p:blipFill rotWithShape="1">
          <a:blip r:embed="rId2">
            <a:alphaModFix amt="6000"/>
          </a:blip>
          <a:srcRect/>
          <a:stretch/>
        </p:blipFill>
        <p:spPr>
          <a:xfrm>
            <a:off x="0" y="178904"/>
            <a:ext cx="24390097" cy="12919142"/>
          </a:xfrm>
          <a:prstGeom prst="rect">
            <a:avLst/>
          </a:prstGeom>
          <a:noFill/>
          <a:ln>
            <a:noFill/>
          </a:ln>
        </p:spPr>
      </p:pic>
      <p:sp>
        <p:nvSpPr>
          <p:cNvPr id="384" name="Google Shape;384;p55"/>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85" name="Google Shape;385;p55"/>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86" name="Google Shape;386;p55"/>
          <p:cNvPicPr preferRelativeResize="0"/>
          <p:nvPr/>
        </p:nvPicPr>
        <p:blipFill rotWithShape="1">
          <a:blip r:embed="rId3">
            <a:alphaModFix/>
          </a:blip>
          <a:srcRect/>
          <a:stretch/>
        </p:blipFill>
        <p:spPr>
          <a:xfrm>
            <a:off x="609753" y="477606"/>
            <a:ext cx="2032000" cy="563880"/>
          </a:xfrm>
          <a:prstGeom prst="rect">
            <a:avLst/>
          </a:prstGeom>
          <a:noFill/>
          <a:ln>
            <a:noFill/>
          </a:ln>
        </p:spPr>
      </p:pic>
      <p:cxnSp>
        <p:nvCxnSpPr>
          <p:cNvPr id="387" name="Google Shape;387;p55"/>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8" name="Shape 555">
            <a:extLst>
              <a:ext uri="{FF2B5EF4-FFF2-40B4-BE49-F238E27FC236}">
                <a16:creationId xmlns:a16="http://schemas.microsoft.com/office/drawing/2014/main" id="{74C55178-FF78-2242-A50F-FF5C0E6C097C}"/>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9" name="Google Shape;80;p9">
            <a:extLst>
              <a:ext uri="{FF2B5EF4-FFF2-40B4-BE49-F238E27FC236}">
                <a16:creationId xmlns:a16="http://schemas.microsoft.com/office/drawing/2014/main" id="{31697DD6-26C0-8E4B-A06C-7240EA0B2DF5}"/>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no art" type="titleOnly">
  <p:cSld name="TITLE_ONLY">
    <p:spTree>
      <p:nvGrpSpPr>
        <p:cNvPr id="1" name="Shape 355"/>
        <p:cNvGrpSpPr/>
        <p:nvPr/>
      </p:nvGrpSpPr>
      <p:grpSpPr>
        <a:xfrm>
          <a:off x="0" y="0"/>
          <a:ext cx="0" cy="0"/>
          <a:chOff x="0" y="0"/>
          <a:chExt cx="0" cy="0"/>
        </a:xfrm>
      </p:grpSpPr>
      <p:sp>
        <p:nvSpPr>
          <p:cNvPr id="357" name="Google Shape;357;p53"/>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58" name="Google Shape;358;p53"/>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59" name="Google Shape;359;p53"/>
          <p:cNvPicPr preferRelativeResize="0"/>
          <p:nvPr/>
        </p:nvPicPr>
        <p:blipFill rotWithShape="1">
          <a:blip r:embed="rId2">
            <a:alphaModFix/>
          </a:blip>
          <a:srcRect/>
          <a:stretch/>
        </p:blipFill>
        <p:spPr>
          <a:xfrm>
            <a:off x="609753" y="477606"/>
            <a:ext cx="2032000" cy="563880"/>
          </a:xfrm>
          <a:prstGeom prst="rect">
            <a:avLst/>
          </a:prstGeom>
          <a:noFill/>
          <a:ln>
            <a:noFill/>
          </a:ln>
        </p:spPr>
      </p:pic>
      <p:cxnSp>
        <p:nvCxnSpPr>
          <p:cNvPr id="360" name="Google Shape;360;p53"/>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7" name="Shape 555">
            <a:extLst>
              <a:ext uri="{FF2B5EF4-FFF2-40B4-BE49-F238E27FC236}">
                <a16:creationId xmlns:a16="http://schemas.microsoft.com/office/drawing/2014/main" id="{7D665B83-DFC9-F64F-8D69-02DB53F867AC}"/>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8" name="Google Shape;80;p9">
            <a:extLst>
              <a:ext uri="{FF2B5EF4-FFF2-40B4-BE49-F238E27FC236}">
                <a16:creationId xmlns:a16="http://schemas.microsoft.com/office/drawing/2014/main" id="{3D531594-CC4C-9840-A4A6-CB12DC4B532A}"/>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y the Numbers">
  <p:cSld name="TITLE_ONLY_3">
    <p:spTree>
      <p:nvGrpSpPr>
        <p:cNvPr id="1" name="Shape 361"/>
        <p:cNvGrpSpPr/>
        <p:nvPr/>
      </p:nvGrpSpPr>
      <p:grpSpPr>
        <a:xfrm>
          <a:off x="0" y="0"/>
          <a:ext cx="0" cy="0"/>
          <a:chOff x="0" y="0"/>
          <a:chExt cx="0" cy="0"/>
        </a:xfrm>
      </p:grpSpPr>
      <p:sp>
        <p:nvSpPr>
          <p:cNvPr id="363" name="Google Shape;363;p54"/>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64" name="Google Shape;364;p54"/>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65" name="Google Shape;365;p54"/>
          <p:cNvPicPr preferRelativeResize="0"/>
          <p:nvPr/>
        </p:nvPicPr>
        <p:blipFill rotWithShape="1">
          <a:blip r:embed="rId2">
            <a:alphaModFix/>
          </a:blip>
          <a:srcRect/>
          <a:stretch/>
        </p:blipFill>
        <p:spPr>
          <a:xfrm>
            <a:off x="609753" y="477606"/>
            <a:ext cx="2032000" cy="563880"/>
          </a:xfrm>
          <a:prstGeom prst="rect">
            <a:avLst/>
          </a:prstGeom>
          <a:noFill/>
          <a:ln>
            <a:noFill/>
          </a:ln>
        </p:spPr>
      </p:pic>
      <p:cxnSp>
        <p:nvCxnSpPr>
          <p:cNvPr id="366" name="Google Shape;366;p54"/>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367" name="Google Shape;367;p54"/>
          <p:cNvSpPr/>
          <p:nvPr/>
        </p:nvSpPr>
        <p:spPr>
          <a:xfrm>
            <a:off x="17868397" y="4012860"/>
            <a:ext cx="5208300" cy="8413800"/>
          </a:xfrm>
          <a:prstGeom prst="rect">
            <a:avLst/>
          </a:prstGeom>
          <a:solidFill>
            <a:srgbClr val="A5A5A5">
              <a:alpha val="847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68" name="Google Shape;368;p54"/>
          <p:cNvSpPr/>
          <p:nvPr/>
        </p:nvSpPr>
        <p:spPr>
          <a:xfrm>
            <a:off x="17974121" y="4173531"/>
            <a:ext cx="4996800" cy="80724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69" name="Google Shape;369;p54"/>
          <p:cNvSpPr/>
          <p:nvPr/>
        </p:nvSpPr>
        <p:spPr>
          <a:xfrm>
            <a:off x="12392978" y="4012860"/>
            <a:ext cx="5208300" cy="8413800"/>
          </a:xfrm>
          <a:prstGeom prst="rect">
            <a:avLst/>
          </a:prstGeom>
          <a:solidFill>
            <a:srgbClr val="2CA7F6">
              <a:alpha val="7686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70" name="Google Shape;370;p54"/>
          <p:cNvSpPr/>
          <p:nvPr/>
        </p:nvSpPr>
        <p:spPr>
          <a:xfrm>
            <a:off x="12473982" y="4173531"/>
            <a:ext cx="4996800" cy="80724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71" name="Google Shape;371;p54"/>
          <p:cNvSpPr/>
          <p:nvPr/>
        </p:nvSpPr>
        <p:spPr>
          <a:xfrm>
            <a:off x="6868119" y="4012860"/>
            <a:ext cx="5208300" cy="8413800"/>
          </a:xfrm>
          <a:prstGeom prst="rect">
            <a:avLst/>
          </a:prstGeom>
          <a:solidFill>
            <a:srgbClr val="A5A5A5">
              <a:alpha val="894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72" name="Google Shape;372;p54"/>
          <p:cNvSpPr/>
          <p:nvPr/>
        </p:nvSpPr>
        <p:spPr>
          <a:xfrm>
            <a:off x="6973844" y="4173531"/>
            <a:ext cx="4996800" cy="80724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73" name="Google Shape;373;p54"/>
          <p:cNvSpPr/>
          <p:nvPr/>
        </p:nvSpPr>
        <p:spPr>
          <a:xfrm>
            <a:off x="1367980" y="4012860"/>
            <a:ext cx="5208300" cy="8413800"/>
          </a:xfrm>
          <a:prstGeom prst="rect">
            <a:avLst/>
          </a:prstGeom>
          <a:solidFill>
            <a:srgbClr val="2CA7F6">
              <a:alpha val="7686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374" name="Google Shape;374;p54"/>
          <p:cNvSpPr/>
          <p:nvPr/>
        </p:nvSpPr>
        <p:spPr>
          <a:xfrm>
            <a:off x="1448985" y="4173531"/>
            <a:ext cx="4996800" cy="80724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4800" b="0" i="0" u="none" strike="noStrike" cap="none">
              <a:solidFill>
                <a:srgbClr val="000000"/>
              </a:solidFill>
              <a:latin typeface="Helvetica Neue Light"/>
              <a:ea typeface="Helvetica Neue Light"/>
              <a:cs typeface="Helvetica Neue Light"/>
              <a:sym typeface="Helvetica Neue Light"/>
            </a:endParaRPr>
          </a:p>
        </p:txBody>
      </p:sp>
      <p:sp>
        <p:nvSpPr>
          <p:cNvPr id="375" name="Google Shape;375;p54"/>
          <p:cNvSpPr txBox="1">
            <a:spLocks noGrp="1"/>
          </p:cNvSpPr>
          <p:nvPr>
            <p:ph type="subTitle" idx="1"/>
          </p:nvPr>
        </p:nvSpPr>
        <p:spPr>
          <a:xfrm>
            <a:off x="2127782" y="9055150"/>
            <a:ext cx="3688800" cy="2700900"/>
          </a:xfrm>
          <a:prstGeom prst="rect">
            <a:avLst/>
          </a:prstGeom>
        </p:spPr>
        <p:txBody>
          <a:bodyPr spcFirstLastPara="1" wrap="square" lIns="243750" tIns="243750" rIns="243750" bIns="243750" anchor="t" anchorCtr="0"/>
          <a:lstStyle>
            <a:lvl1pPr lvl="0" algn="ctr" rtl="0">
              <a:spcBef>
                <a:spcPts val="0"/>
              </a:spcBef>
              <a:spcAft>
                <a:spcPts val="0"/>
              </a:spcAft>
              <a:buNone/>
              <a:defRPr sz="2800" b="1">
                <a:solidFill>
                  <a:srgbClr val="F2F2F2"/>
                </a:solidFill>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376" name="Google Shape;376;p54"/>
          <p:cNvSpPr txBox="1">
            <a:spLocks noGrp="1"/>
          </p:cNvSpPr>
          <p:nvPr>
            <p:ph type="subTitle" idx="2"/>
          </p:nvPr>
        </p:nvSpPr>
        <p:spPr>
          <a:xfrm>
            <a:off x="7574995" y="9055150"/>
            <a:ext cx="3688800" cy="2700900"/>
          </a:xfrm>
          <a:prstGeom prst="rect">
            <a:avLst/>
          </a:prstGeom>
        </p:spPr>
        <p:txBody>
          <a:bodyPr spcFirstLastPara="1" wrap="square" lIns="243750" tIns="243750" rIns="243750" bIns="243750" anchor="t" anchorCtr="0"/>
          <a:lstStyle>
            <a:lvl1pPr lvl="0" algn="ctr" rtl="0">
              <a:spcBef>
                <a:spcPts val="0"/>
              </a:spcBef>
              <a:spcAft>
                <a:spcPts val="0"/>
              </a:spcAft>
              <a:buNone/>
              <a:defRPr sz="2800" b="1">
                <a:solidFill>
                  <a:srgbClr val="F2F2F2"/>
                </a:solidFill>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377" name="Google Shape;377;p54"/>
          <p:cNvSpPr txBox="1">
            <a:spLocks noGrp="1"/>
          </p:cNvSpPr>
          <p:nvPr>
            <p:ph type="subTitle" idx="3"/>
          </p:nvPr>
        </p:nvSpPr>
        <p:spPr>
          <a:xfrm>
            <a:off x="13075146" y="9055150"/>
            <a:ext cx="3688800" cy="2700900"/>
          </a:xfrm>
          <a:prstGeom prst="rect">
            <a:avLst/>
          </a:prstGeom>
        </p:spPr>
        <p:txBody>
          <a:bodyPr spcFirstLastPara="1" wrap="square" lIns="243750" tIns="243750" rIns="243750" bIns="243750" anchor="t" anchorCtr="0"/>
          <a:lstStyle>
            <a:lvl1pPr lvl="0" algn="ctr" rtl="0">
              <a:spcBef>
                <a:spcPts val="0"/>
              </a:spcBef>
              <a:spcAft>
                <a:spcPts val="0"/>
              </a:spcAft>
              <a:buNone/>
              <a:defRPr sz="2800" b="1">
                <a:solidFill>
                  <a:srgbClr val="F2F2F2"/>
                </a:solidFill>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378" name="Google Shape;378;p54"/>
          <p:cNvSpPr txBox="1">
            <a:spLocks noGrp="1"/>
          </p:cNvSpPr>
          <p:nvPr>
            <p:ph type="subTitle" idx="4"/>
          </p:nvPr>
        </p:nvSpPr>
        <p:spPr>
          <a:xfrm>
            <a:off x="18730536" y="9055150"/>
            <a:ext cx="3688800" cy="2700900"/>
          </a:xfrm>
          <a:prstGeom prst="rect">
            <a:avLst/>
          </a:prstGeom>
        </p:spPr>
        <p:txBody>
          <a:bodyPr spcFirstLastPara="1" wrap="square" lIns="243750" tIns="243750" rIns="243750" bIns="243750" anchor="t" anchorCtr="0"/>
          <a:lstStyle>
            <a:lvl1pPr lvl="0" algn="ctr" rtl="0">
              <a:spcBef>
                <a:spcPts val="0"/>
              </a:spcBef>
              <a:spcAft>
                <a:spcPts val="0"/>
              </a:spcAft>
              <a:buNone/>
              <a:defRPr sz="2800" b="1">
                <a:solidFill>
                  <a:srgbClr val="F2F2F2"/>
                </a:solidFill>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379" name="Google Shape;379;p54"/>
          <p:cNvSpPr txBox="1"/>
          <p:nvPr/>
        </p:nvSpPr>
        <p:spPr>
          <a:xfrm>
            <a:off x="12628109" y="5107600"/>
            <a:ext cx="4688700" cy="30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700" b="1">
              <a:solidFill>
                <a:srgbClr val="F2F2F2"/>
              </a:solidFill>
              <a:latin typeface="Open Sans"/>
              <a:ea typeface="Open Sans"/>
              <a:cs typeface="Open Sans"/>
              <a:sym typeface="Open Sans"/>
            </a:endParaRPr>
          </a:p>
        </p:txBody>
      </p:sp>
      <p:sp>
        <p:nvSpPr>
          <p:cNvPr id="380" name="Google Shape;380;p54"/>
          <p:cNvSpPr txBox="1"/>
          <p:nvPr/>
        </p:nvSpPr>
        <p:spPr>
          <a:xfrm>
            <a:off x="18124822" y="5107600"/>
            <a:ext cx="4688700" cy="30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700" b="1">
              <a:solidFill>
                <a:srgbClr val="F2F2F2"/>
              </a:solidFill>
              <a:latin typeface="Open Sans"/>
              <a:ea typeface="Open Sans"/>
              <a:cs typeface="Open Sans"/>
              <a:sym typeface="Open Sans"/>
            </a:endParaRPr>
          </a:p>
        </p:txBody>
      </p:sp>
      <p:sp>
        <p:nvSpPr>
          <p:cNvPr id="21" name="Shape 555">
            <a:extLst>
              <a:ext uri="{FF2B5EF4-FFF2-40B4-BE49-F238E27FC236}">
                <a16:creationId xmlns:a16="http://schemas.microsoft.com/office/drawing/2014/main" id="{6E7FB77F-E956-2C4F-B335-03243C1ED059}"/>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22" name="Google Shape;80;p9">
            <a:extLst>
              <a:ext uri="{FF2B5EF4-FFF2-40B4-BE49-F238E27FC236}">
                <a16:creationId xmlns:a16="http://schemas.microsoft.com/office/drawing/2014/main" id="{2BA669E7-1D4A-5045-879C-F5196DC42052}"/>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box left">
  <p:cSld name="TITLE_ONLY_1">
    <p:spTree>
      <p:nvGrpSpPr>
        <p:cNvPr id="1" name="Shape 395"/>
        <p:cNvGrpSpPr/>
        <p:nvPr/>
      </p:nvGrpSpPr>
      <p:grpSpPr>
        <a:xfrm>
          <a:off x="0" y="0"/>
          <a:ext cx="0" cy="0"/>
          <a:chOff x="0" y="0"/>
          <a:chExt cx="0" cy="0"/>
        </a:xfrm>
      </p:grpSpPr>
      <p:pic>
        <p:nvPicPr>
          <p:cNvPr id="396" name="Google Shape;396;p57"/>
          <p:cNvPicPr preferRelativeResize="0"/>
          <p:nvPr/>
        </p:nvPicPr>
        <p:blipFill rotWithShape="1">
          <a:blip r:embed="rId2">
            <a:alphaModFix amt="6000"/>
          </a:blip>
          <a:srcRect/>
          <a:stretch/>
        </p:blipFill>
        <p:spPr>
          <a:xfrm>
            <a:off x="0" y="178904"/>
            <a:ext cx="24390097" cy="12919142"/>
          </a:xfrm>
          <a:prstGeom prst="rect">
            <a:avLst/>
          </a:prstGeom>
          <a:noFill/>
          <a:ln>
            <a:noFill/>
          </a:ln>
        </p:spPr>
      </p:pic>
      <p:sp>
        <p:nvSpPr>
          <p:cNvPr id="398" name="Google Shape;398;p57"/>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99" name="Google Shape;399;p57"/>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400" name="Google Shape;400;p57"/>
          <p:cNvPicPr preferRelativeResize="0"/>
          <p:nvPr/>
        </p:nvPicPr>
        <p:blipFill rotWithShape="1">
          <a:blip r:embed="rId3">
            <a:alphaModFix/>
          </a:blip>
          <a:srcRect/>
          <a:stretch/>
        </p:blipFill>
        <p:spPr>
          <a:xfrm>
            <a:off x="609753" y="477606"/>
            <a:ext cx="2032000" cy="563880"/>
          </a:xfrm>
          <a:prstGeom prst="rect">
            <a:avLst/>
          </a:prstGeom>
          <a:noFill/>
          <a:ln>
            <a:noFill/>
          </a:ln>
        </p:spPr>
      </p:pic>
      <p:cxnSp>
        <p:nvCxnSpPr>
          <p:cNvPr id="401" name="Google Shape;401;p57"/>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402" name="Google Shape;402;p57"/>
          <p:cNvSpPr txBox="1">
            <a:spLocks noGrp="1"/>
          </p:cNvSpPr>
          <p:nvPr>
            <p:ph type="body" idx="1"/>
          </p:nvPr>
        </p:nvSpPr>
        <p:spPr>
          <a:xfrm>
            <a:off x="1489573" y="4053725"/>
            <a:ext cx="10927200" cy="8060700"/>
          </a:xfrm>
          <a:prstGeom prst="rect">
            <a:avLst/>
          </a:prstGeom>
        </p:spPr>
        <p:txBody>
          <a:bodyPr spcFirstLastPara="1" wrap="square" lIns="246875" tIns="91425" rIns="91425" bIns="91425" anchor="t" anchorCtr="0"/>
          <a:lstStyle>
            <a:lvl1pPr marL="457200" lvl="0" indent="-406400" rtl="0">
              <a:lnSpc>
                <a:spcPct val="112000"/>
              </a:lnSpc>
              <a:spcBef>
                <a:spcPts val="1800"/>
              </a:spcBef>
              <a:spcAft>
                <a:spcPts val="0"/>
              </a:spcAft>
              <a:buClr>
                <a:srgbClr val="53585F"/>
              </a:buClr>
              <a:buSzPts val="2800"/>
              <a:buChar char="■"/>
              <a:defRPr sz="2800">
                <a:solidFill>
                  <a:srgbClr val="53585F"/>
                </a:solidFill>
              </a:defRPr>
            </a:lvl1pPr>
            <a:lvl2pPr marL="914400" lvl="1" indent="-406400" rtl="0">
              <a:lnSpc>
                <a:spcPct val="112000"/>
              </a:lnSpc>
              <a:spcBef>
                <a:spcPts val="1800"/>
              </a:spcBef>
              <a:spcAft>
                <a:spcPts val="0"/>
              </a:spcAft>
              <a:buClr>
                <a:srgbClr val="53585F"/>
              </a:buClr>
              <a:buSzPts val="2800"/>
              <a:buChar char="●"/>
              <a:defRPr sz="2800">
                <a:solidFill>
                  <a:srgbClr val="53585F"/>
                </a:solidFill>
              </a:defRPr>
            </a:lvl2pPr>
            <a:lvl3pPr marL="1371600" lvl="2" indent="-406400" rtl="0">
              <a:lnSpc>
                <a:spcPct val="112000"/>
              </a:lnSpc>
              <a:spcBef>
                <a:spcPts val="1800"/>
              </a:spcBef>
              <a:spcAft>
                <a:spcPts val="0"/>
              </a:spcAft>
              <a:buClr>
                <a:srgbClr val="53585F"/>
              </a:buClr>
              <a:buSzPts val="2800"/>
              <a:buChar char="–"/>
              <a:defRPr sz="2800">
                <a:solidFill>
                  <a:srgbClr val="53585F"/>
                </a:solidFill>
              </a:defRPr>
            </a:lvl3pPr>
            <a:lvl4pPr marL="1828800" lvl="3" indent="-406400" rtl="0">
              <a:lnSpc>
                <a:spcPct val="112000"/>
              </a:lnSpc>
              <a:spcBef>
                <a:spcPts val="1800"/>
              </a:spcBef>
              <a:spcAft>
                <a:spcPts val="0"/>
              </a:spcAft>
              <a:buClr>
                <a:srgbClr val="53585F"/>
              </a:buClr>
              <a:buSzPts val="2800"/>
              <a:buChar char="◦"/>
              <a:defRPr sz="2800">
                <a:solidFill>
                  <a:srgbClr val="53585F"/>
                </a:solidFill>
              </a:defRPr>
            </a:lvl4pPr>
            <a:lvl5pPr marL="2286000" lvl="4" indent="-406400" rtl="0">
              <a:lnSpc>
                <a:spcPct val="112000"/>
              </a:lnSpc>
              <a:spcBef>
                <a:spcPts val="1800"/>
              </a:spcBef>
              <a:spcAft>
                <a:spcPts val="0"/>
              </a:spcAft>
              <a:buClr>
                <a:srgbClr val="53585F"/>
              </a:buClr>
              <a:buSzPts val="2800"/>
              <a:buChar char="■"/>
              <a:defRPr sz="2800">
                <a:solidFill>
                  <a:srgbClr val="53585F"/>
                </a:solidFill>
              </a:defRPr>
            </a:lvl5pPr>
            <a:lvl6pPr marL="2743200" lvl="5" indent="-406400" rtl="0">
              <a:lnSpc>
                <a:spcPct val="112000"/>
              </a:lnSpc>
              <a:spcBef>
                <a:spcPts val="1800"/>
              </a:spcBef>
              <a:spcAft>
                <a:spcPts val="0"/>
              </a:spcAft>
              <a:buClr>
                <a:srgbClr val="53585F"/>
              </a:buClr>
              <a:buSzPts val="2800"/>
              <a:buChar char="●"/>
              <a:defRPr sz="2800">
                <a:solidFill>
                  <a:srgbClr val="53585F"/>
                </a:solidFill>
              </a:defRPr>
            </a:lvl6pPr>
            <a:lvl7pPr marL="3200400" lvl="6" indent="-406400" rtl="0">
              <a:lnSpc>
                <a:spcPct val="112000"/>
              </a:lnSpc>
              <a:spcBef>
                <a:spcPts val="1800"/>
              </a:spcBef>
              <a:spcAft>
                <a:spcPts val="0"/>
              </a:spcAft>
              <a:buClr>
                <a:srgbClr val="53585F"/>
              </a:buClr>
              <a:buSzPts val="2800"/>
              <a:buChar char="■"/>
              <a:defRPr sz="2800">
                <a:solidFill>
                  <a:srgbClr val="53585F"/>
                </a:solidFill>
              </a:defRPr>
            </a:lvl7pPr>
            <a:lvl8pPr marL="3657600" lvl="7" indent="-406400" rtl="0">
              <a:lnSpc>
                <a:spcPct val="112000"/>
              </a:lnSpc>
              <a:spcBef>
                <a:spcPts val="1800"/>
              </a:spcBef>
              <a:spcAft>
                <a:spcPts val="0"/>
              </a:spcAft>
              <a:buClr>
                <a:srgbClr val="53585F"/>
              </a:buClr>
              <a:buSzPts val="2800"/>
              <a:buChar char="●"/>
              <a:defRPr sz="2800">
                <a:solidFill>
                  <a:srgbClr val="53585F"/>
                </a:solidFill>
              </a:defRPr>
            </a:lvl8pPr>
            <a:lvl9pPr marL="4114800" lvl="8" indent="-406400" rtl="0">
              <a:lnSpc>
                <a:spcPct val="112000"/>
              </a:lnSpc>
              <a:spcBef>
                <a:spcPts val="1800"/>
              </a:spcBef>
              <a:spcAft>
                <a:spcPts val="0"/>
              </a:spcAft>
              <a:buClr>
                <a:srgbClr val="53585F"/>
              </a:buClr>
              <a:buSzPts val="2800"/>
              <a:buChar char="■"/>
              <a:defRPr sz="2800">
                <a:solidFill>
                  <a:srgbClr val="53585F"/>
                </a:solidFill>
              </a:defRPr>
            </a:lvl9pPr>
          </a:lstStyle>
          <a:p>
            <a:endParaRPr/>
          </a:p>
        </p:txBody>
      </p:sp>
      <p:sp>
        <p:nvSpPr>
          <p:cNvPr id="403" name="Google Shape;403;p57"/>
          <p:cNvSpPr txBox="1">
            <a:spLocks noGrp="1"/>
          </p:cNvSpPr>
          <p:nvPr>
            <p:ph type="subTitle" idx="2"/>
          </p:nvPr>
        </p:nvSpPr>
        <p:spPr>
          <a:xfrm>
            <a:off x="1489573" y="3004025"/>
            <a:ext cx="10927200" cy="1049700"/>
          </a:xfrm>
          <a:prstGeom prst="rect">
            <a:avLst/>
          </a:prstGeom>
        </p:spPr>
        <p:txBody>
          <a:bodyPr spcFirstLastPara="1" wrap="square" lIns="243750" tIns="243750" rIns="243750" bIns="243750" anchor="t" anchorCtr="0"/>
          <a:lstStyle>
            <a:lvl1pPr lvl="0" rtl="0">
              <a:spcBef>
                <a:spcPts val="0"/>
              </a:spcBef>
              <a:spcAft>
                <a:spcPts val="0"/>
              </a:spcAft>
              <a:buNone/>
              <a:defRPr b="1">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10" name="Shape 555">
            <a:extLst>
              <a:ext uri="{FF2B5EF4-FFF2-40B4-BE49-F238E27FC236}">
                <a16:creationId xmlns:a16="http://schemas.microsoft.com/office/drawing/2014/main" id="{8114366F-5BB6-5941-9FC5-555F4343EDBE}"/>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11" name="Google Shape;80;p9">
            <a:extLst>
              <a:ext uri="{FF2B5EF4-FFF2-40B4-BE49-F238E27FC236}">
                <a16:creationId xmlns:a16="http://schemas.microsoft.com/office/drawing/2014/main" id="{F7288399-66CD-AB4D-AED2-FAF4860D2ECF}"/>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box right">
  <p:cSld name="TITLE_ONLY_1_2">
    <p:spTree>
      <p:nvGrpSpPr>
        <p:cNvPr id="1" name="Shape 404"/>
        <p:cNvGrpSpPr/>
        <p:nvPr/>
      </p:nvGrpSpPr>
      <p:grpSpPr>
        <a:xfrm>
          <a:off x="0" y="0"/>
          <a:ext cx="0" cy="0"/>
          <a:chOff x="0" y="0"/>
          <a:chExt cx="0" cy="0"/>
        </a:xfrm>
      </p:grpSpPr>
      <p:pic>
        <p:nvPicPr>
          <p:cNvPr id="405" name="Google Shape;405;p58"/>
          <p:cNvPicPr preferRelativeResize="0"/>
          <p:nvPr/>
        </p:nvPicPr>
        <p:blipFill rotWithShape="1">
          <a:blip r:embed="rId2">
            <a:alphaModFix amt="6000"/>
          </a:blip>
          <a:srcRect/>
          <a:stretch/>
        </p:blipFill>
        <p:spPr>
          <a:xfrm>
            <a:off x="0" y="178904"/>
            <a:ext cx="24390097" cy="12919142"/>
          </a:xfrm>
          <a:prstGeom prst="rect">
            <a:avLst/>
          </a:prstGeom>
          <a:noFill/>
          <a:ln>
            <a:noFill/>
          </a:ln>
        </p:spPr>
      </p:pic>
      <p:sp>
        <p:nvSpPr>
          <p:cNvPr id="407" name="Google Shape;407;p58"/>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dirty="0"/>
          </a:p>
        </p:txBody>
      </p:sp>
      <p:sp>
        <p:nvSpPr>
          <p:cNvPr id="408" name="Google Shape;408;p58"/>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409" name="Google Shape;409;p58"/>
          <p:cNvPicPr preferRelativeResize="0"/>
          <p:nvPr/>
        </p:nvPicPr>
        <p:blipFill rotWithShape="1">
          <a:blip r:embed="rId3">
            <a:alphaModFix/>
          </a:blip>
          <a:srcRect/>
          <a:stretch/>
        </p:blipFill>
        <p:spPr>
          <a:xfrm>
            <a:off x="609753" y="477606"/>
            <a:ext cx="2032000" cy="563880"/>
          </a:xfrm>
          <a:prstGeom prst="rect">
            <a:avLst/>
          </a:prstGeom>
          <a:noFill/>
          <a:ln>
            <a:noFill/>
          </a:ln>
        </p:spPr>
      </p:pic>
      <p:cxnSp>
        <p:nvCxnSpPr>
          <p:cNvPr id="410" name="Google Shape;410;p58"/>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411" name="Google Shape;411;p58"/>
          <p:cNvSpPr txBox="1">
            <a:spLocks noGrp="1"/>
          </p:cNvSpPr>
          <p:nvPr>
            <p:ph type="body" idx="1"/>
          </p:nvPr>
        </p:nvSpPr>
        <p:spPr>
          <a:xfrm>
            <a:off x="12663318" y="4088350"/>
            <a:ext cx="10927200" cy="8060700"/>
          </a:xfrm>
          <a:prstGeom prst="rect">
            <a:avLst/>
          </a:prstGeom>
        </p:spPr>
        <p:txBody>
          <a:bodyPr spcFirstLastPara="1" wrap="square" lIns="246875" tIns="91425" rIns="91425" bIns="91425" anchor="t" anchorCtr="0"/>
          <a:lstStyle>
            <a:lvl1pPr marL="457200" lvl="0" indent="-406400" rtl="0">
              <a:lnSpc>
                <a:spcPct val="112000"/>
              </a:lnSpc>
              <a:spcBef>
                <a:spcPts val="1800"/>
              </a:spcBef>
              <a:spcAft>
                <a:spcPts val="0"/>
              </a:spcAft>
              <a:buClr>
                <a:srgbClr val="53585F"/>
              </a:buClr>
              <a:buSzPts val="2800"/>
              <a:buChar char="■"/>
              <a:defRPr sz="2800">
                <a:solidFill>
                  <a:srgbClr val="53585F"/>
                </a:solidFill>
              </a:defRPr>
            </a:lvl1pPr>
            <a:lvl2pPr marL="914400" lvl="1" indent="-406400" rtl="0">
              <a:lnSpc>
                <a:spcPct val="112000"/>
              </a:lnSpc>
              <a:spcBef>
                <a:spcPts val="1800"/>
              </a:spcBef>
              <a:spcAft>
                <a:spcPts val="0"/>
              </a:spcAft>
              <a:buClr>
                <a:srgbClr val="53585F"/>
              </a:buClr>
              <a:buSzPts val="2800"/>
              <a:buChar char="●"/>
              <a:defRPr sz="2800">
                <a:solidFill>
                  <a:srgbClr val="53585F"/>
                </a:solidFill>
              </a:defRPr>
            </a:lvl2pPr>
            <a:lvl3pPr marL="1371600" lvl="2" indent="-406400" rtl="0">
              <a:lnSpc>
                <a:spcPct val="112000"/>
              </a:lnSpc>
              <a:spcBef>
                <a:spcPts val="1800"/>
              </a:spcBef>
              <a:spcAft>
                <a:spcPts val="0"/>
              </a:spcAft>
              <a:buClr>
                <a:srgbClr val="53585F"/>
              </a:buClr>
              <a:buSzPts val="2800"/>
              <a:buChar char="–"/>
              <a:defRPr sz="2800">
                <a:solidFill>
                  <a:srgbClr val="53585F"/>
                </a:solidFill>
              </a:defRPr>
            </a:lvl3pPr>
            <a:lvl4pPr marL="1828800" lvl="3" indent="-406400" rtl="0">
              <a:lnSpc>
                <a:spcPct val="112000"/>
              </a:lnSpc>
              <a:spcBef>
                <a:spcPts val="1800"/>
              </a:spcBef>
              <a:spcAft>
                <a:spcPts val="0"/>
              </a:spcAft>
              <a:buClr>
                <a:srgbClr val="53585F"/>
              </a:buClr>
              <a:buSzPts val="2800"/>
              <a:buChar char="◦"/>
              <a:defRPr sz="2800">
                <a:solidFill>
                  <a:srgbClr val="53585F"/>
                </a:solidFill>
              </a:defRPr>
            </a:lvl4pPr>
            <a:lvl5pPr marL="2286000" lvl="4" indent="-406400" rtl="0">
              <a:lnSpc>
                <a:spcPct val="112000"/>
              </a:lnSpc>
              <a:spcBef>
                <a:spcPts val="1800"/>
              </a:spcBef>
              <a:spcAft>
                <a:spcPts val="0"/>
              </a:spcAft>
              <a:buClr>
                <a:srgbClr val="53585F"/>
              </a:buClr>
              <a:buSzPts val="2800"/>
              <a:buChar char="■"/>
              <a:defRPr sz="2800">
                <a:solidFill>
                  <a:srgbClr val="53585F"/>
                </a:solidFill>
              </a:defRPr>
            </a:lvl5pPr>
            <a:lvl6pPr marL="2743200" lvl="5" indent="-406400" rtl="0">
              <a:lnSpc>
                <a:spcPct val="112000"/>
              </a:lnSpc>
              <a:spcBef>
                <a:spcPts val="1800"/>
              </a:spcBef>
              <a:spcAft>
                <a:spcPts val="0"/>
              </a:spcAft>
              <a:buClr>
                <a:srgbClr val="53585F"/>
              </a:buClr>
              <a:buSzPts val="2800"/>
              <a:buChar char="●"/>
              <a:defRPr sz="2800">
                <a:solidFill>
                  <a:srgbClr val="53585F"/>
                </a:solidFill>
              </a:defRPr>
            </a:lvl6pPr>
            <a:lvl7pPr marL="3200400" lvl="6" indent="-406400" rtl="0">
              <a:lnSpc>
                <a:spcPct val="112000"/>
              </a:lnSpc>
              <a:spcBef>
                <a:spcPts val="1800"/>
              </a:spcBef>
              <a:spcAft>
                <a:spcPts val="0"/>
              </a:spcAft>
              <a:buClr>
                <a:srgbClr val="53585F"/>
              </a:buClr>
              <a:buSzPts val="2800"/>
              <a:buChar char="■"/>
              <a:defRPr sz="2800">
                <a:solidFill>
                  <a:srgbClr val="53585F"/>
                </a:solidFill>
              </a:defRPr>
            </a:lvl7pPr>
            <a:lvl8pPr marL="3657600" lvl="7" indent="-406400" rtl="0">
              <a:lnSpc>
                <a:spcPct val="112000"/>
              </a:lnSpc>
              <a:spcBef>
                <a:spcPts val="1800"/>
              </a:spcBef>
              <a:spcAft>
                <a:spcPts val="0"/>
              </a:spcAft>
              <a:buClr>
                <a:srgbClr val="53585F"/>
              </a:buClr>
              <a:buSzPts val="2800"/>
              <a:buChar char="●"/>
              <a:defRPr sz="2800">
                <a:solidFill>
                  <a:srgbClr val="53585F"/>
                </a:solidFill>
              </a:defRPr>
            </a:lvl8pPr>
            <a:lvl9pPr marL="4114800" lvl="8" indent="-406400" rtl="0">
              <a:lnSpc>
                <a:spcPct val="112000"/>
              </a:lnSpc>
              <a:spcBef>
                <a:spcPts val="1800"/>
              </a:spcBef>
              <a:spcAft>
                <a:spcPts val="0"/>
              </a:spcAft>
              <a:buClr>
                <a:srgbClr val="53585F"/>
              </a:buClr>
              <a:buSzPts val="2800"/>
              <a:buChar char="■"/>
              <a:defRPr sz="2800">
                <a:solidFill>
                  <a:srgbClr val="53585F"/>
                </a:solidFill>
              </a:defRPr>
            </a:lvl9pPr>
          </a:lstStyle>
          <a:p>
            <a:endParaRPr/>
          </a:p>
        </p:txBody>
      </p:sp>
      <p:sp>
        <p:nvSpPr>
          <p:cNvPr id="412" name="Google Shape;412;p58"/>
          <p:cNvSpPr txBox="1">
            <a:spLocks noGrp="1"/>
          </p:cNvSpPr>
          <p:nvPr>
            <p:ph type="subTitle" idx="2"/>
          </p:nvPr>
        </p:nvSpPr>
        <p:spPr>
          <a:xfrm>
            <a:off x="12663318" y="3038650"/>
            <a:ext cx="10927200" cy="1049700"/>
          </a:xfrm>
          <a:prstGeom prst="rect">
            <a:avLst/>
          </a:prstGeom>
        </p:spPr>
        <p:txBody>
          <a:bodyPr spcFirstLastPara="1" wrap="square" lIns="243750" tIns="243750" rIns="243750" bIns="243750" anchor="t" anchorCtr="0"/>
          <a:lstStyle>
            <a:lvl1pPr lvl="0" rtl="0">
              <a:spcBef>
                <a:spcPts val="0"/>
              </a:spcBef>
              <a:spcAft>
                <a:spcPts val="0"/>
              </a:spcAft>
              <a:buNone/>
              <a:defRPr b="1">
                <a:latin typeface="Open Sans"/>
                <a:ea typeface="Open Sans"/>
                <a:cs typeface="Open Sans"/>
                <a:sym typeface="Open Sans"/>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
        <p:nvSpPr>
          <p:cNvPr id="10" name="Shape 555">
            <a:extLst>
              <a:ext uri="{FF2B5EF4-FFF2-40B4-BE49-F238E27FC236}">
                <a16:creationId xmlns:a16="http://schemas.microsoft.com/office/drawing/2014/main" id="{590E7F2A-ECC4-4B4F-A32A-12D076E68631}"/>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11" name="Google Shape;80;p9">
            <a:extLst>
              <a:ext uri="{FF2B5EF4-FFF2-40B4-BE49-F238E27FC236}">
                <a16:creationId xmlns:a16="http://schemas.microsoft.com/office/drawing/2014/main" id="{05416F76-2638-C14E-8CA1-9FC28F133218}"/>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Slide">
  <p:cSld name="TITLE_ONLY_1_1">
    <p:spTree>
      <p:nvGrpSpPr>
        <p:cNvPr id="1" name="Shape 413"/>
        <p:cNvGrpSpPr/>
        <p:nvPr/>
      </p:nvGrpSpPr>
      <p:grpSpPr>
        <a:xfrm>
          <a:off x="0" y="0"/>
          <a:ext cx="0" cy="0"/>
          <a:chOff x="0" y="0"/>
          <a:chExt cx="0" cy="0"/>
        </a:xfrm>
      </p:grpSpPr>
      <p:pic>
        <p:nvPicPr>
          <p:cNvPr id="414" name="Google Shape;414;p59"/>
          <p:cNvPicPr preferRelativeResize="0"/>
          <p:nvPr/>
        </p:nvPicPr>
        <p:blipFill rotWithShape="1">
          <a:blip r:embed="rId2">
            <a:alphaModFix amt="6000"/>
          </a:blip>
          <a:srcRect/>
          <a:stretch/>
        </p:blipFill>
        <p:spPr>
          <a:xfrm>
            <a:off x="0" y="178904"/>
            <a:ext cx="24390097" cy="12919142"/>
          </a:xfrm>
          <a:prstGeom prst="rect">
            <a:avLst/>
          </a:prstGeom>
          <a:noFill/>
          <a:ln>
            <a:noFill/>
          </a:ln>
        </p:spPr>
      </p:pic>
      <p:sp>
        <p:nvSpPr>
          <p:cNvPr id="416" name="Google Shape;416;p59"/>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417" name="Google Shape;417;p59"/>
          <p:cNvPicPr preferRelativeResize="0"/>
          <p:nvPr/>
        </p:nvPicPr>
        <p:blipFill rotWithShape="1">
          <a:blip r:embed="rId3">
            <a:alphaModFix/>
          </a:blip>
          <a:srcRect/>
          <a:stretch/>
        </p:blipFill>
        <p:spPr>
          <a:xfrm>
            <a:off x="609753" y="477606"/>
            <a:ext cx="2032000" cy="563880"/>
          </a:xfrm>
          <a:prstGeom prst="rect">
            <a:avLst/>
          </a:prstGeom>
          <a:noFill/>
          <a:ln>
            <a:noFill/>
          </a:ln>
        </p:spPr>
      </p:pic>
      <p:sp>
        <p:nvSpPr>
          <p:cNvPr id="6" name="Shape 555">
            <a:extLst>
              <a:ext uri="{FF2B5EF4-FFF2-40B4-BE49-F238E27FC236}">
                <a16:creationId xmlns:a16="http://schemas.microsoft.com/office/drawing/2014/main" id="{FBC37629-F137-A047-894C-DD159857D2DB}"/>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7" name="Google Shape;80;p9">
            <a:extLst>
              <a:ext uri="{FF2B5EF4-FFF2-40B4-BE49-F238E27FC236}">
                <a16:creationId xmlns:a16="http://schemas.microsoft.com/office/drawing/2014/main" id="{A87BF844-8620-2A48-9BBC-40990A9B0C80}"/>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o art  in background" userDrawn="1">
  <p:cSld name="No art  in background">
    <p:spTree>
      <p:nvGrpSpPr>
        <p:cNvPr id="1" name="Shape 624"/>
        <p:cNvGrpSpPr/>
        <p:nvPr/>
      </p:nvGrpSpPr>
      <p:grpSpPr>
        <a:xfrm>
          <a:off x="0" y="0"/>
          <a:ext cx="0" cy="0"/>
          <a:chOff x="0" y="0"/>
          <a:chExt cx="0" cy="0"/>
        </a:xfrm>
      </p:grpSpPr>
      <p:sp>
        <p:nvSpPr>
          <p:cNvPr id="626" name="Google Shape;626;p86"/>
          <p:cNvSpPr/>
          <p:nvPr/>
        </p:nvSpPr>
        <p:spPr>
          <a:xfrm>
            <a:off x="2263047" y="0"/>
            <a:ext cx="378553" cy="378553"/>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627" name="Google Shape;627;p86"/>
          <p:cNvPicPr preferRelativeResize="0"/>
          <p:nvPr/>
        </p:nvPicPr>
        <p:blipFill rotWithShape="1">
          <a:blip r:embed="rId2">
            <a:alphaModFix/>
          </a:blip>
          <a:srcRect/>
          <a:stretch/>
        </p:blipFill>
        <p:spPr>
          <a:xfrm>
            <a:off x="609600" y="477606"/>
            <a:ext cx="2032000" cy="563880"/>
          </a:xfrm>
          <a:prstGeom prst="rect">
            <a:avLst/>
          </a:prstGeom>
          <a:noFill/>
          <a:ln>
            <a:noFill/>
          </a:ln>
        </p:spPr>
      </p:pic>
      <p:cxnSp>
        <p:nvCxnSpPr>
          <p:cNvPr id="628" name="Google Shape;628;p86"/>
          <p:cNvCxnSpPr/>
          <p:nvPr/>
        </p:nvCxnSpPr>
        <p:spPr>
          <a:xfrm>
            <a:off x="1649279" y="2459398"/>
            <a:ext cx="714779" cy="0"/>
          </a:xfrm>
          <a:prstGeom prst="straightConnector1">
            <a:avLst/>
          </a:prstGeom>
          <a:noFill/>
          <a:ln w="25400" cap="flat" cmpd="sng">
            <a:solidFill>
              <a:srgbClr val="0365C0"/>
            </a:solidFill>
            <a:prstDash val="solid"/>
            <a:miter lim="400000"/>
            <a:headEnd type="none" w="sm" len="sm"/>
            <a:tailEnd type="none" w="sm" len="sm"/>
          </a:ln>
        </p:spPr>
      </p:cxnSp>
      <p:sp>
        <p:nvSpPr>
          <p:cNvPr id="7" name="Shape 555">
            <a:extLst>
              <a:ext uri="{FF2B5EF4-FFF2-40B4-BE49-F238E27FC236}">
                <a16:creationId xmlns:a16="http://schemas.microsoft.com/office/drawing/2014/main" id="{A261AD78-EA9F-DC4F-8DAE-B858AA279E94}"/>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8" name="Google Shape;80;p9">
            <a:extLst>
              <a:ext uri="{FF2B5EF4-FFF2-40B4-BE49-F238E27FC236}">
                <a16:creationId xmlns:a16="http://schemas.microsoft.com/office/drawing/2014/main" id="{C6E9DBD6-895D-4A47-99DC-FA5004819D58}"/>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cxnSp>
        <p:nvCxnSpPr>
          <p:cNvPr id="9" name="Google Shape;410;p58">
            <a:extLst>
              <a:ext uri="{FF2B5EF4-FFF2-40B4-BE49-F238E27FC236}">
                <a16:creationId xmlns:a16="http://schemas.microsoft.com/office/drawing/2014/main" id="{2334DDB3-B36C-C54B-929C-1F6D50BB4966}"/>
              </a:ext>
            </a:extLst>
          </p:cNvPr>
          <p:cNvCxnSpPr/>
          <p:nvPr userDrawn="1"/>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11" name="Google Shape;398;p57">
            <a:extLst>
              <a:ext uri="{FF2B5EF4-FFF2-40B4-BE49-F238E27FC236}">
                <a16:creationId xmlns:a16="http://schemas.microsoft.com/office/drawing/2014/main" id="{876CAE2E-85EA-A043-8D28-7397D3AF7026}"/>
              </a:ext>
            </a:extLst>
          </p:cNvPr>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dirty="0"/>
          </a:p>
        </p:txBody>
      </p:sp>
    </p:spTree>
    <p:extLst>
      <p:ext uri="{BB962C8B-B14F-4D97-AF65-F5344CB8AC3E}">
        <p14:creationId xmlns:p14="http://schemas.microsoft.com/office/powerpoint/2010/main" val="1509082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Subtitle copy 22">
    <p:spTree>
      <p:nvGrpSpPr>
        <p:cNvPr id="1" name=""/>
        <p:cNvGrpSpPr/>
        <p:nvPr/>
      </p:nvGrpSpPr>
      <p:grpSpPr>
        <a:xfrm>
          <a:off x="0" y="0"/>
          <a:ext cx="0" cy="0"/>
          <a:chOff x="0" y="0"/>
          <a:chExt cx="0" cy="0"/>
        </a:xfrm>
      </p:grpSpPr>
      <p:pic>
        <p:nvPicPr>
          <p:cNvPr id="5" name="Picture Placeholder 3">
            <a:extLst>
              <a:ext uri="{FF2B5EF4-FFF2-40B4-BE49-F238E27FC236}">
                <a16:creationId xmlns:a16="http://schemas.microsoft.com/office/drawing/2014/main" id="{2843C6D6-00B4-5541-8BC1-18D025A0E29C}"/>
              </a:ext>
            </a:extLst>
          </p:cNvPr>
          <p:cNvPicPr>
            <a:picLocks noChangeAspect="1"/>
          </p:cNvPicPr>
          <p:nvPr userDrawn="1"/>
        </p:nvPicPr>
        <p:blipFill>
          <a:blip r:embed="rId2" cstate="email">
            <a:alphaModFix amt="6000"/>
            <a:extLst>
              <a:ext uri="{28A0092B-C50C-407E-A947-70E740481C1C}">
                <a14:useLocalDpi xmlns:a14="http://schemas.microsoft.com/office/drawing/2010/main"/>
              </a:ext>
            </a:extLst>
          </a:blip>
          <a:stretch>
            <a:fillRect/>
          </a:stretch>
        </p:blipFill>
        <p:spPr>
          <a:xfrm>
            <a:off x="21269" y="0"/>
            <a:ext cx="24384000" cy="13078047"/>
          </a:xfrm>
          <a:prstGeom prst="rect">
            <a:avLst/>
          </a:prstGeom>
          <a:noFill/>
          <a:ln w="12700">
            <a:miter lim="400000"/>
          </a:ln>
          <a:effectLst/>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59711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Slide" type="tx">
  <p:cSld name="Blank Slide">
    <p:spTree>
      <p:nvGrpSpPr>
        <p:cNvPr id="1" name="Shape 79"/>
        <p:cNvGrpSpPr/>
        <p:nvPr/>
      </p:nvGrpSpPr>
      <p:grpSpPr>
        <a:xfrm>
          <a:off x="0" y="0"/>
          <a:ext cx="0" cy="0"/>
          <a:chOff x="0" y="0"/>
          <a:chExt cx="0" cy="0"/>
        </a:xfrm>
      </p:grpSpPr>
      <p:cxnSp>
        <p:nvCxnSpPr>
          <p:cNvPr id="80" name="Google Shape;80;p9"/>
          <p:cNvCxnSpPr/>
          <p:nvPr/>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
        <p:nvSpPr>
          <p:cNvPr id="81" name="Google Shape;81;p9"/>
          <p:cNvSpPr txBox="1">
            <a:spLocks noGrp="1"/>
          </p:cNvSpPr>
          <p:nvPr>
            <p:ph type="sldNum" idx="12"/>
          </p:nvPr>
        </p:nvSpPr>
        <p:spPr>
          <a:xfrm>
            <a:off x="21419127" y="13201316"/>
            <a:ext cx="1306187" cy="320721"/>
          </a:xfrm>
          <a:prstGeom prst="rect">
            <a:avLst/>
          </a:prstGeom>
          <a:noFill/>
          <a:ln>
            <a:noFill/>
          </a:ln>
        </p:spPr>
        <p:txBody>
          <a:bodyPr spcFirstLastPara="1" wrap="square" lIns="50800" tIns="50800" rIns="50800" bIns="50800" anchor="t" anchorCtr="0">
            <a:noAutofit/>
          </a:bodyPr>
          <a:lstStyle>
            <a:lvl1pPr marL="0" marR="0" lvl="0"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9pPr>
          </a:lstStyle>
          <a:p>
            <a:pPr marL="0" marR="0" lvl="0" indent="0" algn="r" defTabSz="914400" rtl="0" eaLnBrk="1" fontAlgn="auto" latinLnBrk="0" hangingPunct="1">
              <a:lnSpc>
                <a:spcPct val="100000"/>
              </a:lnSpc>
              <a:spcBef>
                <a:spcPts val="0"/>
              </a:spcBef>
              <a:spcAft>
                <a:spcPts val="0"/>
              </a:spcAft>
              <a:buClr>
                <a:srgbClr val="53585F"/>
              </a:buClr>
              <a:buSzPts val="1600"/>
              <a:buFont typeface="Helvetica Neue"/>
              <a:buNone/>
              <a:tabLst/>
              <a:defRPr/>
            </a:pPr>
            <a:fld id="{00000000-1234-1234-1234-123412341234}" type="slidenum">
              <a:rPr kumimoji="0" lang="en-US" sz="1600" b="0" i="0" u="none" strike="noStrike" kern="0" cap="none" spc="0" normalizeH="0" baseline="0" noProof="0">
                <a:ln>
                  <a:noFill/>
                </a:ln>
                <a:solidFill>
                  <a:srgbClr val="53585F"/>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
                  <a:srgbClr val="53585F"/>
                </a:buClr>
                <a:buSzPts val="1600"/>
                <a:buFont typeface="Helvetica Neue"/>
                <a:buNone/>
                <a:tabLst/>
                <a:defRPr/>
              </a:pPr>
              <a:t>‹#›</a:t>
            </a:fld>
            <a:endParaRPr kumimoji="0" sz="1600" b="0" i="0" u="none" strike="noStrike" kern="0" cap="none" spc="0" normalizeH="0" baseline="0" noProof="0">
              <a:ln>
                <a:noFill/>
              </a:ln>
              <a:solidFill>
                <a:srgbClr val="53585F"/>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87725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Subtitle copy 5" userDrawn="1">
  <p:cSld name="Title &amp; Subtitle copy 5">
    <p:spTree>
      <p:nvGrpSpPr>
        <p:cNvPr id="1" name="Shape 669"/>
        <p:cNvGrpSpPr/>
        <p:nvPr/>
      </p:nvGrpSpPr>
      <p:grpSpPr>
        <a:xfrm>
          <a:off x="0" y="0"/>
          <a:ext cx="0" cy="0"/>
          <a:chOff x="0" y="0"/>
          <a:chExt cx="0" cy="0"/>
        </a:xfrm>
      </p:grpSpPr>
      <p:sp>
        <p:nvSpPr>
          <p:cNvPr id="671" name="Google Shape;671;p94"/>
          <p:cNvSpPr/>
          <p:nvPr/>
        </p:nvSpPr>
        <p:spPr>
          <a:xfrm>
            <a:off x="0" y="0"/>
            <a:ext cx="24384001" cy="6206836"/>
          </a:xfrm>
          <a:prstGeom prst="rect">
            <a:avLst/>
          </a:prstGeom>
          <a:solidFill>
            <a:srgbClr val="0070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pic>
        <p:nvPicPr>
          <p:cNvPr id="672" name="Google Shape;672;p94"/>
          <p:cNvPicPr preferRelativeResize="0"/>
          <p:nvPr/>
        </p:nvPicPr>
        <p:blipFill rotWithShape="1">
          <a:blip r:embed="rId2">
            <a:alphaModFix amt="6000"/>
          </a:blip>
          <a:srcRect/>
          <a:stretch/>
        </p:blipFill>
        <p:spPr>
          <a:xfrm>
            <a:off x="0" y="178904"/>
            <a:ext cx="24390350" cy="12919142"/>
          </a:xfrm>
          <a:prstGeom prst="rect">
            <a:avLst/>
          </a:prstGeom>
          <a:noFill/>
          <a:ln>
            <a:noFill/>
          </a:ln>
        </p:spPr>
      </p:pic>
      <p:sp>
        <p:nvSpPr>
          <p:cNvPr id="5" name="Shape 555">
            <a:extLst>
              <a:ext uri="{FF2B5EF4-FFF2-40B4-BE49-F238E27FC236}">
                <a16:creationId xmlns:a16="http://schemas.microsoft.com/office/drawing/2014/main" id="{AE8E4C5D-4D20-F642-BD0F-7FA2C953797E}"/>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6" name="Google Shape;80;p9">
            <a:extLst>
              <a:ext uri="{FF2B5EF4-FFF2-40B4-BE49-F238E27FC236}">
                <a16:creationId xmlns:a16="http://schemas.microsoft.com/office/drawing/2014/main" id="{611A27B4-072F-8D48-8C14-F83E60A66CEC}"/>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
        <p:nvSpPr>
          <p:cNvPr id="7" name="Google Shape;393;p56">
            <a:extLst>
              <a:ext uri="{FF2B5EF4-FFF2-40B4-BE49-F238E27FC236}">
                <a16:creationId xmlns:a16="http://schemas.microsoft.com/office/drawing/2014/main" id="{62A15437-8BB2-374C-A23E-F057894292CF}"/>
              </a:ext>
            </a:extLst>
          </p:cNvPr>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cxnSp>
        <p:nvCxnSpPr>
          <p:cNvPr id="8" name="Google Shape;394;p56">
            <a:extLst>
              <a:ext uri="{FF2B5EF4-FFF2-40B4-BE49-F238E27FC236}">
                <a16:creationId xmlns:a16="http://schemas.microsoft.com/office/drawing/2014/main" id="{BA9FBFA3-AE0A-354F-A04F-BF39C1A76500}"/>
              </a:ext>
            </a:extLst>
          </p:cNvPr>
          <p:cNvCxnSpPr/>
          <p:nvPr userDrawn="1"/>
        </p:nvCxnSpPr>
        <p:spPr>
          <a:xfrm>
            <a:off x="1649692" y="2459398"/>
            <a:ext cx="715200" cy="0"/>
          </a:xfrm>
          <a:prstGeom prst="straightConnector1">
            <a:avLst/>
          </a:prstGeom>
          <a:noFill/>
          <a:ln w="25400" cap="flat" cmpd="sng">
            <a:solidFill>
              <a:srgbClr val="FFFFFF"/>
            </a:solidFill>
            <a:prstDash val="solid"/>
            <a:miter lim="400000"/>
            <a:headEnd type="none" w="sm" len="sm"/>
            <a:tailEnd type="none" w="sm" len="sm"/>
          </a:ln>
        </p:spPr>
      </p:cxnSp>
    </p:spTree>
    <p:extLst>
      <p:ext uri="{BB962C8B-B14F-4D97-AF65-F5344CB8AC3E}">
        <p14:creationId xmlns:p14="http://schemas.microsoft.com/office/powerpoint/2010/main" val="277228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age">
  <p:cSld name="TITLE_1">
    <p:spTree>
      <p:nvGrpSpPr>
        <p:cNvPr id="1" name="Shape 296"/>
        <p:cNvGrpSpPr/>
        <p:nvPr/>
      </p:nvGrpSpPr>
      <p:grpSpPr>
        <a:xfrm>
          <a:off x="0" y="0"/>
          <a:ext cx="0" cy="0"/>
          <a:chOff x="0" y="0"/>
          <a:chExt cx="0" cy="0"/>
        </a:xfrm>
      </p:grpSpPr>
      <p:pic>
        <p:nvPicPr>
          <p:cNvPr id="297" name="Google Shape;297;p45"/>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pic>
        <p:nvPicPr>
          <p:cNvPr id="299" name="Google Shape;299;p45"/>
          <p:cNvPicPr preferRelativeResize="0"/>
          <p:nvPr/>
        </p:nvPicPr>
        <p:blipFill rotWithShape="1">
          <a:blip r:embed="rId3">
            <a:alphaModFix/>
          </a:blip>
          <a:srcRect/>
          <a:stretch/>
        </p:blipFill>
        <p:spPr>
          <a:xfrm>
            <a:off x="6471159" y="5744958"/>
            <a:ext cx="11363640" cy="3153410"/>
          </a:xfrm>
          <a:prstGeom prst="rect">
            <a:avLst/>
          </a:prstGeom>
          <a:noFill/>
          <a:ln>
            <a:noFill/>
          </a:ln>
        </p:spPr>
      </p:pic>
      <p:sp>
        <p:nvSpPr>
          <p:cNvPr id="300" name="Google Shape;300;p45"/>
          <p:cNvSpPr/>
          <p:nvPr/>
        </p:nvSpPr>
        <p:spPr>
          <a:xfrm>
            <a:off x="-80347" y="204"/>
            <a:ext cx="24427500" cy="14016900"/>
          </a:xfrm>
          <a:prstGeom prst="rect">
            <a:avLst/>
          </a:prstGeom>
          <a:solidFill>
            <a:srgbClr val="0365C0">
              <a:alpha val="749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01" name="Google Shape;301;p45"/>
          <p:cNvPicPr preferRelativeResize="0"/>
          <p:nvPr/>
        </p:nvPicPr>
        <p:blipFill rotWithShape="1">
          <a:blip r:embed="rId3">
            <a:alphaModFix/>
          </a:blip>
          <a:srcRect/>
          <a:stretch/>
        </p:blipFill>
        <p:spPr>
          <a:xfrm>
            <a:off x="6471159" y="5744958"/>
            <a:ext cx="11363640" cy="3153410"/>
          </a:xfrm>
          <a:prstGeom prst="rect">
            <a:avLst/>
          </a:prstGeom>
          <a:noFill/>
          <a:ln>
            <a:noFill/>
          </a:ln>
        </p:spPr>
      </p:pic>
      <p:sp>
        <p:nvSpPr>
          <p:cNvPr id="302" name="Google Shape;302;p45"/>
          <p:cNvSpPr/>
          <p:nvPr/>
        </p:nvSpPr>
        <p:spPr>
          <a:xfrm>
            <a:off x="21474" y="10299814"/>
            <a:ext cx="24368400" cy="1132200"/>
          </a:xfrm>
          <a:prstGeom prst="rect">
            <a:avLst/>
          </a:prstGeom>
          <a:noFill/>
          <a:ln>
            <a:noFill/>
          </a:ln>
        </p:spPr>
        <p:txBody>
          <a:bodyPr spcFirstLastPara="1" wrap="square" lIns="50800" tIns="50800" rIns="50800" bIns="50800" anchor="b" anchorCtr="0">
            <a:noAutofit/>
          </a:bodyPr>
          <a:lstStyle/>
          <a:p>
            <a:pPr marL="0" marR="0" lvl="0" indent="0" algn="ctr" rtl="0">
              <a:lnSpc>
                <a:spcPct val="120000"/>
              </a:lnSpc>
              <a:spcBef>
                <a:spcPts val="0"/>
              </a:spcBef>
              <a:spcAft>
                <a:spcPts val="0"/>
              </a:spcAft>
              <a:buClr>
                <a:srgbClr val="FFFFFF"/>
              </a:buClr>
              <a:buSzPts val="6000"/>
              <a:buFont typeface="Open Sans"/>
              <a:buNone/>
            </a:pPr>
            <a:r>
              <a:rPr lang="en-US" sz="6000" b="1" i="0" u="none" strike="noStrike" cap="none">
                <a:solidFill>
                  <a:srgbClr val="FFFFFF"/>
                </a:solidFill>
                <a:latin typeface="Open Sans"/>
                <a:ea typeface="Open Sans"/>
                <a:cs typeface="Open Sans"/>
                <a:sym typeface="Open Sans"/>
              </a:rPr>
              <a:t>THANK YOU.</a:t>
            </a:r>
            <a:endParaRPr sz="6000" b="1"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blue half white">
  <p:cSld name="Half blue half white">
    <p:spTree>
      <p:nvGrpSpPr>
        <p:cNvPr id="1" name="Shape 388"/>
        <p:cNvGrpSpPr/>
        <p:nvPr/>
      </p:nvGrpSpPr>
      <p:grpSpPr>
        <a:xfrm>
          <a:off x="0" y="0"/>
          <a:ext cx="0" cy="0"/>
          <a:chOff x="0" y="0"/>
          <a:chExt cx="0" cy="0"/>
        </a:xfrm>
      </p:grpSpPr>
      <p:pic>
        <p:nvPicPr>
          <p:cNvPr id="389" name="Google Shape;389;p56"/>
          <p:cNvPicPr preferRelativeResize="0"/>
          <p:nvPr/>
        </p:nvPicPr>
        <p:blipFill rotWithShape="1">
          <a:blip r:embed="rId2">
            <a:alphaModFix amt="6000"/>
          </a:blip>
          <a:srcRect/>
          <a:stretch/>
        </p:blipFill>
        <p:spPr>
          <a:xfrm>
            <a:off x="0" y="178904"/>
            <a:ext cx="24390097" cy="12919142"/>
          </a:xfrm>
          <a:prstGeom prst="rect">
            <a:avLst/>
          </a:prstGeom>
          <a:noFill/>
          <a:ln>
            <a:noFill/>
          </a:ln>
        </p:spPr>
      </p:pic>
      <p:cxnSp>
        <p:nvCxnSpPr>
          <p:cNvPr id="391" name="Google Shape;391;p56"/>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pic>
        <p:nvPicPr>
          <p:cNvPr id="392" name="Google Shape;392;p56"/>
          <p:cNvPicPr preferRelativeResize="0"/>
          <p:nvPr/>
        </p:nvPicPr>
        <p:blipFill rotWithShape="1">
          <a:blip r:embed="rId3">
            <a:alphaModFix amt="24000"/>
          </a:blip>
          <a:srcRect t="30461" b="30461"/>
          <a:stretch/>
        </p:blipFill>
        <p:spPr>
          <a:xfrm>
            <a:off x="0" y="0"/>
            <a:ext cx="24390000" cy="8001000"/>
          </a:xfrm>
          <a:prstGeom prst="rect">
            <a:avLst/>
          </a:prstGeom>
          <a:solidFill>
            <a:srgbClr val="0070C0"/>
          </a:solidFill>
          <a:ln>
            <a:noFill/>
          </a:ln>
        </p:spPr>
      </p:pic>
      <p:sp>
        <p:nvSpPr>
          <p:cNvPr id="393" name="Google Shape;393;p56"/>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cxnSp>
        <p:nvCxnSpPr>
          <p:cNvPr id="394" name="Google Shape;394;p56"/>
          <p:cNvCxnSpPr/>
          <p:nvPr/>
        </p:nvCxnSpPr>
        <p:spPr>
          <a:xfrm>
            <a:off x="1649692" y="2459398"/>
            <a:ext cx="715200" cy="0"/>
          </a:xfrm>
          <a:prstGeom prst="straightConnector1">
            <a:avLst/>
          </a:prstGeom>
          <a:noFill/>
          <a:ln w="25400" cap="flat" cmpd="sng">
            <a:solidFill>
              <a:srgbClr val="FFFFFF"/>
            </a:solidFill>
            <a:prstDash val="solid"/>
            <a:miter lim="400000"/>
            <a:headEnd type="none" w="sm" len="sm"/>
            <a:tailEnd type="none" w="sm" len="sm"/>
          </a:ln>
        </p:spPr>
      </p:cxnSp>
      <p:sp>
        <p:nvSpPr>
          <p:cNvPr id="8" name="Shape 555">
            <a:extLst>
              <a:ext uri="{FF2B5EF4-FFF2-40B4-BE49-F238E27FC236}">
                <a16:creationId xmlns:a16="http://schemas.microsoft.com/office/drawing/2014/main" id="{71241F97-E579-A44C-BE57-6696AA7F357C}"/>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9" name="Google Shape;80;p9">
            <a:extLst>
              <a:ext uri="{FF2B5EF4-FFF2-40B4-BE49-F238E27FC236}">
                <a16:creationId xmlns:a16="http://schemas.microsoft.com/office/drawing/2014/main" id="{70C0274C-9696-E74D-9B2E-0E912D36CFA5}"/>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extLst>
      <p:ext uri="{BB962C8B-B14F-4D97-AF65-F5344CB8AC3E}">
        <p14:creationId xmlns:p14="http://schemas.microsoft.com/office/powerpoint/2010/main" val="719987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py/Bullets - No art  in background">
    <p:spTree>
      <p:nvGrpSpPr>
        <p:cNvPr id="1" name=""/>
        <p:cNvGrpSpPr/>
        <p:nvPr/>
      </p:nvGrpSpPr>
      <p:grpSpPr>
        <a:xfrm>
          <a:off x="0" y="0"/>
          <a:ext cx="0" cy="0"/>
          <a:chOff x="0" y="0"/>
          <a:chExt cx="0" cy="0"/>
        </a:xfrm>
      </p:grpSpPr>
      <p:sp>
        <p:nvSpPr>
          <p:cNvPr id="3" name="Shape 3">
            <a:extLst>
              <a:ext uri="{FF2B5EF4-FFF2-40B4-BE49-F238E27FC236}">
                <a16:creationId xmlns:a16="http://schemas.microsoft.com/office/drawing/2014/main" id="{9784907E-17DC-AB47-8343-9904E7C6A614}"/>
              </a:ext>
            </a:extLst>
          </p:cNvPr>
          <p:cNvSpPr/>
          <p:nvPr userDrawn="1"/>
        </p:nvSpPr>
        <p:spPr>
          <a:xfrm>
            <a:off x="2263047" y="0"/>
            <a:ext cx="378553" cy="378553"/>
          </a:xfrm>
          <a:prstGeom prst="rect">
            <a:avLst/>
          </a:prstGeom>
          <a:solidFill>
            <a:srgbClr val="0365C0"/>
          </a:solidFill>
          <a:ln w="12700">
            <a:miter lim="400000"/>
          </a:ln>
        </p:spPr>
        <p:txBody>
          <a:bodyPr lIns="50800" tIns="50800" rIns="50800" bIns="50800" anchor="ctr"/>
          <a:lstStyle/>
          <a:p>
            <a:pPr>
              <a:defRPr sz="3200">
                <a:solidFill>
                  <a:srgbClr val="FFFFFF"/>
                </a:solidFill>
              </a:defRPr>
            </a:pPr>
            <a:endParaRPr dirty="0"/>
          </a:p>
        </p:txBody>
      </p:sp>
      <p:pic>
        <p:nvPicPr>
          <p:cNvPr id="4" name="Picture 3">
            <a:extLst>
              <a:ext uri="{FF2B5EF4-FFF2-40B4-BE49-F238E27FC236}">
                <a16:creationId xmlns:a16="http://schemas.microsoft.com/office/drawing/2014/main" id="{59730787-5DA9-DE40-A76A-207DC7074E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477606"/>
            <a:ext cx="2032000" cy="563880"/>
          </a:xfrm>
          <a:prstGeom prst="rect">
            <a:avLst/>
          </a:prstGeom>
        </p:spPr>
      </p:pic>
      <p:sp>
        <p:nvSpPr>
          <p:cNvPr id="5" name="Shape 1091">
            <a:extLst>
              <a:ext uri="{FF2B5EF4-FFF2-40B4-BE49-F238E27FC236}">
                <a16:creationId xmlns:a16="http://schemas.microsoft.com/office/drawing/2014/main" id="{8CE0E25C-0FF9-9748-AEE4-8A761C990E38}"/>
              </a:ext>
            </a:extLst>
          </p:cNvPr>
          <p:cNvSpPr/>
          <p:nvPr userDrawn="1"/>
        </p:nvSpPr>
        <p:spPr>
          <a:xfrm>
            <a:off x="1649279" y="2459398"/>
            <a:ext cx="714779"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6" name="Text Placeholder 7">
            <a:extLst>
              <a:ext uri="{FF2B5EF4-FFF2-40B4-BE49-F238E27FC236}">
                <a16:creationId xmlns:a16="http://schemas.microsoft.com/office/drawing/2014/main" id="{92855E8F-BD31-BE4A-B9E6-CF3A75137DDA}"/>
              </a:ext>
            </a:extLst>
          </p:cNvPr>
          <p:cNvSpPr>
            <a:spLocks noGrp="1"/>
          </p:cNvSpPr>
          <p:nvPr>
            <p:ph type="body" sz="quarter" idx="10"/>
          </p:nvPr>
        </p:nvSpPr>
        <p:spPr>
          <a:xfrm>
            <a:off x="1565274" y="1497013"/>
            <a:ext cx="17276907" cy="962025"/>
          </a:xfrm>
        </p:spPr>
        <p:txBody>
          <a:bodyPr/>
          <a:lstStyle>
            <a:lvl1pPr algn="l">
              <a:defRPr b="0" i="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Edit Master text styles</a:t>
            </a:r>
          </a:p>
        </p:txBody>
      </p:sp>
      <p:sp>
        <p:nvSpPr>
          <p:cNvPr id="7" name="Content Placeholder 7">
            <a:extLst>
              <a:ext uri="{FF2B5EF4-FFF2-40B4-BE49-F238E27FC236}">
                <a16:creationId xmlns:a16="http://schemas.microsoft.com/office/drawing/2014/main" id="{E7DE8B3D-EE8E-5246-9979-3E9C0A017E07}"/>
              </a:ext>
            </a:extLst>
          </p:cNvPr>
          <p:cNvSpPr>
            <a:spLocks noGrp="1"/>
          </p:cNvSpPr>
          <p:nvPr>
            <p:ph sz="quarter" idx="11"/>
          </p:nvPr>
        </p:nvSpPr>
        <p:spPr>
          <a:xfrm>
            <a:off x="1649278" y="2954881"/>
            <a:ext cx="19437339" cy="1579920"/>
          </a:xfrm>
        </p:spPr>
        <p:txBody>
          <a:bodyPr wrap="square">
            <a:spAutoFit/>
          </a:bodyPr>
          <a:lstStyle>
            <a:lvl1pPr algn="l">
              <a:buClr>
                <a:srgbClr val="0365C0"/>
              </a:buClr>
              <a:defRPr sz="3200" b="0" i="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71500" indent="-571500" algn="l">
              <a:buClr>
                <a:srgbClr val="0365C0"/>
              </a:buClr>
              <a:buFont typeface="Wingdings" pitchFamily="2" charset="2"/>
              <a:buChar char="§"/>
              <a:defRPr sz="3200" b="0" i="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2pPr>
            <a:lvl3pPr marL="571500" indent="-571500" algn="l">
              <a:buClr>
                <a:srgbClr val="0365C0"/>
              </a:buClr>
              <a:buFont typeface="Arial" panose="020B0604020202020204" pitchFamily="34" charset="0"/>
              <a:buChar char="•"/>
              <a:defRPr sz="3200" b="0" i="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a:defRPr b="0" i="0">
                <a:latin typeface="Open Sans Light" panose="020B0306030504020204" pitchFamily="34" charset="0"/>
                <a:ea typeface="Open Sans Light" panose="020B0306030504020204" pitchFamily="34" charset="0"/>
                <a:cs typeface="Open Sans Light" panose="020B0306030504020204" pitchFamily="34" charset="0"/>
              </a:defRPr>
            </a:lvl4pPr>
            <a:lvl5pPr algn="l">
              <a:defRPr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Shape 555">
            <a:extLst>
              <a:ext uri="{FF2B5EF4-FFF2-40B4-BE49-F238E27FC236}">
                <a16:creationId xmlns:a16="http://schemas.microsoft.com/office/drawing/2014/main" id="{D2D2349B-5D48-0C4C-B8D2-5FD08A8F1693}"/>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9" name="Google Shape;80;p9">
            <a:extLst>
              <a:ext uri="{FF2B5EF4-FFF2-40B4-BE49-F238E27FC236}">
                <a16:creationId xmlns:a16="http://schemas.microsoft.com/office/drawing/2014/main" id="{B7E0275B-9C66-5D4A-9D7C-72BC9E964DFA}"/>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extLst>
      <p:ext uri="{BB962C8B-B14F-4D97-AF65-F5344CB8AC3E}">
        <p14:creationId xmlns:p14="http://schemas.microsoft.com/office/powerpoint/2010/main" val="392065588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No art  in background">
    <p:spTree>
      <p:nvGrpSpPr>
        <p:cNvPr id="1" name=""/>
        <p:cNvGrpSpPr/>
        <p:nvPr/>
      </p:nvGrpSpPr>
      <p:grpSpPr>
        <a:xfrm>
          <a:off x="0" y="0"/>
          <a:ext cx="0" cy="0"/>
          <a:chOff x="0" y="0"/>
          <a:chExt cx="0" cy="0"/>
        </a:xfrm>
      </p:grpSpPr>
      <p:sp>
        <p:nvSpPr>
          <p:cNvPr id="84" name="Shape 84"/>
          <p:cNvSpPr>
            <a:spLocks noGrp="1"/>
          </p:cNvSpPr>
          <p:nvPr>
            <p:ph type="sldNum" sz="quarter" idx="2"/>
          </p:nvPr>
        </p:nvSpPr>
        <p:spPr>
          <a:xfrm>
            <a:off x="21086618" y="13208793"/>
            <a:ext cx="1638313" cy="507207"/>
          </a:xfrm>
          <a:prstGeom prst="rect">
            <a:avLst/>
          </a:prstGeom>
        </p:spPr>
        <p:txBody>
          <a:bodyPr/>
          <a:lstStyle/>
          <a:p>
            <a:fld id="{86CB4B4D-7CA3-9044-876B-883B54F8677D}" type="slidenum">
              <a:rPr>
                <a:uFillTx/>
              </a:rPr>
              <a:t>‹#›</a:t>
            </a:fld>
            <a:endParaRPr dirty="0">
              <a:uFillTx/>
            </a:endParaRPr>
          </a:p>
        </p:txBody>
      </p:sp>
      <p:sp>
        <p:nvSpPr>
          <p:cNvPr id="3" name="Shape 3"/>
          <p:cNvSpPr>
            <a:spLocks/>
          </p:cNvSpPr>
          <p:nvPr userDrawn="1"/>
        </p:nvSpPr>
        <p:spPr>
          <a:xfrm>
            <a:off x="2263047" y="0"/>
            <a:ext cx="378553" cy="378553"/>
          </a:xfrm>
          <a:prstGeom prst="rect">
            <a:avLst/>
          </a:prstGeom>
          <a:solidFill>
            <a:srgbClr val="0365C0"/>
          </a:solidFill>
          <a:ln w="12700">
            <a:miter lim="400000"/>
          </a:ln>
        </p:spPr>
        <p:txBody>
          <a:bodyPr lIns="50800" tIns="50800" rIns="50800" bIns="50800" anchor="ctr"/>
          <a:lstStyle/>
          <a:p>
            <a:pPr>
              <a:defRPr sz="3200">
                <a:solidFill>
                  <a:srgbClr val="FFFFFF"/>
                </a:solidFill>
                <a:uFillTx/>
              </a:defRPr>
            </a:pPr>
            <a:endParaRPr dirty="0">
              <a:uFillTx/>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477606"/>
            <a:ext cx="2032000" cy="563880"/>
          </a:xfrm>
          <a:prstGeom prst="rect">
            <a:avLst/>
          </a:prstGeom>
        </p:spPr>
      </p:pic>
      <p:sp>
        <p:nvSpPr>
          <p:cNvPr id="5" name="Shape 1091"/>
          <p:cNvSpPr>
            <a:spLocks/>
          </p:cNvSpPr>
          <p:nvPr userDrawn="1"/>
        </p:nvSpPr>
        <p:spPr>
          <a:xfrm>
            <a:off x="1649279" y="2459398"/>
            <a:ext cx="714779" cy="0"/>
          </a:xfrm>
          <a:prstGeom prst="line">
            <a:avLst/>
          </a:prstGeom>
          <a:ln w="25400">
            <a:solidFill>
              <a:srgbClr val="0365C0"/>
            </a:solidFill>
            <a:miter lim="400000"/>
          </a:ln>
        </p:spPr>
        <p:txBody>
          <a:bodyPr lIns="50800" tIns="50800" rIns="50800" bIns="50800" anchor="ctr"/>
          <a:lstStyle/>
          <a:p>
            <a:pPr>
              <a:defRPr sz="3200">
                <a:uFillTx/>
              </a:defRPr>
            </a:pPr>
            <a:endParaRPr dirty="0">
              <a:uFillTx/>
            </a:endParaRPr>
          </a:p>
        </p:txBody>
      </p:sp>
      <p:sp>
        <p:nvSpPr>
          <p:cNvPr id="6" name="Text Placeholder 7"/>
          <p:cNvSpPr>
            <a:spLocks noGrp="1"/>
          </p:cNvSpPr>
          <p:nvPr>
            <p:ph type="body" sz="quarter" idx="10"/>
          </p:nvPr>
        </p:nvSpPr>
        <p:spPr>
          <a:xfrm>
            <a:off x="1565274" y="1497013"/>
            <a:ext cx="17276907" cy="962025"/>
          </a:xfrm>
        </p:spPr>
        <p:txBody>
          <a:bodyPr/>
          <a:lstStyle>
            <a:lvl1pPr algn="l">
              <a:defRPr b="0" i="0">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uFillTx/>
              </a:rPr>
              <a:t>Edit Master text styles</a:t>
            </a:r>
          </a:p>
        </p:txBody>
      </p:sp>
    </p:spTree>
    <p:extLst>
      <p:ext uri="{BB962C8B-B14F-4D97-AF65-F5344CB8AC3E}">
        <p14:creationId xmlns:p14="http://schemas.microsoft.com/office/powerpoint/2010/main" val="411006071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Grey" type="secHead">
  <p:cSld name="SECTION_HEADER">
    <p:spTree>
      <p:nvGrpSpPr>
        <p:cNvPr id="1" name="Shape 303"/>
        <p:cNvGrpSpPr/>
        <p:nvPr/>
      </p:nvGrpSpPr>
      <p:grpSpPr>
        <a:xfrm>
          <a:off x="0" y="0"/>
          <a:ext cx="0" cy="0"/>
          <a:chOff x="0" y="0"/>
          <a:chExt cx="0" cy="0"/>
        </a:xfrm>
      </p:grpSpPr>
      <p:sp>
        <p:nvSpPr>
          <p:cNvPr id="304" name="Google Shape;304;p46"/>
          <p:cNvSpPr txBox="1">
            <a:spLocks noGrp="1"/>
          </p:cNvSpPr>
          <p:nvPr>
            <p:ph type="sldNum" idx="12"/>
          </p:nvPr>
        </p:nvSpPr>
        <p:spPr>
          <a:xfrm>
            <a:off x="22593221" y="12435245"/>
            <a:ext cx="1463100" cy="1049700"/>
          </a:xfrm>
          <a:prstGeom prst="rect">
            <a:avLst/>
          </a:prstGeom>
        </p:spPr>
        <p:txBody>
          <a:bodyPr spcFirstLastPara="1" wrap="square" lIns="243750" tIns="243750" rIns="243750" bIns="243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sp>
        <p:nvSpPr>
          <p:cNvPr id="306" name="Google Shape;306;p46"/>
          <p:cNvSpPr/>
          <p:nvPr/>
        </p:nvSpPr>
        <p:spPr>
          <a:xfrm>
            <a:off x="0" y="0"/>
            <a:ext cx="24368400" cy="14017200"/>
          </a:xfrm>
          <a:prstGeom prst="rect">
            <a:avLst/>
          </a:prstGeom>
          <a:solidFill>
            <a:srgbClr val="7F7F7F">
              <a:alpha val="7294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07" name="Google Shape;307;p46"/>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08" name="Google Shape;308;p46"/>
          <p:cNvSpPr txBox="1">
            <a:spLocks noGrp="1"/>
          </p:cNvSpPr>
          <p:nvPr>
            <p:ph type="title"/>
          </p:nvPr>
        </p:nvSpPr>
        <p:spPr>
          <a:xfrm>
            <a:off x="-13" y="6201000"/>
            <a:ext cx="24347100" cy="1314000"/>
          </a:xfrm>
          <a:prstGeom prst="rect">
            <a:avLst/>
          </a:prstGeom>
        </p:spPr>
        <p:txBody>
          <a:bodyPr spcFirstLastPara="1" wrap="square" lIns="243750" tIns="243750" rIns="243750" bIns="243750" anchor="t" anchorCtr="0"/>
          <a:lstStyle>
            <a:lvl1pPr lvl="0" algn="ctr" rtl="0">
              <a:spcBef>
                <a:spcPts val="0"/>
              </a:spcBef>
              <a:spcAft>
                <a:spcPts val="0"/>
              </a:spcAft>
              <a:buNone/>
              <a:defRPr sz="6000" b="1">
                <a:solidFill>
                  <a:schemeClr val="lt1"/>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46"/>
          <p:cNvSpPr txBox="1">
            <a:spLocks noGrp="1"/>
          </p:cNvSpPr>
          <p:nvPr>
            <p:ph type="subTitle" idx="1"/>
          </p:nvPr>
        </p:nvSpPr>
        <p:spPr>
          <a:xfrm>
            <a:off x="-95399" y="7632600"/>
            <a:ext cx="24347100" cy="1049700"/>
          </a:xfrm>
          <a:prstGeom prst="rect">
            <a:avLst/>
          </a:prstGeom>
        </p:spPr>
        <p:txBody>
          <a:bodyPr spcFirstLastPara="1" wrap="square" lIns="243750" tIns="243750" rIns="243750" bIns="243750" anchor="t" anchorCtr="0"/>
          <a:lstStyle>
            <a:lvl1pPr lvl="0" algn="ctr" rtl="0">
              <a:spcBef>
                <a:spcPts val="0"/>
              </a:spcBef>
              <a:spcAft>
                <a:spcPts val="0"/>
              </a:spcAft>
              <a:buNone/>
              <a:defRPr sz="3600">
                <a:solidFill>
                  <a:schemeClr val="lt1"/>
                </a:solidFill>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Purple">
  <p:cSld name="SECTION_HEADER_1">
    <p:spTree>
      <p:nvGrpSpPr>
        <p:cNvPr id="1" name="Shape 310"/>
        <p:cNvGrpSpPr/>
        <p:nvPr/>
      </p:nvGrpSpPr>
      <p:grpSpPr>
        <a:xfrm>
          <a:off x="0" y="0"/>
          <a:ext cx="0" cy="0"/>
          <a:chOff x="0" y="0"/>
          <a:chExt cx="0" cy="0"/>
        </a:xfrm>
      </p:grpSpPr>
      <p:sp>
        <p:nvSpPr>
          <p:cNvPr id="311" name="Google Shape;311;p47"/>
          <p:cNvSpPr txBox="1">
            <a:spLocks noGrp="1"/>
          </p:cNvSpPr>
          <p:nvPr>
            <p:ph type="sldNum" idx="12"/>
          </p:nvPr>
        </p:nvSpPr>
        <p:spPr>
          <a:xfrm>
            <a:off x="22593221" y="12435245"/>
            <a:ext cx="1463100" cy="1049700"/>
          </a:xfrm>
          <a:prstGeom prst="rect">
            <a:avLst/>
          </a:prstGeom>
        </p:spPr>
        <p:txBody>
          <a:bodyPr spcFirstLastPara="1" wrap="square" lIns="243750" tIns="243750" rIns="243750" bIns="243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312" name="Google Shape;312;p47"/>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pic>
        <p:nvPicPr>
          <p:cNvPr id="313" name="Google Shape;313;p47"/>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14" name="Google Shape;314;p47"/>
          <p:cNvSpPr/>
          <p:nvPr/>
        </p:nvSpPr>
        <p:spPr>
          <a:xfrm>
            <a:off x="21474" y="0"/>
            <a:ext cx="24368400" cy="14017200"/>
          </a:xfrm>
          <a:prstGeom prst="rect">
            <a:avLst/>
          </a:prstGeom>
          <a:solidFill>
            <a:srgbClr val="4403A2">
              <a:alpha val="749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15" name="Google Shape;315;p47"/>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16" name="Google Shape;316;p47"/>
          <p:cNvSpPr txBox="1">
            <a:spLocks noGrp="1"/>
          </p:cNvSpPr>
          <p:nvPr>
            <p:ph type="title"/>
          </p:nvPr>
        </p:nvSpPr>
        <p:spPr>
          <a:xfrm>
            <a:off x="-13" y="6201000"/>
            <a:ext cx="24347100" cy="1314000"/>
          </a:xfrm>
          <a:prstGeom prst="rect">
            <a:avLst/>
          </a:prstGeom>
        </p:spPr>
        <p:txBody>
          <a:bodyPr spcFirstLastPara="1" wrap="square" lIns="243750" tIns="243750" rIns="243750" bIns="243750" anchor="t" anchorCtr="0"/>
          <a:lstStyle>
            <a:lvl1pPr lvl="0" algn="ctr" rtl="0">
              <a:spcBef>
                <a:spcPts val="0"/>
              </a:spcBef>
              <a:spcAft>
                <a:spcPts val="0"/>
              </a:spcAft>
              <a:buNone/>
              <a:defRPr sz="6000" b="1">
                <a:solidFill>
                  <a:schemeClr val="lt1"/>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47"/>
          <p:cNvSpPr txBox="1">
            <a:spLocks noGrp="1"/>
          </p:cNvSpPr>
          <p:nvPr>
            <p:ph type="subTitle" idx="1"/>
          </p:nvPr>
        </p:nvSpPr>
        <p:spPr>
          <a:xfrm>
            <a:off x="-95399" y="7632600"/>
            <a:ext cx="24347100" cy="1049700"/>
          </a:xfrm>
          <a:prstGeom prst="rect">
            <a:avLst/>
          </a:prstGeom>
        </p:spPr>
        <p:txBody>
          <a:bodyPr spcFirstLastPara="1" wrap="square" lIns="243750" tIns="243750" rIns="243750" bIns="243750" anchor="t" anchorCtr="0"/>
          <a:lstStyle>
            <a:lvl1pPr lvl="0" algn="ctr" rtl="0">
              <a:spcBef>
                <a:spcPts val="0"/>
              </a:spcBef>
              <a:spcAft>
                <a:spcPts val="0"/>
              </a:spcAft>
              <a:buNone/>
              <a:defRPr sz="3600">
                <a:solidFill>
                  <a:schemeClr val="lt1"/>
                </a:solidFill>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 Lt Blue">
  <p:cSld name="SECTION_HEADER_1_1">
    <p:spTree>
      <p:nvGrpSpPr>
        <p:cNvPr id="1" name="Shape 318"/>
        <p:cNvGrpSpPr/>
        <p:nvPr/>
      </p:nvGrpSpPr>
      <p:grpSpPr>
        <a:xfrm>
          <a:off x="0" y="0"/>
          <a:ext cx="0" cy="0"/>
          <a:chOff x="0" y="0"/>
          <a:chExt cx="0" cy="0"/>
        </a:xfrm>
      </p:grpSpPr>
      <p:pic>
        <p:nvPicPr>
          <p:cNvPr id="319" name="Google Shape;319;p48"/>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sp>
        <p:nvSpPr>
          <p:cNvPr id="320" name="Google Shape;320;p48"/>
          <p:cNvSpPr/>
          <p:nvPr/>
        </p:nvSpPr>
        <p:spPr>
          <a:xfrm>
            <a:off x="-95399" y="0"/>
            <a:ext cx="24574800" cy="14017200"/>
          </a:xfrm>
          <a:prstGeom prst="rect">
            <a:avLst/>
          </a:prstGeom>
          <a:solidFill>
            <a:srgbClr val="81CEEE">
              <a:alpha val="749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21" name="Google Shape;321;p48"/>
          <p:cNvPicPr preferRelativeResize="0"/>
          <p:nvPr/>
        </p:nvPicPr>
        <p:blipFill rotWithShape="1">
          <a:blip r:embed="rId3">
            <a:alphaModFix/>
          </a:blip>
          <a:srcRect/>
          <a:stretch/>
        </p:blipFill>
        <p:spPr>
          <a:xfrm>
            <a:off x="1409428" y="862532"/>
            <a:ext cx="3132946" cy="869392"/>
          </a:xfrm>
          <a:prstGeom prst="rect">
            <a:avLst/>
          </a:prstGeom>
          <a:noFill/>
          <a:ln>
            <a:noFill/>
          </a:ln>
        </p:spPr>
      </p:pic>
      <p:pic>
        <p:nvPicPr>
          <p:cNvPr id="322" name="Google Shape;322;p48"/>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23" name="Google Shape;323;p48"/>
          <p:cNvSpPr txBox="1">
            <a:spLocks noGrp="1"/>
          </p:cNvSpPr>
          <p:nvPr>
            <p:ph type="title"/>
          </p:nvPr>
        </p:nvSpPr>
        <p:spPr>
          <a:xfrm>
            <a:off x="-13" y="6201000"/>
            <a:ext cx="24347100" cy="1314000"/>
          </a:xfrm>
          <a:prstGeom prst="rect">
            <a:avLst/>
          </a:prstGeom>
        </p:spPr>
        <p:txBody>
          <a:bodyPr spcFirstLastPara="1" wrap="square" lIns="243750" tIns="243750" rIns="243750" bIns="243750" anchor="t" anchorCtr="0"/>
          <a:lstStyle>
            <a:lvl1pPr lvl="0" algn="ctr" rtl="0">
              <a:spcBef>
                <a:spcPts val="0"/>
              </a:spcBef>
              <a:spcAft>
                <a:spcPts val="0"/>
              </a:spcAft>
              <a:buNone/>
              <a:defRPr sz="6000" b="1">
                <a:solidFill>
                  <a:schemeClr val="lt1"/>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48"/>
          <p:cNvSpPr txBox="1">
            <a:spLocks noGrp="1"/>
          </p:cNvSpPr>
          <p:nvPr>
            <p:ph type="subTitle" idx="1"/>
          </p:nvPr>
        </p:nvSpPr>
        <p:spPr>
          <a:xfrm>
            <a:off x="-95399" y="7632600"/>
            <a:ext cx="24347100" cy="1049700"/>
          </a:xfrm>
          <a:prstGeom prst="rect">
            <a:avLst/>
          </a:prstGeom>
        </p:spPr>
        <p:txBody>
          <a:bodyPr spcFirstLastPara="1" wrap="square" lIns="243750" tIns="243750" rIns="243750" bIns="243750" anchor="t" anchorCtr="0"/>
          <a:lstStyle>
            <a:lvl1pPr lvl="0" algn="ctr" rtl="0">
              <a:spcBef>
                <a:spcPts val="0"/>
              </a:spcBef>
              <a:spcAft>
                <a:spcPts val="0"/>
              </a:spcAft>
              <a:buNone/>
              <a:defRPr sz="3600">
                <a:solidFill>
                  <a:schemeClr val="lt1"/>
                </a:solidFill>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 Green">
  <p:cSld name="SECTION_HEADER_1_1_1">
    <p:spTree>
      <p:nvGrpSpPr>
        <p:cNvPr id="1" name="Shape 325"/>
        <p:cNvGrpSpPr/>
        <p:nvPr/>
      </p:nvGrpSpPr>
      <p:grpSpPr>
        <a:xfrm>
          <a:off x="0" y="0"/>
          <a:ext cx="0" cy="0"/>
          <a:chOff x="0" y="0"/>
          <a:chExt cx="0" cy="0"/>
        </a:xfrm>
      </p:grpSpPr>
      <p:sp>
        <p:nvSpPr>
          <p:cNvPr id="326" name="Google Shape;326;p49"/>
          <p:cNvSpPr txBox="1">
            <a:spLocks noGrp="1"/>
          </p:cNvSpPr>
          <p:nvPr>
            <p:ph type="sldNum" idx="12"/>
          </p:nvPr>
        </p:nvSpPr>
        <p:spPr>
          <a:xfrm>
            <a:off x="22593221" y="12435245"/>
            <a:ext cx="1463100" cy="1049700"/>
          </a:xfrm>
          <a:prstGeom prst="rect">
            <a:avLst/>
          </a:prstGeom>
        </p:spPr>
        <p:txBody>
          <a:bodyPr spcFirstLastPara="1" wrap="square" lIns="243750" tIns="243750" rIns="243750" bIns="2437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327" name="Google Shape;327;p49"/>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pic>
        <p:nvPicPr>
          <p:cNvPr id="328" name="Google Shape;328;p49"/>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29" name="Google Shape;329;p49"/>
          <p:cNvSpPr/>
          <p:nvPr/>
        </p:nvSpPr>
        <p:spPr>
          <a:xfrm>
            <a:off x="0" y="0"/>
            <a:ext cx="24368400" cy="14017200"/>
          </a:xfrm>
          <a:prstGeom prst="rect">
            <a:avLst/>
          </a:prstGeom>
          <a:solidFill>
            <a:srgbClr val="73B6B7">
              <a:alpha val="749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30" name="Google Shape;330;p49"/>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31" name="Google Shape;331;p49"/>
          <p:cNvSpPr txBox="1">
            <a:spLocks noGrp="1"/>
          </p:cNvSpPr>
          <p:nvPr>
            <p:ph type="title"/>
          </p:nvPr>
        </p:nvSpPr>
        <p:spPr>
          <a:xfrm>
            <a:off x="-13" y="6201000"/>
            <a:ext cx="24347100" cy="1314000"/>
          </a:xfrm>
          <a:prstGeom prst="rect">
            <a:avLst/>
          </a:prstGeom>
        </p:spPr>
        <p:txBody>
          <a:bodyPr spcFirstLastPara="1" wrap="square" lIns="243750" tIns="243750" rIns="243750" bIns="243750" anchor="t" anchorCtr="0"/>
          <a:lstStyle>
            <a:lvl1pPr lvl="0" algn="ctr" rtl="0">
              <a:spcBef>
                <a:spcPts val="0"/>
              </a:spcBef>
              <a:spcAft>
                <a:spcPts val="0"/>
              </a:spcAft>
              <a:buNone/>
              <a:defRPr sz="6000" b="1">
                <a:solidFill>
                  <a:schemeClr val="lt1"/>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49"/>
          <p:cNvSpPr txBox="1">
            <a:spLocks noGrp="1"/>
          </p:cNvSpPr>
          <p:nvPr>
            <p:ph type="subTitle" idx="1"/>
          </p:nvPr>
        </p:nvSpPr>
        <p:spPr>
          <a:xfrm>
            <a:off x="-95399" y="7632600"/>
            <a:ext cx="24347100" cy="1049700"/>
          </a:xfrm>
          <a:prstGeom prst="rect">
            <a:avLst/>
          </a:prstGeom>
        </p:spPr>
        <p:txBody>
          <a:bodyPr spcFirstLastPara="1" wrap="square" lIns="243750" tIns="243750" rIns="243750" bIns="243750" anchor="t" anchorCtr="0"/>
          <a:lstStyle>
            <a:lvl1pPr lvl="0" algn="ctr" rtl="0">
              <a:spcBef>
                <a:spcPts val="0"/>
              </a:spcBef>
              <a:spcAft>
                <a:spcPts val="0"/>
              </a:spcAft>
              <a:buNone/>
              <a:defRPr sz="3600">
                <a:solidFill>
                  <a:schemeClr val="lt1"/>
                </a:solidFill>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 Salmon">
  <p:cSld name="SECTION_HEADER_1_1_1_1">
    <p:spTree>
      <p:nvGrpSpPr>
        <p:cNvPr id="1" name="Shape 333"/>
        <p:cNvGrpSpPr/>
        <p:nvPr/>
      </p:nvGrpSpPr>
      <p:grpSpPr>
        <a:xfrm>
          <a:off x="0" y="0"/>
          <a:ext cx="0" cy="0"/>
          <a:chOff x="0" y="0"/>
          <a:chExt cx="0" cy="0"/>
        </a:xfrm>
      </p:grpSpPr>
      <p:pic>
        <p:nvPicPr>
          <p:cNvPr id="334" name="Google Shape;334;p50"/>
          <p:cNvPicPr preferRelativeResize="0"/>
          <p:nvPr/>
        </p:nvPicPr>
        <p:blipFill rotWithShape="1">
          <a:blip r:embed="rId2">
            <a:alphaModFix amt="50000"/>
          </a:blip>
          <a:srcRect t="9599" b="9599"/>
          <a:stretch/>
        </p:blipFill>
        <p:spPr>
          <a:xfrm>
            <a:off x="0" y="910703"/>
            <a:ext cx="24347153" cy="13106401"/>
          </a:xfrm>
          <a:prstGeom prst="rect">
            <a:avLst/>
          </a:prstGeom>
          <a:solidFill>
            <a:srgbClr val="FFFFFF"/>
          </a:solidFill>
          <a:ln>
            <a:noFill/>
          </a:ln>
        </p:spPr>
      </p:pic>
      <p:pic>
        <p:nvPicPr>
          <p:cNvPr id="335" name="Google Shape;335;p50"/>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36" name="Google Shape;336;p50"/>
          <p:cNvSpPr/>
          <p:nvPr/>
        </p:nvSpPr>
        <p:spPr>
          <a:xfrm>
            <a:off x="7746" y="0"/>
            <a:ext cx="24368400" cy="14017200"/>
          </a:xfrm>
          <a:prstGeom prst="rect">
            <a:avLst/>
          </a:prstGeom>
          <a:solidFill>
            <a:srgbClr val="EC7D69">
              <a:alpha val="749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37" name="Google Shape;337;p50"/>
          <p:cNvPicPr preferRelativeResize="0"/>
          <p:nvPr/>
        </p:nvPicPr>
        <p:blipFill rotWithShape="1">
          <a:blip r:embed="rId3">
            <a:alphaModFix/>
          </a:blip>
          <a:srcRect/>
          <a:stretch/>
        </p:blipFill>
        <p:spPr>
          <a:xfrm>
            <a:off x="1409428" y="862532"/>
            <a:ext cx="3132946" cy="869392"/>
          </a:xfrm>
          <a:prstGeom prst="rect">
            <a:avLst/>
          </a:prstGeom>
          <a:noFill/>
          <a:ln>
            <a:noFill/>
          </a:ln>
        </p:spPr>
      </p:pic>
      <p:sp>
        <p:nvSpPr>
          <p:cNvPr id="338" name="Google Shape;338;p50"/>
          <p:cNvSpPr txBox="1">
            <a:spLocks noGrp="1"/>
          </p:cNvSpPr>
          <p:nvPr>
            <p:ph type="title"/>
          </p:nvPr>
        </p:nvSpPr>
        <p:spPr>
          <a:xfrm>
            <a:off x="-13" y="6201000"/>
            <a:ext cx="24347100" cy="1314000"/>
          </a:xfrm>
          <a:prstGeom prst="rect">
            <a:avLst/>
          </a:prstGeom>
        </p:spPr>
        <p:txBody>
          <a:bodyPr spcFirstLastPara="1" wrap="square" lIns="243750" tIns="243750" rIns="243750" bIns="243750" anchor="t" anchorCtr="0"/>
          <a:lstStyle>
            <a:lvl1pPr lvl="0" algn="ctr" rtl="0">
              <a:spcBef>
                <a:spcPts val="0"/>
              </a:spcBef>
              <a:spcAft>
                <a:spcPts val="0"/>
              </a:spcAft>
              <a:buNone/>
              <a:defRPr sz="6000" b="1">
                <a:solidFill>
                  <a:schemeClr val="lt1"/>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50"/>
          <p:cNvSpPr txBox="1">
            <a:spLocks noGrp="1"/>
          </p:cNvSpPr>
          <p:nvPr>
            <p:ph type="subTitle" idx="1"/>
          </p:nvPr>
        </p:nvSpPr>
        <p:spPr>
          <a:xfrm>
            <a:off x="-95399" y="7632600"/>
            <a:ext cx="24347100" cy="1049700"/>
          </a:xfrm>
          <a:prstGeom prst="rect">
            <a:avLst/>
          </a:prstGeom>
        </p:spPr>
        <p:txBody>
          <a:bodyPr spcFirstLastPara="1" wrap="square" lIns="243750" tIns="243750" rIns="243750" bIns="243750" anchor="t" anchorCtr="0"/>
          <a:lstStyle>
            <a:lvl1pPr lvl="0" algn="ctr" rtl="0">
              <a:spcBef>
                <a:spcPts val="0"/>
              </a:spcBef>
              <a:spcAft>
                <a:spcPts val="0"/>
              </a:spcAft>
              <a:buNone/>
              <a:defRPr sz="3600">
                <a:solidFill>
                  <a:schemeClr val="lt1"/>
                </a:solidFill>
              </a:defRPr>
            </a:lvl1pPr>
            <a:lvl2pPr lvl="1" rtl="0">
              <a:spcBef>
                <a:spcPts val="4300"/>
              </a:spcBef>
              <a:spcAft>
                <a:spcPts val="0"/>
              </a:spcAft>
              <a:buNone/>
              <a:defRPr/>
            </a:lvl2pPr>
            <a:lvl3pPr lvl="2" rtl="0">
              <a:spcBef>
                <a:spcPts val="4300"/>
              </a:spcBef>
              <a:spcAft>
                <a:spcPts val="0"/>
              </a:spcAft>
              <a:buNone/>
              <a:defRPr/>
            </a:lvl3pPr>
            <a:lvl4pPr lvl="3" rtl="0">
              <a:spcBef>
                <a:spcPts val="4300"/>
              </a:spcBef>
              <a:spcAft>
                <a:spcPts val="0"/>
              </a:spcAft>
              <a:buNone/>
              <a:defRPr/>
            </a:lvl4pPr>
            <a:lvl5pPr lvl="4" rtl="0">
              <a:spcBef>
                <a:spcPts val="4300"/>
              </a:spcBef>
              <a:spcAft>
                <a:spcPts val="0"/>
              </a:spcAft>
              <a:buNone/>
              <a:defRPr/>
            </a:lvl5pPr>
            <a:lvl6pPr lvl="5" rtl="0">
              <a:spcBef>
                <a:spcPts val="4300"/>
              </a:spcBef>
              <a:spcAft>
                <a:spcPts val="0"/>
              </a:spcAft>
              <a:buNone/>
              <a:defRPr/>
            </a:lvl6pPr>
            <a:lvl7pPr lvl="6" rtl="0">
              <a:spcBef>
                <a:spcPts val="4300"/>
              </a:spcBef>
              <a:spcAft>
                <a:spcPts val="0"/>
              </a:spcAft>
              <a:buNone/>
              <a:defRPr/>
            </a:lvl7pPr>
            <a:lvl8pPr lvl="7" rtl="0">
              <a:spcBef>
                <a:spcPts val="4300"/>
              </a:spcBef>
              <a:spcAft>
                <a:spcPts val="0"/>
              </a:spcAft>
              <a:buNone/>
              <a:defRPr/>
            </a:lvl8pPr>
            <a:lvl9pPr lvl="8" rtl="0">
              <a:spcBef>
                <a:spcPts val="4300"/>
              </a:spcBef>
              <a:spcAft>
                <a:spcPts val="43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ted List" type="tx">
  <p:cSld name="TITLE_AND_BODY">
    <p:spTree>
      <p:nvGrpSpPr>
        <p:cNvPr id="1" name="Shape 340"/>
        <p:cNvGrpSpPr/>
        <p:nvPr/>
      </p:nvGrpSpPr>
      <p:grpSpPr>
        <a:xfrm>
          <a:off x="0" y="0"/>
          <a:ext cx="0" cy="0"/>
          <a:chOff x="0" y="0"/>
          <a:chExt cx="0" cy="0"/>
        </a:xfrm>
      </p:grpSpPr>
      <p:pic>
        <p:nvPicPr>
          <p:cNvPr id="341" name="Google Shape;341;p51"/>
          <p:cNvPicPr preferRelativeResize="0"/>
          <p:nvPr/>
        </p:nvPicPr>
        <p:blipFill rotWithShape="1">
          <a:blip r:embed="rId2">
            <a:alphaModFix amt="6000"/>
          </a:blip>
          <a:srcRect/>
          <a:stretch/>
        </p:blipFill>
        <p:spPr>
          <a:xfrm>
            <a:off x="0" y="178904"/>
            <a:ext cx="24390097" cy="12919142"/>
          </a:xfrm>
          <a:prstGeom prst="rect">
            <a:avLst/>
          </a:prstGeom>
          <a:noFill/>
          <a:ln>
            <a:noFill/>
          </a:ln>
        </p:spPr>
      </p:pic>
      <p:sp>
        <p:nvSpPr>
          <p:cNvPr id="342" name="Google Shape;342;p51"/>
          <p:cNvSpPr txBox="1">
            <a:spLocks noGrp="1"/>
          </p:cNvSpPr>
          <p:nvPr>
            <p:ph type="body" idx="1"/>
          </p:nvPr>
        </p:nvSpPr>
        <p:spPr>
          <a:xfrm>
            <a:off x="1565791" y="3073275"/>
            <a:ext cx="21987000" cy="9110400"/>
          </a:xfrm>
          <a:prstGeom prst="rect">
            <a:avLst/>
          </a:prstGeom>
        </p:spPr>
        <p:txBody>
          <a:bodyPr spcFirstLastPara="1" wrap="square" lIns="246875" tIns="91425" rIns="91425" bIns="91425" anchor="ctr" anchorCtr="0"/>
          <a:lstStyle>
            <a:lvl1pPr marL="457200" lvl="0" indent="-431800" rtl="0">
              <a:lnSpc>
                <a:spcPct val="112000"/>
              </a:lnSpc>
              <a:spcBef>
                <a:spcPts val="1800"/>
              </a:spcBef>
              <a:spcAft>
                <a:spcPts val="0"/>
              </a:spcAft>
              <a:buClr>
                <a:srgbClr val="53585F"/>
              </a:buClr>
              <a:buSzPts val="3200"/>
              <a:buChar char="■"/>
              <a:defRPr sz="3200">
                <a:solidFill>
                  <a:srgbClr val="53585F"/>
                </a:solidFill>
              </a:defRPr>
            </a:lvl1pPr>
            <a:lvl2pPr marL="914400" lvl="1" indent="-431800" rtl="0">
              <a:lnSpc>
                <a:spcPct val="112000"/>
              </a:lnSpc>
              <a:spcBef>
                <a:spcPts val="1800"/>
              </a:spcBef>
              <a:spcAft>
                <a:spcPts val="0"/>
              </a:spcAft>
              <a:buClr>
                <a:srgbClr val="53585F"/>
              </a:buClr>
              <a:buSzPts val="3200"/>
              <a:buChar char="●"/>
              <a:defRPr sz="3200">
                <a:solidFill>
                  <a:srgbClr val="53585F"/>
                </a:solidFill>
              </a:defRPr>
            </a:lvl2pPr>
            <a:lvl3pPr marL="1371600" lvl="2" indent="-431800" rtl="0">
              <a:lnSpc>
                <a:spcPct val="112000"/>
              </a:lnSpc>
              <a:spcBef>
                <a:spcPts val="1800"/>
              </a:spcBef>
              <a:spcAft>
                <a:spcPts val="0"/>
              </a:spcAft>
              <a:buClr>
                <a:srgbClr val="53585F"/>
              </a:buClr>
              <a:buSzPts val="3200"/>
              <a:buChar char="–"/>
              <a:defRPr sz="3200">
                <a:solidFill>
                  <a:srgbClr val="53585F"/>
                </a:solidFill>
              </a:defRPr>
            </a:lvl3pPr>
            <a:lvl4pPr marL="1828800" lvl="3" indent="-431800" rtl="0">
              <a:lnSpc>
                <a:spcPct val="112000"/>
              </a:lnSpc>
              <a:spcBef>
                <a:spcPts val="1800"/>
              </a:spcBef>
              <a:spcAft>
                <a:spcPts val="0"/>
              </a:spcAft>
              <a:buClr>
                <a:srgbClr val="53585F"/>
              </a:buClr>
              <a:buSzPts val="3200"/>
              <a:buChar char="◦"/>
              <a:defRPr sz="3200">
                <a:solidFill>
                  <a:srgbClr val="53585F"/>
                </a:solidFill>
              </a:defRPr>
            </a:lvl4pPr>
            <a:lvl5pPr marL="2286000" lvl="4" indent="-431800" rtl="0">
              <a:lnSpc>
                <a:spcPct val="112000"/>
              </a:lnSpc>
              <a:spcBef>
                <a:spcPts val="1800"/>
              </a:spcBef>
              <a:spcAft>
                <a:spcPts val="0"/>
              </a:spcAft>
              <a:buClr>
                <a:srgbClr val="53585F"/>
              </a:buClr>
              <a:buSzPts val="3200"/>
              <a:buChar char="■"/>
              <a:defRPr sz="3200">
                <a:solidFill>
                  <a:srgbClr val="53585F"/>
                </a:solidFill>
              </a:defRPr>
            </a:lvl5pPr>
            <a:lvl6pPr marL="2743200" lvl="5" indent="-431800" rtl="0">
              <a:lnSpc>
                <a:spcPct val="112000"/>
              </a:lnSpc>
              <a:spcBef>
                <a:spcPts val="1800"/>
              </a:spcBef>
              <a:spcAft>
                <a:spcPts val="0"/>
              </a:spcAft>
              <a:buClr>
                <a:srgbClr val="53585F"/>
              </a:buClr>
              <a:buSzPts val="3200"/>
              <a:buChar char="●"/>
              <a:defRPr sz="3200">
                <a:solidFill>
                  <a:srgbClr val="53585F"/>
                </a:solidFill>
              </a:defRPr>
            </a:lvl6pPr>
            <a:lvl7pPr marL="3200400" lvl="6" indent="-431800" rtl="0">
              <a:lnSpc>
                <a:spcPct val="112000"/>
              </a:lnSpc>
              <a:spcBef>
                <a:spcPts val="1800"/>
              </a:spcBef>
              <a:spcAft>
                <a:spcPts val="0"/>
              </a:spcAft>
              <a:buClr>
                <a:srgbClr val="53585F"/>
              </a:buClr>
              <a:buSzPts val="3200"/>
              <a:buChar char="■"/>
              <a:defRPr sz="3200">
                <a:solidFill>
                  <a:srgbClr val="53585F"/>
                </a:solidFill>
              </a:defRPr>
            </a:lvl7pPr>
            <a:lvl8pPr marL="3657600" lvl="7" indent="-431800" rtl="0">
              <a:lnSpc>
                <a:spcPct val="112000"/>
              </a:lnSpc>
              <a:spcBef>
                <a:spcPts val="1800"/>
              </a:spcBef>
              <a:spcAft>
                <a:spcPts val="0"/>
              </a:spcAft>
              <a:buClr>
                <a:srgbClr val="53585F"/>
              </a:buClr>
              <a:buSzPts val="3200"/>
              <a:buChar char="●"/>
              <a:defRPr sz="3200">
                <a:solidFill>
                  <a:srgbClr val="53585F"/>
                </a:solidFill>
              </a:defRPr>
            </a:lvl8pPr>
            <a:lvl9pPr marL="4114800" lvl="8" indent="-431800" rtl="0">
              <a:lnSpc>
                <a:spcPct val="112000"/>
              </a:lnSpc>
              <a:spcBef>
                <a:spcPts val="1800"/>
              </a:spcBef>
              <a:spcAft>
                <a:spcPts val="0"/>
              </a:spcAft>
              <a:buClr>
                <a:srgbClr val="53585F"/>
              </a:buClr>
              <a:buSzPts val="3200"/>
              <a:buChar char="■"/>
              <a:defRPr sz="3200">
                <a:solidFill>
                  <a:srgbClr val="53585F"/>
                </a:solidFill>
              </a:defRPr>
            </a:lvl9pPr>
          </a:lstStyle>
          <a:p>
            <a:endParaRPr/>
          </a:p>
        </p:txBody>
      </p:sp>
      <p:sp>
        <p:nvSpPr>
          <p:cNvPr id="343" name="Google Shape;343;p51"/>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45" name="Google Shape;345;p51"/>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46" name="Google Shape;346;p51"/>
          <p:cNvPicPr preferRelativeResize="0"/>
          <p:nvPr/>
        </p:nvPicPr>
        <p:blipFill rotWithShape="1">
          <a:blip r:embed="rId3">
            <a:alphaModFix/>
          </a:blip>
          <a:srcRect/>
          <a:stretch/>
        </p:blipFill>
        <p:spPr>
          <a:xfrm>
            <a:off x="609753" y="477606"/>
            <a:ext cx="2032000" cy="563880"/>
          </a:xfrm>
          <a:prstGeom prst="rect">
            <a:avLst/>
          </a:prstGeom>
          <a:noFill/>
          <a:ln>
            <a:noFill/>
          </a:ln>
        </p:spPr>
      </p:pic>
      <p:cxnSp>
        <p:nvCxnSpPr>
          <p:cNvPr id="347" name="Google Shape;347;p51"/>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9" name="Shape 555">
            <a:extLst>
              <a:ext uri="{FF2B5EF4-FFF2-40B4-BE49-F238E27FC236}">
                <a16:creationId xmlns:a16="http://schemas.microsoft.com/office/drawing/2014/main" id="{70D4107B-B0C4-D44E-811C-5C8002272181}"/>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10" name="Google Shape;80;p9">
            <a:extLst>
              <a:ext uri="{FF2B5EF4-FFF2-40B4-BE49-F238E27FC236}">
                <a16:creationId xmlns:a16="http://schemas.microsoft.com/office/drawing/2014/main" id="{BA917DCF-8EC2-8D48-BD98-614820D33B14}"/>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ted List - no art">
  <p:cSld name="TITLE_AND_BODY_1">
    <p:spTree>
      <p:nvGrpSpPr>
        <p:cNvPr id="1" name="Shape 348"/>
        <p:cNvGrpSpPr/>
        <p:nvPr/>
      </p:nvGrpSpPr>
      <p:grpSpPr>
        <a:xfrm>
          <a:off x="0" y="0"/>
          <a:ext cx="0" cy="0"/>
          <a:chOff x="0" y="0"/>
          <a:chExt cx="0" cy="0"/>
        </a:xfrm>
      </p:grpSpPr>
      <p:sp>
        <p:nvSpPr>
          <p:cNvPr id="350" name="Google Shape;350;p52"/>
          <p:cNvSpPr txBox="1">
            <a:spLocks noGrp="1"/>
          </p:cNvSpPr>
          <p:nvPr>
            <p:ph type="title"/>
          </p:nvPr>
        </p:nvSpPr>
        <p:spPr>
          <a:xfrm>
            <a:off x="1489573" y="1415325"/>
            <a:ext cx="17281200" cy="1049700"/>
          </a:xfrm>
          <a:prstGeom prst="rect">
            <a:avLst/>
          </a:prstGeom>
        </p:spPr>
        <p:txBody>
          <a:bodyPr spcFirstLastPara="1" wrap="square" lIns="243750" tIns="243750" rIns="243750" bIns="243750" anchor="t" anchorCtr="0"/>
          <a:lstStyle>
            <a:lvl1pPr lvl="0" rtl="0">
              <a:spcBef>
                <a:spcPts val="0"/>
              </a:spcBef>
              <a:spcAft>
                <a:spcPts val="0"/>
              </a:spcAft>
              <a:buClr>
                <a:srgbClr val="53585F"/>
              </a:buClr>
              <a:buSzPts val="4400"/>
              <a:buNone/>
              <a:defRPr sz="4400">
                <a:solidFill>
                  <a:srgbClr val="53585F"/>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51" name="Google Shape;351;p52"/>
          <p:cNvSpPr/>
          <p:nvPr/>
        </p:nvSpPr>
        <p:spPr>
          <a:xfrm>
            <a:off x="2263613" y="0"/>
            <a:ext cx="378600" cy="378600"/>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352" name="Google Shape;352;p52"/>
          <p:cNvPicPr preferRelativeResize="0"/>
          <p:nvPr/>
        </p:nvPicPr>
        <p:blipFill rotWithShape="1">
          <a:blip r:embed="rId2">
            <a:alphaModFix/>
          </a:blip>
          <a:srcRect/>
          <a:stretch/>
        </p:blipFill>
        <p:spPr>
          <a:xfrm>
            <a:off x="609753" y="477606"/>
            <a:ext cx="2032000" cy="563880"/>
          </a:xfrm>
          <a:prstGeom prst="rect">
            <a:avLst/>
          </a:prstGeom>
          <a:noFill/>
          <a:ln>
            <a:noFill/>
          </a:ln>
        </p:spPr>
      </p:pic>
      <p:cxnSp>
        <p:nvCxnSpPr>
          <p:cNvPr id="353" name="Google Shape;353;p52"/>
          <p:cNvCxnSpPr/>
          <p:nvPr/>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
        <p:nvSpPr>
          <p:cNvPr id="354" name="Google Shape;354;p52"/>
          <p:cNvSpPr txBox="1">
            <a:spLocks noGrp="1"/>
          </p:cNvSpPr>
          <p:nvPr>
            <p:ph type="body" idx="1"/>
          </p:nvPr>
        </p:nvSpPr>
        <p:spPr>
          <a:xfrm>
            <a:off x="1565791" y="3073275"/>
            <a:ext cx="21987000" cy="9110400"/>
          </a:xfrm>
          <a:prstGeom prst="rect">
            <a:avLst/>
          </a:prstGeom>
        </p:spPr>
        <p:txBody>
          <a:bodyPr spcFirstLastPara="1" wrap="square" lIns="246875" tIns="91425" rIns="91425" bIns="91425" anchor="ctr" anchorCtr="0"/>
          <a:lstStyle>
            <a:lvl1pPr marL="457200" lvl="0" indent="-431800" rtl="0">
              <a:lnSpc>
                <a:spcPct val="112000"/>
              </a:lnSpc>
              <a:spcBef>
                <a:spcPts val="1800"/>
              </a:spcBef>
              <a:spcAft>
                <a:spcPts val="0"/>
              </a:spcAft>
              <a:buClr>
                <a:srgbClr val="53585F"/>
              </a:buClr>
              <a:buSzPts val="3200"/>
              <a:buChar char="■"/>
              <a:defRPr sz="3200">
                <a:solidFill>
                  <a:srgbClr val="53585F"/>
                </a:solidFill>
              </a:defRPr>
            </a:lvl1pPr>
            <a:lvl2pPr marL="914400" lvl="1" indent="-431800" rtl="0">
              <a:lnSpc>
                <a:spcPct val="112000"/>
              </a:lnSpc>
              <a:spcBef>
                <a:spcPts val="1800"/>
              </a:spcBef>
              <a:spcAft>
                <a:spcPts val="0"/>
              </a:spcAft>
              <a:buClr>
                <a:srgbClr val="53585F"/>
              </a:buClr>
              <a:buSzPts val="3200"/>
              <a:buChar char="●"/>
              <a:defRPr sz="3200">
                <a:solidFill>
                  <a:srgbClr val="53585F"/>
                </a:solidFill>
              </a:defRPr>
            </a:lvl2pPr>
            <a:lvl3pPr marL="1371600" lvl="2" indent="-431800" rtl="0">
              <a:lnSpc>
                <a:spcPct val="112000"/>
              </a:lnSpc>
              <a:spcBef>
                <a:spcPts val="1800"/>
              </a:spcBef>
              <a:spcAft>
                <a:spcPts val="0"/>
              </a:spcAft>
              <a:buClr>
                <a:srgbClr val="53585F"/>
              </a:buClr>
              <a:buSzPts val="3200"/>
              <a:buChar char="–"/>
              <a:defRPr sz="3200">
                <a:solidFill>
                  <a:srgbClr val="53585F"/>
                </a:solidFill>
              </a:defRPr>
            </a:lvl3pPr>
            <a:lvl4pPr marL="1828800" lvl="3" indent="-431800" rtl="0">
              <a:lnSpc>
                <a:spcPct val="112000"/>
              </a:lnSpc>
              <a:spcBef>
                <a:spcPts val="1800"/>
              </a:spcBef>
              <a:spcAft>
                <a:spcPts val="0"/>
              </a:spcAft>
              <a:buClr>
                <a:srgbClr val="53585F"/>
              </a:buClr>
              <a:buSzPts val="3200"/>
              <a:buChar char="◦"/>
              <a:defRPr sz="3200">
                <a:solidFill>
                  <a:srgbClr val="53585F"/>
                </a:solidFill>
              </a:defRPr>
            </a:lvl4pPr>
            <a:lvl5pPr marL="2286000" lvl="4" indent="-431800" rtl="0">
              <a:lnSpc>
                <a:spcPct val="112000"/>
              </a:lnSpc>
              <a:spcBef>
                <a:spcPts val="1800"/>
              </a:spcBef>
              <a:spcAft>
                <a:spcPts val="0"/>
              </a:spcAft>
              <a:buClr>
                <a:srgbClr val="53585F"/>
              </a:buClr>
              <a:buSzPts val="3200"/>
              <a:buChar char="■"/>
              <a:defRPr sz="3200">
                <a:solidFill>
                  <a:srgbClr val="53585F"/>
                </a:solidFill>
              </a:defRPr>
            </a:lvl5pPr>
            <a:lvl6pPr marL="2743200" lvl="5" indent="-431800" rtl="0">
              <a:lnSpc>
                <a:spcPct val="112000"/>
              </a:lnSpc>
              <a:spcBef>
                <a:spcPts val="1800"/>
              </a:spcBef>
              <a:spcAft>
                <a:spcPts val="0"/>
              </a:spcAft>
              <a:buClr>
                <a:srgbClr val="53585F"/>
              </a:buClr>
              <a:buSzPts val="3200"/>
              <a:buChar char="●"/>
              <a:defRPr sz="3200">
                <a:solidFill>
                  <a:srgbClr val="53585F"/>
                </a:solidFill>
              </a:defRPr>
            </a:lvl6pPr>
            <a:lvl7pPr marL="3200400" lvl="6" indent="-431800" rtl="0">
              <a:lnSpc>
                <a:spcPct val="112000"/>
              </a:lnSpc>
              <a:spcBef>
                <a:spcPts val="1800"/>
              </a:spcBef>
              <a:spcAft>
                <a:spcPts val="0"/>
              </a:spcAft>
              <a:buClr>
                <a:srgbClr val="53585F"/>
              </a:buClr>
              <a:buSzPts val="3200"/>
              <a:buChar char="■"/>
              <a:defRPr sz="3200">
                <a:solidFill>
                  <a:srgbClr val="53585F"/>
                </a:solidFill>
              </a:defRPr>
            </a:lvl7pPr>
            <a:lvl8pPr marL="3657600" lvl="7" indent="-431800" rtl="0">
              <a:lnSpc>
                <a:spcPct val="112000"/>
              </a:lnSpc>
              <a:spcBef>
                <a:spcPts val="1800"/>
              </a:spcBef>
              <a:spcAft>
                <a:spcPts val="0"/>
              </a:spcAft>
              <a:buClr>
                <a:srgbClr val="53585F"/>
              </a:buClr>
              <a:buSzPts val="3200"/>
              <a:buChar char="●"/>
              <a:defRPr sz="3200">
                <a:solidFill>
                  <a:srgbClr val="53585F"/>
                </a:solidFill>
              </a:defRPr>
            </a:lvl8pPr>
            <a:lvl9pPr marL="4114800" lvl="8" indent="-431800" rtl="0">
              <a:lnSpc>
                <a:spcPct val="112000"/>
              </a:lnSpc>
              <a:spcBef>
                <a:spcPts val="1800"/>
              </a:spcBef>
              <a:spcAft>
                <a:spcPts val="0"/>
              </a:spcAft>
              <a:buClr>
                <a:srgbClr val="53585F"/>
              </a:buClr>
              <a:buSzPts val="3200"/>
              <a:buChar char="■"/>
              <a:defRPr sz="3200">
                <a:solidFill>
                  <a:srgbClr val="53585F"/>
                </a:solidFill>
              </a:defRPr>
            </a:lvl9pPr>
          </a:lstStyle>
          <a:p>
            <a:endParaRPr/>
          </a:p>
        </p:txBody>
      </p:sp>
      <p:sp>
        <p:nvSpPr>
          <p:cNvPr id="8" name="Shape 555">
            <a:extLst>
              <a:ext uri="{FF2B5EF4-FFF2-40B4-BE49-F238E27FC236}">
                <a16:creationId xmlns:a16="http://schemas.microsoft.com/office/drawing/2014/main" id="{D6378C24-39AA-9D49-B53F-95EB93E10AB2}"/>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9" name="Google Shape;80;p9">
            <a:extLst>
              <a:ext uri="{FF2B5EF4-FFF2-40B4-BE49-F238E27FC236}">
                <a16:creationId xmlns:a16="http://schemas.microsoft.com/office/drawing/2014/main" id="{4CEDC94F-C68A-D444-A936-81CDB4E7A498}"/>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84"/>
        <p:cNvGrpSpPr/>
        <p:nvPr/>
      </p:nvGrpSpPr>
      <p:grpSpPr>
        <a:xfrm>
          <a:off x="0" y="0"/>
          <a:ext cx="0" cy="0"/>
          <a:chOff x="0" y="0"/>
          <a:chExt cx="0" cy="0"/>
        </a:xfrm>
      </p:grpSpPr>
      <p:sp>
        <p:nvSpPr>
          <p:cNvPr id="285" name="Google Shape;285;p43"/>
          <p:cNvSpPr txBox="1">
            <a:spLocks noGrp="1"/>
          </p:cNvSpPr>
          <p:nvPr>
            <p:ph type="title"/>
          </p:nvPr>
        </p:nvSpPr>
        <p:spPr>
          <a:xfrm>
            <a:off x="831200" y="1186733"/>
            <a:ext cx="22721700" cy="1527300"/>
          </a:xfrm>
          <a:prstGeom prst="rect">
            <a:avLst/>
          </a:prstGeom>
          <a:noFill/>
          <a:ln>
            <a:noFill/>
          </a:ln>
        </p:spPr>
        <p:txBody>
          <a:bodyPr spcFirstLastPara="1" wrap="square" lIns="243750" tIns="243750" rIns="243750" bIns="243750" anchor="t" anchorCtr="0"/>
          <a:lstStyle>
            <a:lvl1pPr lvl="0" rtl="0">
              <a:spcBef>
                <a:spcPts val="0"/>
              </a:spcBef>
              <a:spcAft>
                <a:spcPts val="0"/>
              </a:spcAft>
              <a:buClr>
                <a:srgbClr val="53585F"/>
              </a:buClr>
              <a:buSzPts val="4400"/>
              <a:buFont typeface="Open Sans Light"/>
              <a:buNone/>
              <a:defRPr sz="4400">
                <a:solidFill>
                  <a:srgbClr val="53585F"/>
                </a:solidFill>
                <a:latin typeface="Open Sans Light"/>
                <a:ea typeface="Open Sans Light"/>
                <a:cs typeface="Open Sans Light"/>
                <a:sym typeface="Open Sans Light"/>
              </a:defRPr>
            </a:lvl1pPr>
            <a:lvl2pPr lvl="1" rtl="0">
              <a:spcBef>
                <a:spcPts val="0"/>
              </a:spcBef>
              <a:spcAft>
                <a:spcPts val="0"/>
              </a:spcAft>
              <a:buClr>
                <a:schemeClr val="dk1"/>
              </a:buClr>
              <a:buSzPts val="7500"/>
              <a:buNone/>
              <a:defRPr sz="7500">
                <a:solidFill>
                  <a:schemeClr val="dk1"/>
                </a:solidFill>
              </a:defRPr>
            </a:lvl2pPr>
            <a:lvl3pPr lvl="2" rtl="0">
              <a:spcBef>
                <a:spcPts val="0"/>
              </a:spcBef>
              <a:spcAft>
                <a:spcPts val="0"/>
              </a:spcAft>
              <a:buClr>
                <a:schemeClr val="dk1"/>
              </a:buClr>
              <a:buSzPts val="7500"/>
              <a:buNone/>
              <a:defRPr sz="7500">
                <a:solidFill>
                  <a:schemeClr val="dk1"/>
                </a:solidFill>
              </a:defRPr>
            </a:lvl3pPr>
            <a:lvl4pPr lvl="3" rtl="0">
              <a:spcBef>
                <a:spcPts val="0"/>
              </a:spcBef>
              <a:spcAft>
                <a:spcPts val="0"/>
              </a:spcAft>
              <a:buClr>
                <a:schemeClr val="dk1"/>
              </a:buClr>
              <a:buSzPts val="7500"/>
              <a:buNone/>
              <a:defRPr sz="7500">
                <a:solidFill>
                  <a:schemeClr val="dk1"/>
                </a:solidFill>
              </a:defRPr>
            </a:lvl4pPr>
            <a:lvl5pPr lvl="4" rtl="0">
              <a:spcBef>
                <a:spcPts val="0"/>
              </a:spcBef>
              <a:spcAft>
                <a:spcPts val="0"/>
              </a:spcAft>
              <a:buClr>
                <a:schemeClr val="dk1"/>
              </a:buClr>
              <a:buSzPts val="7500"/>
              <a:buNone/>
              <a:defRPr sz="7500">
                <a:solidFill>
                  <a:schemeClr val="dk1"/>
                </a:solidFill>
              </a:defRPr>
            </a:lvl5pPr>
            <a:lvl6pPr lvl="5" rtl="0">
              <a:spcBef>
                <a:spcPts val="0"/>
              </a:spcBef>
              <a:spcAft>
                <a:spcPts val="0"/>
              </a:spcAft>
              <a:buClr>
                <a:schemeClr val="dk1"/>
              </a:buClr>
              <a:buSzPts val="7500"/>
              <a:buNone/>
              <a:defRPr sz="7500">
                <a:solidFill>
                  <a:schemeClr val="dk1"/>
                </a:solidFill>
              </a:defRPr>
            </a:lvl6pPr>
            <a:lvl7pPr lvl="6" rtl="0">
              <a:spcBef>
                <a:spcPts val="0"/>
              </a:spcBef>
              <a:spcAft>
                <a:spcPts val="0"/>
              </a:spcAft>
              <a:buClr>
                <a:schemeClr val="dk1"/>
              </a:buClr>
              <a:buSzPts val="7500"/>
              <a:buNone/>
              <a:defRPr sz="7500">
                <a:solidFill>
                  <a:schemeClr val="dk1"/>
                </a:solidFill>
              </a:defRPr>
            </a:lvl7pPr>
            <a:lvl8pPr lvl="7" rtl="0">
              <a:spcBef>
                <a:spcPts val="0"/>
              </a:spcBef>
              <a:spcAft>
                <a:spcPts val="0"/>
              </a:spcAft>
              <a:buClr>
                <a:schemeClr val="dk1"/>
              </a:buClr>
              <a:buSzPts val="7500"/>
              <a:buNone/>
              <a:defRPr sz="7500">
                <a:solidFill>
                  <a:schemeClr val="dk1"/>
                </a:solidFill>
              </a:defRPr>
            </a:lvl8pPr>
            <a:lvl9pPr lvl="8" rtl="0">
              <a:spcBef>
                <a:spcPts val="0"/>
              </a:spcBef>
              <a:spcAft>
                <a:spcPts val="0"/>
              </a:spcAft>
              <a:buClr>
                <a:schemeClr val="dk1"/>
              </a:buClr>
              <a:buSzPts val="7500"/>
              <a:buNone/>
              <a:defRPr sz="7500">
                <a:solidFill>
                  <a:schemeClr val="dk1"/>
                </a:solidFill>
              </a:defRPr>
            </a:lvl9pPr>
          </a:lstStyle>
          <a:p>
            <a:endParaRPr dirty="0"/>
          </a:p>
        </p:txBody>
      </p:sp>
      <p:sp>
        <p:nvSpPr>
          <p:cNvPr id="286" name="Google Shape;286;p43"/>
          <p:cNvSpPr txBox="1">
            <a:spLocks noGrp="1"/>
          </p:cNvSpPr>
          <p:nvPr>
            <p:ph type="body" idx="1"/>
          </p:nvPr>
        </p:nvSpPr>
        <p:spPr>
          <a:xfrm>
            <a:off x="831200" y="3073267"/>
            <a:ext cx="22721700" cy="9110400"/>
          </a:xfrm>
          <a:prstGeom prst="rect">
            <a:avLst/>
          </a:prstGeom>
          <a:noFill/>
          <a:ln>
            <a:noFill/>
          </a:ln>
        </p:spPr>
        <p:txBody>
          <a:bodyPr spcFirstLastPara="1" wrap="square" lIns="243750" tIns="243750" rIns="243750" bIns="243750" anchor="t" anchorCtr="0"/>
          <a:lstStyle>
            <a:lvl1pPr marL="457200" lvl="0" indent="-431800" rtl="0">
              <a:lnSpc>
                <a:spcPct val="100000"/>
              </a:lnSpc>
              <a:spcBef>
                <a:spcPts val="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1pPr>
            <a:lvl2pPr marL="914400" lvl="1"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2pPr>
            <a:lvl3pPr marL="1371600" lvl="2"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3pPr>
            <a:lvl4pPr marL="1828800" lvl="3"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4pPr>
            <a:lvl5pPr marL="2286000" lvl="4"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5pPr>
            <a:lvl6pPr marL="2743200" lvl="5"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6pPr>
            <a:lvl7pPr marL="3200400" lvl="6"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7pPr>
            <a:lvl8pPr marL="3657600" lvl="7" indent="-431800" rtl="0">
              <a:lnSpc>
                <a:spcPct val="100000"/>
              </a:lnSpc>
              <a:spcBef>
                <a:spcPts val="4300"/>
              </a:spcBef>
              <a:spcAft>
                <a:spcPts val="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8pPr>
            <a:lvl9pPr marL="4114800" lvl="8" indent="-431800" rtl="0">
              <a:lnSpc>
                <a:spcPct val="100000"/>
              </a:lnSpc>
              <a:spcBef>
                <a:spcPts val="4300"/>
              </a:spcBef>
              <a:spcAft>
                <a:spcPts val="4300"/>
              </a:spcAft>
              <a:buClr>
                <a:srgbClr val="53585F"/>
              </a:buClr>
              <a:buSzPts val="3200"/>
              <a:buFont typeface="Open Sans Light"/>
              <a:buChar char="■"/>
              <a:defRPr sz="3200">
                <a:solidFill>
                  <a:srgbClr val="53585F"/>
                </a:solidFill>
                <a:latin typeface="Open Sans Light"/>
                <a:ea typeface="Open Sans Light"/>
                <a:cs typeface="Open Sans Light"/>
                <a:sym typeface="Open Sans Light"/>
              </a:defRPr>
            </a:lvl9pPr>
          </a:lstStyle>
          <a:p>
            <a:endParaRPr dirty="0"/>
          </a:p>
        </p:txBody>
      </p:sp>
      <p:sp>
        <p:nvSpPr>
          <p:cNvPr id="5" name="Shape 555">
            <a:extLst>
              <a:ext uri="{FF2B5EF4-FFF2-40B4-BE49-F238E27FC236}">
                <a16:creationId xmlns:a16="http://schemas.microsoft.com/office/drawing/2014/main" id="{1282A167-EB90-DA46-920B-7DD8B757219C}"/>
              </a:ext>
            </a:extLst>
          </p:cNvPr>
          <p:cNvSpPr txBox="1">
            <a:spLocks/>
          </p:cNvSpPr>
          <p:nvPr userDrawn="1"/>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a:t>
            </a:fld>
            <a:endParaRPr lang="en-US" dirty="0"/>
          </a:p>
        </p:txBody>
      </p:sp>
      <p:cxnSp>
        <p:nvCxnSpPr>
          <p:cNvPr id="6" name="Google Shape;80;p9">
            <a:extLst>
              <a:ext uri="{FF2B5EF4-FFF2-40B4-BE49-F238E27FC236}">
                <a16:creationId xmlns:a16="http://schemas.microsoft.com/office/drawing/2014/main" id="{35FBD23D-AA43-A947-8654-27D5E91B5C69}"/>
              </a:ext>
            </a:extLst>
          </p:cNvPr>
          <p:cNvCxnSpPr/>
          <p:nvPr userDrawn="1"/>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cxnSp>
        <p:nvCxnSpPr>
          <p:cNvPr id="7" name="Google Shape;347;p51">
            <a:extLst>
              <a:ext uri="{FF2B5EF4-FFF2-40B4-BE49-F238E27FC236}">
                <a16:creationId xmlns:a16="http://schemas.microsoft.com/office/drawing/2014/main" id="{9FA0BE8C-B805-534A-86E2-1E24F390552B}"/>
              </a:ext>
            </a:extLst>
          </p:cNvPr>
          <p:cNvCxnSpPr/>
          <p:nvPr userDrawn="1"/>
        </p:nvCxnSpPr>
        <p:spPr>
          <a:xfrm>
            <a:off x="1649692" y="2459398"/>
            <a:ext cx="715200" cy="0"/>
          </a:xfrm>
          <a:prstGeom prst="straightConnector1">
            <a:avLst/>
          </a:prstGeom>
          <a:noFill/>
          <a:ln w="25400" cap="flat" cmpd="sng">
            <a:solidFill>
              <a:srgbClr val="0365C0"/>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9" r:id="rId10"/>
    <p:sldLayoutId id="2147483697" r:id="rId11"/>
    <p:sldLayoutId id="2147483698" r:id="rId12"/>
    <p:sldLayoutId id="2147483701" r:id="rId13"/>
    <p:sldLayoutId id="2147483702" r:id="rId14"/>
    <p:sldLayoutId id="2147483703" r:id="rId15"/>
    <p:sldLayoutId id="2147483787" r:id="rId16"/>
    <p:sldLayoutId id="2147483827" r:id="rId17"/>
    <p:sldLayoutId id="2147483813" r:id="rId18"/>
    <p:sldLayoutId id="2147483820" r:id="rId19"/>
    <p:sldLayoutId id="2147483826" r:id="rId20"/>
    <p:sldLayoutId id="2147483822" r:id="rId21"/>
    <p:sldLayoutId id="214748382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gif"/></Relationships>
</file>

<file path=ppt/slides/_rels/slide100.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notesSlide" Target="../notesSlides/notesSlide89.xml"/><Relationship Id="rId1" Type="http://schemas.openxmlformats.org/officeDocument/2006/relationships/slideLayout" Target="../slideLayouts/slideLayout10.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emf"/><Relationship Id="rId18" Type="http://schemas.openxmlformats.org/officeDocument/2006/relationships/image" Target="../media/image99.tiff"/><Relationship Id="rId26" Type="http://schemas.openxmlformats.org/officeDocument/2006/relationships/image" Target="../media/image107.tiff"/><Relationship Id="rId3" Type="http://schemas.openxmlformats.org/officeDocument/2006/relationships/image" Target="../media/image84.tiff"/><Relationship Id="rId21" Type="http://schemas.openxmlformats.org/officeDocument/2006/relationships/image" Target="../media/image102.png"/><Relationship Id="rId7" Type="http://schemas.openxmlformats.org/officeDocument/2006/relationships/image" Target="../media/image88.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6.emf"/><Relationship Id="rId2" Type="http://schemas.openxmlformats.org/officeDocument/2006/relationships/notesSlide" Target="../notesSlides/notesSlide93.xml"/><Relationship Id="rId16" Type="http://schemas.openxmlformats.org/officeDocument/2006/relationships/image" Target="../media/image97.emf"/><Relationship Id="rId20" Type="http://schemas.openxmlformats.org/officeDocument/2006/relationships/image" Target="../media/image101.tiff"/><Relationship Id="rId1" Type="http://schemas.openxmlformats.org/officeDocument/2006/relationships/slideLayout" Target="../slideLayouts/slideLayout21.xml"/><Relationship Id="rId6" Type="http://schemas.openxmlformats.org/officeDocument/2006/relationships/image" Target="../media/image87.emf"/><Relationship Id="rId11" Type="http://schemas.openxmlformats.org/officeDocument/2006/relationships/image" Target="../media/image92.emf"/><Relationship Id="rId24" Type="http://schemas.openxmlformats.org/officeDocument/2006/relationships/image" Target="../media/image105.png"/><Relationship Id="rId5" Type="http://schemas.openxmlformats.org/officeDocument/2006/relationships/image" Target="../media/image86.tiff"/><Relationship Id="rId15" Type="http://schemas.openxmlformats.org/officeDocument/2006/relationships/image" Target="../media/image96.emf"/><Relationship Id="rId23" Type="http://schemas.openxmlformats.org/officeDocument/2006/relationships/image" Target="../media/image104.png"/><Relationship Id="rId28" Type="http://schemas.openxmlformats.org/officeDocument/2006/relationships/image" Target="../media/image109.tiff"/><Relationship Id="rId10" Type="http://schemas.openxmlformats.org/officeDocument/2006/relationships/image" Target="../media/image91.emf"/><Relationship Id="rId19" Type="http://schemas.openxmlformats.org/officeDocument/2006/relationships/image" Target="../media/image100.png"/><Relationship Id="rId4" Type="http://schemas.openxmlformats.org/officeDocument/2006/relationships/image" Target="../media/image85.emf"/><Relationship Id="rId9" Type="http://schemas.openxmlformats.org/officeDocument/2006/relationships/image" Target="../media/image90.emf"/><Relationship Id="rId14" Type="http://schemas.openxmlformats.org/officeDocument/2006/relationships/image" Target="../media/image95.emf"/><Relationship Id="rId22" Type="http://schemas.openxmlformats.org/officeDocument/2006/relationships/image" Target="../media/image103.png"/><Relationship Id="rId27" Type="http://schemas.openxmlformats.org/officeDocument/2006/relationships/image" Target="../media/image108.tiff"/></Relationships>
</file>

<file path=ppt/slides/_rels/slide106.xml.rels><?xml version="1.0" encoding="UTF-8" standalone="yes"?>
<Relationships xmlns="http://schemas.openxmlformats.org/package/2006/relationships"><Relationship Id="rId3" Type="http://schemas.openxmlformats.org/officeDocument/2006/relationships/image" Target="../media/image110.tiff"/><Relationship Id="rId7"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108.tiff"/><Relationship Id="rId5" Type="http://schemas.openxmlformats.org/officeDocument/2006/relationships/image" Target="../media/image112.tiff"/><Relationship Id="rId4" Type="http://schemas.openxmlformats.org/officeDocument/2006/relationships/image" Target="../media/image111.tif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6" Type="http://schemas.openxmlformats.org/officeDocument/2006/relationships/image" Target="../media/image136.png"/><Relationship Id="rId21" Type="http://schemas.openxmlformats.org/officeDocument/2006/relationships/image" Target="../media/image131.png"/><Relationship Id="rId42" Type="http://schemas.openxmlformats.org/officeDocument/2006/relationships/image" Target="../media/image152.jpeg"/><Relationship Id="rId47" Type="http://schemas.openxmlformats.org/officeDocument/2006/relationships/image" Target="../media/image157.png"/><Relationship Id="rId63" Type="http://schemas.openxmlformats.org/officeDocument/2006/relationships/image" Target="../media/image173.png"/><Relationship Id="rId68" Type="http://schemas.openxmlformats.org/officeDocument/2006/relationships/image" Target="../media/image178.png"/><Relationship Id="rId84" Type="http://schemas.openxmlformats.org/officeDocument/2006/relationships/image" Target="../media/image194.png"/><Relationship Id="rId89" Type="http://schemas.openxmlformats.org/officeDocument/2006/relationships/customXml" Target="../ink/ink1.xml"/><Relationship Id="rId112" Type="http://schemas.openxmlformats.org/officeDocument/2006/relationships/image" Target="NULL"/><Relationship Id="rId16" Type="http://schemas.openxmlformats.org/officeDocument/2006/relationships/image" Target="../media/image126.png"/><Relationship Id="rId107" Type="http://schemas.openxmlformats.org/officeDocument/2006/relationships/customXml" Target="../ink/ink10.xml"/><Relationship Id="rId11" Type="http://schemas.openxmlformats.org/officeDocument/2006/relationships/image" Target="../media/image121.png"/><Relationship Id="rId32" Type="http://schemas.openxmlformats.org/officeDocument/2006/relationships/image" Target="../media/image142.png"/><Relationship Id="rId37" Type="http://schemas.openxmlformats.org/officeDocument/2006/relationships/image" Target="../media/image147.png"/><Relationship Id="rId53" Type="http://schemas.openxmlformats.org/officeDocument/2006/relationships/image" Target="../media/image163.png"/><Relationship Id="rId58" Type="http://schemas.openxmlformats.org/officeDocument/2006/relationships/image" Target="../media/image168.png"/><Relationship Id="rId74" Type="http://schemas.openxmlformats.org/officeDocument/2006/relationships/image" Target="../media/image184.jpeg"/><Relationship Id="rId79" Type="http://schemas.openxmlformats.org/officeDocument/2006/relationships/image" Target="../media/image189.png"/><Relationship Id="rId102" Type="http://schemas.openxmlformats.org/officeDocument/2006/relationships/image" Target="NULL"/><Relationship Id="rId5" Type="http://schemas.openxmlformats.org/officeDocument/2006/relationships/image" Target="../media/image115.png"/><Relationship Id="rId90" Type="http://schemas.openxmlformats.org/officeDocument/2006/relationships/image" Target="NULL"/><Relationship Id="rId95" Type="http://schemas.openxmlformats.org/officeDocument/2006/relationships/customXml" Target="../ink/ink4.xml"/><Relationship Id="rId22" Type="http://schemas.openxmlformats.org/officeDocument/2006/relationships/image" Target="../media/image132.png"/><Relationship Id="rId27" Type="http://schemas.openxmlformats.org/officeDocument/2006/relationships/image" Target="../media/image137.jpeg"/><Relationship Id="rId43" Type="http://schemas.openxmlformats.org/officeDocument/2006/relationships/image" Target="../media/image153.png"/><Relationship Id="rId48" Type="http://schemas.openxmlformats.org/officeDocument/2006/relationships/image" Target="../media/image158.png"/><Relationship Id="rId64" Type="http://schemas.openxmlformats.org/officeDocument/2006/relationships/image" Target="../media/image174.png"/><Relationship Id="rId69" Type="http://schemas.openxmlformats.org/officeDocument/2006/relationships/image" Target="../media/image179.emf"/><Relationship Id="rId80" Type="http://schemas.openxmlformats.org/officeDocument/2006/relationships/image" Target="../media/image190.png"/><Relationship Id="rId85" Type="http://schemas.openxmlformats.org/officeDocument/2006/relationships/image" Target="../media/image195.png"/><Relationship Id="rId12" Type="http://schemas.openxmlformats.org/officeDocument/2006/relationships/image" Target="../media/image122.png"/><Relationship Id="rId17" Type="http://schemas.openxmlformats.org/officeDocument/2006/relationships/image" Target="../media/image127.png"/><Relationship Id="rId33" Type="http://schemas.openxmlformats.org/officeDocument/2006/relationships/image" Target="../media/image143.png"/><Relationship Id="rId38" Type="http://schemas.openxmlformats.org/officeDocument/2006/relationships/image" Target="../media/image148.png"/><Relationship Id="rId59" Type="http://schemas.openxmlformats.org/officeDocument/2006/relationships/image" Target="../media/image169.png"/><Relationship Id="rId103" Type="http://schemas.openxmlformats.org/officeDocument/2006/relationships/customXml" Target="../ink/ink8.xml"/><Relationship Id="rId108" Type="http://schemas.openxmlformats.org/officeDocument/2006/relationships/image" Target="NULL"/><Relationship Id="rId54" Type="http://schemas.openxmlformats.org/officeDocument/2006/relationships/image" Target="../media/image164.png"/><Relationship Id="rId70" Type="http://schemas.openxmlformats.org/officeDocument/2006/relationships/image" Target="../media/image180.png"/><Relationship Id="rId75" Type="http://schemas.openxmlformats.org/officeDocument/2006/relationships/image" Target="../media/image185.png"/><Relationship Id="rId91" Type="http://schemas.openxmlformats.org/officeDocument/2006/relationships/customXml" Target="../ink/ink2.xml"/><Relationship Id="rId96"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media/image116.jpeg"/><Relationship Id="rId15" Type="http://schemas.openxmlformats.org/officeDocument/2006/relationships/image" Target="../media/image125.png"/><Relationship Id="rId23" Type="http://schemas.openxmlformats.org/officeDocument/2006/relationships/image" Target="../media/image133.jpeg"/><Relationship Id="rId28" Type="http://schemas.openxmlformats.org/officeDocument/2006/relationships/image" Target="../media/image138.jpeg"/><Relationship Id="rId36" Type="http://schemas.openxmlformats.org/officeDocument/2006/relationships/image" Target="../media/image146.png"/><Relationship Id="rId49" Type="http://schemas.openxmlformats.org/officeDocument/2006/relationships/image" Target="../media/image159.png"/><Relationship Id="rId57" Type="http://schemas.openxmlformats.org/officeDocument/2006/relationships/image" Target="../media/image167.png"/><Relationship Id="rId106" Type="http://schemas.openxmlformats.org/officeDocument/2006/relationships/image" Target="NULL"/><Relationship Id="rId10" Type="http://schemas.openxmlformats.org/officeDocument/2006/relationships/image" Target="../media/image120.jpeg"/><Relationship Id="rId31" Type="http://schemas.openxmlformats.org/officeDocument/2006/relationships/image" Target="../media/image141.png"/><Relationship Id="rId44" Type="http://schemas.openxmlformats.org/officeDocument/2006/relationships/image" Target="../media/image154.jpeg"/><Relationship Id="rId52" Type="http://schemas.openxmlformats.org/officeDocument/2006/relationships/image" Target="../media/image162.png"/><Relationship Id="rId60" Type="http://schemas.openxmlformats.org/officeDocument/2006/relationships/image" Target="../media/image170.png"/><Relationship Id="rId65" Type="http://schemas.openxmlformats.org/officeDocument/2006/relationships/image" Target="../media/image175.jpeg"/><Relationship Id="rId73" Type="http://schemas.openxmlformats.org/officeDocument/2006/relationships/image" Target="../media/image183.emf"/><Relationship Id="rId78" Type="http://schemas.openxmlformats.org/officeDocument/2006/relationships/image" Target="../media/image188.png"/><Relationship Id="rId81" Type="http://schemas.openxmlformats.org/officeDocument/2006/relationships/image" Target="../media/image191.png"/><Relationship Id="rId86" Type="http://schemas.openxmlformats.org/officeDocument/2006/relationships/image" Target="../media/image196.png"/><Relationship Id="rId94" Type="http://schemas.openxmlformats.org/officeDocument/2006/relationships/image" Target="NULL"/><Relationship Id="rId99" Type="http://schemas.openxmlformats.org/officeDocument/2006/relationships/customXml" Target="../ink/ink6.xml"/><Relationship Id="rId101" Type="http://schemas.openxmlformats.org/officeDocument/2006/relationships/customXml" Target="../ink/ink7.xml"/><Relationship Id="rId4" Type="http://schemas.openxmlformats.org/officeDocument/2006/relationships/image" Target="../media/image114.png"/><Relationship Id="rId9" Type="http://schemas.openxmlformats.org/officeDocument/2006/relationships/image" Target="../media/image119.png"/><Relationship Id="rId13" Type="http://schemas.openxmlformats.org/officeDocument/2006/relationships/image" Target="../media/image123.png"/><Relationship Id="rId18" Type="http://schemas.openxmlformats.org/officeDocument/2006/relationships/image" Target="../media/image128.png"/><Relationship Id="rId39" Type="http://schemas.openxmlformats.org/officeDocument/2006/relationships/image" Target="../media/image149.png"/><Relationship Id="rId109" Type="http://schemas.openxmlformats.org/officeDocument/2006/relationships/customXml" Target="../ink/ink11.xml"/><Relationship Id="rId34" Type="http://schemas.openxmlformats.org/officeDocument/2006/relationships/image" Target="../media/image144.png"/><Relationship Id="rId50" Type="http://schemas.openxmlformats.org/officeDocument/2006/relationships/image" Target="../media/image160.png"/><Relationship Id="rId55" Type="http://schemas.openxmlformats.org/officeDocument/2006/relationships/image" Target="../media/image165.png"/><Relationship Id="rId76" Type="http://schemas.openxmlformats.org/officeDocument/2006/relationships/image" Target="../media/image186.png"/><Relationship Id="rId97" Type="http://schemas.openxmlformats.org/officeDocument/2006/relationships/customXml" Target="../ink/ink5.xml"/><Relationship Id="rId104" Type="http://schemas.openxmlformats.org/officeDocument/2006/relationships/image" Target="NULL"/><Relationship Id="rId7" Type="http://schemas.openxmlformats.org/officeDocument/2006/relationships/image" Target="../media/image117.jpeg"/><Relationship Id="rId71" Type="http://schemas.openxmlformats.org/officeDocument/2006/relationships/image" Target="../media/image181.png"/><Relationship Id="rId92" Type="http://schemas.openxmlformats.org/officeDocument/2006/relationships/image" Target="NULL"/><Relationship Id="rId2" Type="http://schemas.openxmlformats.org/officeDocument/2006/relationships/notesSlide" Target="../notesSlides/notesSlide100.xml"/><Relationship Id="rId29" Type="http://schemas.openxmlformats.org/officeDocument/2006/relationships/image" Target="../media/image139.png"/><Relationship Id="rId24" Type="http://schemas.openxmlformats.org/officeDocument/2006/relationships/image" Target="../media/image134.png"/><Relationship Id="rId40" Type="http://schemas.openxmlformats.org/officeDocument/2006/relationships/image" Target="../media/image150.jpeg"/><Relationship Id="rId45" Type="http://schemas.openxmlformats.org/officeDocument/2006/relationships/image" Target="../media/image155.png"/><Relationship Id="rId66" Type="http://schemas.openxmlformats.org/officeDocument/2006/relationships/image" Target="../media/image176.emf"/><Relationship Id="rId87" Type="http://schemas.openxmlformats.org/officeDocument/2006/relationships/image" Target="../media/image197.png"/><Relationship Id="rId110" Type="http://schemas.openxmlformats.org/officeDocument/2006/relationships/image" Target="NULL"/><Relationship Id="rId61" Type="http://schemas.openxmlformats.org/officeDocument/2006/relationships/image" Target="../media/image171.png"/><Relationship Id="rId82" Type="http://schemas.openxmlformats.org/officeDocument/2006/relationships/image" Target="../media/image192.png"/><Relationship Id="rId19" Type="http://schemas.openxmlformats.org/officeDocument/2006/relationships/image" Target="../media/image129.png"/><Relationship Id="rId14" Type="http://schemas.openxmlformats.org/officeDocument/2006/relationships/image" Target="../media/image124.png"/><Relationship Id="rId30" Type="http://schemas.openxmlformats.org/officeDocument/2006/relationships/image" Target="../media/image140.png"/><Relationship Id="rId35" Type="http://schemas.openxmlformats.org/officeDocument/2006/relationships/image" Target="../media/image145.png"/><Relationship Id="rId56" Type="http://schemas.openxmlformats.org/officeDocument/2006/relationships/image" Target="../media/image166.jpeg"/><Relationship Id="rId77" Type="http://schemas.openxmlformats.org/officeDocument/2006/relationships/image" Target="../media/image187.png"/><Relationship Id="rId100" Type="http://schemas.openxmlformats.org/officeDocument/2006/relationships/image" Target="NULL"/><Relationship Id="rId105" Type="http://schemas.openxmlformats.org/officeDocument/2006/relationships/customXml" Target="../ink/ink9.xml"/><Relationship Id="rId8" Type="http://schemas.openxmlformats.org/officeDocument/2006/relationships/image" Target="../media/image118.jpeg"/><Relationship Id="rId51" Type="http://schemas.openxmlformats.org/officeDocument/2006/relationships/image" Target="../media/image161.png"/><Relationship Id="rId72" Type="http://schemas.openxmlformats.org/officeDocument/2006/relationships/image" Target="../media/image182.jpeg"/><Relationship Id="rId93" Type="http://schemas.openxmlformats.org/officeDocument/2006/relationships/customXml" Target="../ink/ink3.xml"/><Relationship Id="rId98" Type="http://schemas.openxmlformats.org/officeDocument/2006/relationships/image" Target="NULL"/><Relationship Id="rId3" Type="http://schemas.openxmlformats.org/officeDocument/2006/relationships/image" Target="../media/image113.png"/><Relationship Id="rId25" Type="http://schemas.openxmlformats.org/officeDocument/2006/relationships/image" Target="../media/image135.jpeg"/><Relationship Id="rId46" Type="http://schemas.openxmlformats.org/officeDocument/2006/relationships/image" Target="../media/image156.jpeg"/><Relationship Id="rId67" Type="http://schemas.openxmlformats.org/officeDocument/2006/relationships/image" Target="../media/image177.png"/><Relationship Id="rId20" Type="http://schemas.openxmlformats.org/officeDocument/2006/relationships/image" Target="../media/image130.png"/><Relationship Id="rId41" Type="http://schemas.openxmlformats.org/officeDocument/2006/relationships/image" Target="../media/image151.gif"/><Relationship Id="rId62" Type="http://schemas.openxmlformats.org/officeDocument/2006/relationships/image" Target="../media/image172.png"/><Relationship Id="rId83" Type="http://schemas.openxmlformats.org/officeDocument/2006/relationships/image" Target="../media/image193.png"/><Relationship Id="rId88" Type="http://schemas.openxmlformats.org/officeDocument/2006/relationships/image" Target="../media/image198.png"/><Relationship Id="rId111" Type="http://schemas.openxmlformats.org/officeDocument/2006/relationships/customXml" Target="../ink/ink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2.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3" Type="http://schemas.openxmlformats.org/officeDocument/2006/relationships/image" Target="../media/image199.tiff"/><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hyperlink" Target="https://github.com/collections/programming-language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image" Target="../media/image200.tiff"/><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diagramLayout" Target="../diagrams/layout2.xml"/><Relationship Id="rId7" Type="http://schemas.openxmlformats.org/officeDocument/2006/relationships/image" Target="../media/image201.png"/><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203.tiff"/><Relationship Id="rId2" Type="http://schemas.openxmlformats.org/officeDocument/2006/relationships/notesSlide" Target="../notesSlides/notesSlide112.xml"/><Relationship Id="rId1" Type="http://schemas.openxmlformats.org/officeDocument/2006/relationships/slideLayout" Target="../slideLayouts/slideLayout18.xml"/><Relationship Id="rId4" Type="http://schemas.openxmlformats.org/officeDocument/2006/relationships/image" Target="../media/image204.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8.tiff"/></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9.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 Id="rId1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16.xml"/><Relationship Id="rId4" Type="http://schemas.openxmlformats.org/officeDocument/2006/relationships/image" Target="../media/image56.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5.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gif"/></Relationships>
</file>

<file path=ppt/slides/_rels/slide9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75.tiff"/><Relationship Id="rId4" Type="http://schemas.openxmlformats.org/officeDocument/2006/relationships/image" Target="../media/image74.tif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19.xm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19.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notesSlide" Target="../notesSlides/notesSlide86.xml"/><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 Id="rId14" Type="http://schemas.openxmlformats.org/officeDocument/2006/relationships/image" Target="../media/image19.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subTitle" idx="1"/>
          </p:nvPr>
        </p:nvSpPr>
        <p:spPr/>
        <p:txBody>
          <a:bodyPr/>
          <a:lstStyle/>
          <a:p>
            <a:r>
              <a:rPr lang="en-US" dirty="0">
                <a:uFillTx/>
              </a:rPr>
              <a:t>Molham Aref</a:t>
            </a:r>
          </a:p>
        </p:txBody>
      </p:sp>
      <p:sp>
        <p:nvSpPr>
          <p:cNvPr id="2" name="Subtitle 1">
            <a:extLst>
              <a:ext uri="{FF2B5EF4-FFF2-40B4-BE49-F238E27FC236}">
                <a16:creationId xmlns:a16="http://schemas.microsoft.com/office/drawing/2014/main" id="{ADC4D188-6313-4C48-A3B1-611FB74E3FD2}"/>
              </a:ext>
            </a:extLst>
          </p:cNvPr>
          <p:cNvSpPr>
            <a:spLocks noGrp="1"/>
          </p:cNvSpPr>
          <p:nvPr>
            <p:ph type="subTitle" idx="2"/>
          </p:nvPr>
        </p:nvSpPr>
        <p:spPr/>
        <p:txBody>
          <a:bodyPr/>
          <a:lstStyle/>
          <a:p>
            <a:r>
              <a:rPr lang="en-US" dirty="0"/>
              <a:t>Reinventing the Database for AI</a:t>
            </a:r>
          </a:p>
        </p:txBody>
      </p:sp>
      <p:sp>
        <p:nvSpPr>
          <p:cNvPr id="3" name="Subtitle 2">
            <a:extLst>
              <a:ext uri="{FF2B5EF4-FFF2-40B4-BE49-F238E27FC236}">
                <a16:creationId xmlns:a16="http://schemas.microsoft.com/office/drawing/2014/main" id="{63DA15D1-EC40-EC43-AA89-57C5758C38F1}"/>
              </a:ext>
            </a:extLst>
          </p:cNvPr>
          <p:cNvSpPr>
            <a:spLocks noGrp="1"/>
          </p:cNvSpPr>
          <p:nvPr>
            <p:ph type="subTitle" idx="3"/>
          </p:nvPr>
        </p:nvSpPr>
        <p:spPr/>
        <p:txBody>
          <a:bodyPr/>
          <a:lstStyle/>
          <a:p>
            <a:r>
              <a:rPr lang="en-US" dirty="0"/>
              <a:t>July 19, 2019</a:t>
            </a:r>
          </a:p>
        </p:txBody>
      </p:sp>
    </p:spTree>
    <p:extLst>
      <p:ext uri="{BB962C8B-B14F-4D97-AF65-F5344CB8AC3E}">
        <p14:creationId xmlns:p14="http://schemas.microsoft.com/office/powerpoint/2010/main" val="3857450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p:cNvSpPr>
          <p:nvPr/>
        </p:nvSpPr>
        <p:spPr>
          <a:xfrm>
            <a:off x="27319" y="30974"/>
            <a:ext cx="2971063" cy="1181138"/>
          </a:xfrm>
          <a:prstGeom prst="rect">
            <a:avLst/>
          </a:prstGeom>
          <a:solidFill>
            <a:schemeClr val="bg1"/>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22" name="Picture Placeholder 11"/>
          <p:cNvPicPr>
            <a:picLocks noChangeAspect="1"/>
          </p:cNvPicPr>
          <p:nvPr/>
        </p:nvPicPr>
        <p:blipFill rotWithShape="1">
          <a:blip r:embed="rId3">
            <a:alphaModFix amt="24000"/>
          </a:blip>
          <a:srcRect l="-1187" t="6465" r="52805" b="5450"/>
          <a:stretch/>
        </p:blipFill>
        <p:spPr>
          <a:xfrm>
            <a:off x="12106924" y="-51975"/>
            <a:ext cx="12157076" cy="13088606"/>
          </a:xfrm>
          <a:prstGeom prst="rect">
            <a:avLst/>
          </a:prstGeom>
          <a:noFill/>
          <a:ln w="12700">
            <a:miter lim="400000"/>
          </a:ln>
        </p:spPr>
      </p:pic>
      <p:sp>
        <p:nvSpPr>
          <p:cNvPr id="616" name="Shape 616"/>
          <p:cNvSpPr>
            <a:spLocks noGrp="1"/>
          </p:cNvSpPr>
          <p:nvPr>
            <p:ph type="sldNum" idx="12"/>
          </p:nvPr>
        </p:nvSpPr>
        <p:spPr>
          <a:prstGeom prst="rect">
            <a:avLst/>
          </a:prstGeom>
          <a:ln w="12700">
            <a:miter lim="400000"/>
          </a:ln>
        </p:spPr>
        <p:txBody>
          <a:bodyPr wrap="square" lIns="50800" tIns="50800" rIns="50800" bIns="50800">
            <a:spAutoFit/>
          </a:bodyPr>
          <a:lstStyle>
            <a:defPPr marL="0" marR="0" indent="0" algn="l" defTabSz="914400" rtl="0" fontAlgn="auto" latinLnBrk="1" hangingPunct="0">
              <a:lnSpc>
                <a:spcPct val="100000"/>
              </a:lnSpc>
              <a:spcBef>
                <a:spcPts val="0"/>
              </a:spcBef>
              <a:spcAft>
                <a:spcPts val="0"/>
              </a:spcAft>
              <a:buFontTx/>
              <a:buNone/>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FontTx/>
              <a:buNone/>
              <a:defRPr kumimoji="0" sz="1600" b="0" i="0" u="none" strike="noStrike" cap="none" spc="0" normalizeH="0" baseline="0">
                <a:ln>
                  <a:noFill/>
                </a:ln>
                <a:solidFill>
                  <a:srgbClr val="53585F"/>
                </a:solidFill>
                <a:effectLst/>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0" marR="0" indent="228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US" smtClean="0"/>
              <a:pPr/>
              <a:t>10</a:t>
            </a:fld>
            <a:endParaRPr dirty="0">
              <a:uFillTx/>
            </a:endParaRPr>
          </a:p>
        </p:txBody>
      </p:sp>
      <p:pic>
        <p:nvPicPr>
          <p:cNvPr id="12" name="Picture Placeholder 11"/>
          <p:cNvPicPr>
            <a:picLocks noGrp="1" noChangeAspect="1"/>
          </p:cNvPicPr>
          <p:nvPr>
            <p:ph type="pic" sz="quarter" idx="4294967295"/>
          </p:nvPr>
        </p:nvPicPr>
        <p:blipFill rotWithShape="1">
          <a:blip r:embed="rId4">
            <a:alphaModFix amt="12000"/>
          </a:blip>
          <a:srcRect l="30345" t="22787" r="14842" b="30726"/>
          <a:stretch/>
        </p:blipFill>
        <p:spPr>
          <a:xfrm>
            <a:off x="0" y="0"/>
            <a:ext cx="12157075" cy="13088938"/>
          </a:xfrm>
          <a:noFill/>
        </p:spPr>
      </p:pic>
      <p:sp>
        <p:nvSpPr>
          <p:cNvPr id="21" name="Shape 1085"/>
          <p:cNvSpPr>
            <a:spLocks/>
          </p:cNvSpPr>
          <p:nvPr/>
        </p:nvSpPr>
        <p:spPr>
          <a:xfrm>
            <a:off x="-50150" y="30974"/>
            <a:ext cx="12234544" cy="13685026"/>
          </a:xfrm>
          <a:prstGeom prst="rect">
            <a:avLst/>
          </a:prstGeom>
          <a:solidFill>
            <a:srgbClr val="5C5C5E">
              <a:alpha val="85000"/>
            </a:srgbClr>
          </a:solidFill>
          <a:ln w="12700">
            <a:miter lim="400000"/>
          </a:ln>
        </p:spPr>
        <p:txBody>
          <a:bodyPr lIns="50800" tIns="50800" rIns="50800" bIns="50800" anchor="ctr"/>
          <a:lstStyle/>
          <a:p>
            <a:pPr>
              <a:defRPr sz="3200">
                <a:solidFill>
                  <a:srgbClr val="FFFFFF"/>
                </a:solidFill>
                <a:uFillTx/>
              </a:defRPr>
            </a:pPr>
            <a:endParaRPr dirty="0">
              <a:uFillTx/>
            </a:endParaRPr>
          </a:p>
        </p:txBody>
      </p:sp>
      <p:sp>
        <p:nvSpPr>
          <p:cNvPr id="619" name="Shape 619"/>
          <p:cNvSpPr>
            <a:spLocks/>
          </p:cNvSpPr>
          <p:nvPr/>
        </p:nvSpPr>
        <p:spPr>
          <a:xfrm>
            <a:off x="1606750" y="3776133"/>
            <a:ext cx="572128" cy="1"/>
          </a:xfrm>
          <a:prstGeom prst="line">
            <a:avLst/>
          </a:prstGeom>
          <a:ln w="25400">
            <a:solidFill>
              <a:srgbClr val="53585F"/>
            </a:solidFill>
            <a:miter lim="400000"/>
          </a:ln>
        </p:spPr>
        <p:txBody>
          <a:bodyPr lIns="50800" tIns="50800" rIns="50800" bIns="50800" anchor="ctr"/>
          <a:lstStyle/>
          <a:p>
            <a:pPr>
              <a:defRPr sz="3200">
                <a:uFillTx/>
              </a:defRPr>
            </a:pPr>
            <a:endParaRPr dirty="0">
              <a:uFillTx/>
            </a:endParaRPr>
          </a:p>
        </p:txBody>
      </p:sp>
      <p:sp>
        <p:nvSpPr>
          <p:cNvPr id="621" name="Shape 621"/>
          <p:cNvSpPr>
            <a:spLocks/>
          </p:cNvSpPr>
          <p:nvPr/>
        </p:nvSpPr>
        <p:spPr>
          <a:xfrm>
            <a:off x="1402382" y="3663664"/>
            <a:ext cx="5010987" cy="1132233"/>
          </a:xfrm>
          <a:prstGeom prst="rect">
            <a:avLst/>
          </a:prstGeom>
          <a:ln w="12700">
            <a:miter lim="400000"/>
          </a:ln>
        </p:spPr>
        <p:txBody>
          <a:bodyPr wrap="none" lIns="50800" tIns="50800" rIns="50800" bIns="50800" anchor="b">
            <a:spAutoFit/>
          </a:bodyPr>
          <a:lstStyle>
            <a:lvl1pPr algn="l">
              <a:lnSpc>
                <a:spcPct val="120000"/>
              </a:lnSpc>
              <a:defRPr>
                <a:solidFill>
                  <a:srgbClr val="53585F"/>
                </a:solidFill>
                <a:uFillTx/>
                <a:latin typeface="San Francisco Display Bold"/>
                <a:ea typeface="San Francisco Display Bold"/>
                <a:cs typeface="San Francisco Display Bold"/>
                <a:sym typeface="San Francisco Display Bold"/>
              </a:defRPr>
            </a:lvl1pPr>
          </a:lstStyle>
          <a:p>
            <a:r>
              <a:rPr lang="en-US" sz="60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Navigational</a:t>
            </a:r>
            <a:endParaRPr sz="60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Shape 1085"/>
          <p:cNvSpPr>
            <a:spLocks/>
          </p:cNvSpPr>
          <p:nvPr/>
        </p:nvSpPr>
        <p:spPr>
          <a:xfrm>
            <a:off x="12261863" y="30974"/>
            <a:ext cx="12122137" cy="13685026"/>
          </a:xfrm>
          <a:prstGeom prst="rect">
            <a:avLst/>
          </a:prstGeom>
          <a:solidFill>
            <a:srgbClr val="0365C0">
              <a:alpha val="85000"/>
            </a:srgbClr>
          </a:solidFill>
          <a:ln w="12700">
            <a:miter lim="400000"/>
          </a:ln>
        </p:spPr>
        <p:txBody>
          <a:bodyPr lIns="50800" tIns="50800" rIns="50800" bIns="50800" anchor="ctr"/>
          <a:lstStyle/>
          <a:p>
            <a:pPr>
              <a:defRPr sz="3200">
                <a:solidFill>
                  <a:srgbClr val="FFFFFF"/>
                </a:solidFill>
                <a:uFillTx/>
              </a:defRPr>
            </a:pPr>
            <a:endParaRPr dirty="0">
              <a:uFillTx/>
            </a:endParaRPr>
          </a:p>
        </p:txBody>
      </p:sp>
      <p:sp>
        <p:nvSpPr>
          <p:cNvPr id="9" name="Shape 621"/>
          <p:cNvSpPr>
            <a:spLocks/>
          </p:cNvSpPr>
          <p:nvPr/>
        </p:nvSpPr>
        <p:spPr>
          <a:xfrm>
            <a:off x="13362800" y="3738866"/>
            <a:ext cx="4012317" cy="1132233"/>
          </a:xfrm>
          <a:prstGeom prst="rect">
            <a:avLst/>
          </a:prstGeom>
          <a:ln w="12700">
            <a:miter lim="400000"/>
          </a:ln>
        </p:spPr>
        <p:txBody>
          <a:bodyPr wrap="none" lIns="50800" tIns="50800" rIns="50800" bIns="50800" anchor="b">
            <a:spAutoFit/>
          </a:bodyPr>
          <a:lstStyle>
            <a:lvl1pPr algn="l">
              <a:lnSpc>
                <a:spcPct val="120000"/>
              </a:lnSpc>
              <a:defRPr>
                <a:solidFill>
                  <a:srgbClr val="53585F"/>
                </a:solidFill>
                <a:uFillTx/>
                <a:latin typeface="San Francisco Display Bold"/>
                <a:ea typeface="San Francisco Display Bold"/>
                <a:cs typeface="San Francisco Display Bold"/>
                <a:sym typeface="San Francisco Display Bold"/>
              </a:defRPr>
            </a:lvl1pPr>
          </a:lstStyle>
          <a:p>
            <a:r>
              <a:rPr lang="en-US" sz="60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Relational</a:t>
            </a:r>
          </a:p>
        </p:txBody>
      </p:sp>
      <p:pic>
        <p:nvPicPr>
          <p:cNvPr id="14" name="Picture 13"/>
          <p:cNvPicPr>
            <a:picLocks noChangeAspect="1"/>
          </p:cNvPicPr>
          <p:nvPr/>
        </p:nvPicPr>
        <p:blipFill rotWithShape="1">
          <a:blip r:embed="rId5"/>
          <a:srcRect t="4838"/>
          <a:stretch/>
        </p:blipFill>
        <p:spPr>
          <a:xfrm>
            <a:off x="13504602" y="5326319"/>
            <a:ext cx="2601466" cy="3315535"/>
          </a:xfrm>
          <a:prstGeom prst="rect">
            <a:avLst/>
          </a:prstGeom>
          <a:ln w="63500">
            <a:noFill/>
          </a:ln>
        </p:spPr>
      </p:pic>
      <p:pic>
        <p:nvPicPr>
          <p:cNvPr id="15" name="Picture 14"/>
          <p:cNvPicPr>
            <a:picLocks noChangeAspect="1"/>
          </p:cNvPicPr>
          <p:nvPr/>
        </p:nvPicPr>
        <p:blipFill rotWithShape="1">
          <a:blip r:embed="rId6"/>
          <a:srcRect l="5727" t="3896" r="4271" b="3324"/>
          <a:stretch/>
        </p:blipFill>
        <p:spPr>
          <a:xfrm>
            <a:off x="1382232" y="5296152"/>
            <a:ext cx="2502429" cy="3315535"/>
          </a:xfrm>
          <a:prstGeom prst="rect">
            <a:avLst/>
          </a:prstGeom>
          <a:ln>
            <a:noFill/>
          </a:ln>
        </p:spPr>
      </p:pic>
      <p:sp>
        <p:nvSpPr>
          <p:cNvPr id="18" name="Rectangle 17"/>
          <p:cNvSpPr>
            <a:spLocks/>
          </p:cNvSpPr>
          <p:nvPr/>
        </p:nvSpPr>
        <p:spPr>
          <a:xfrm>
            <a:off x="4269414" y="5880115"/>
            <a:ext cx="5911848" cy="5837495"/>
          </a:xfrm>
          <a:prstGeom prst="rect">
            <a:avLst/>
          </a:prstGeom>
        </p:spPr>
        <p:txBody>
          <a:bodyPr wrap="square">
            <a:spAutoFit/>
          </a:bodyPr>
          <a:lstStyle/>
          <a:p>
            <a:pPr algn="l">
              <a:spcAft>
                <a:spcPts val="800"/>
              </a:spcAft>
            </a:pPr>
            <a:r>
              <a:rPr lang="en-US" sz="24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Weighing in with:</a:t>
            </a: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Turing Award for Databases</a:t>
            </a: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Integrated Data Store (IDS)</a:t>
            </a: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Illustrious career at GE and Honeywell</a:t>
            </a:r>
          </a:p>
          <a:p>
            <a:pPr marL="342900" indent="-342900" algn="l">
              <a:buFont typeface="Wingdings" pitchFamily="2" charset="2"/>
              <a:buChar char="§"/>
            </a:pPr>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a:p>
            <a:pPr algn="l">
              <a:spcAft>
                <a:spcPts val="800"/>
              </a:spcAft>
            </a:pPr>
            <a:r>
              <a:rPr lang="en-US" sz="24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Argument:</a:t>
            </a: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Performance </a:t>
            </a:r>
            <a:b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(it’s impossible to implement the relational model efficiently)</a:t>
            </a:r>
          </a:p>
          <a:p>
            <a:pPr marL="342900" indent="-342900" algn="l">
              <a:buFont typeface="Wingdings" pitchFamily="2" charset="2"/>
              <a:buChar char="§"/>
            </a:pPr>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Programmers won’t get it </a:t>
            </a:r>
            <a:b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(Cobol programmers can’t possibly understand relational languages)</a:t>
            </a:r>
          </a:p>
          <a:p>
            <a:pPr algn="l"/>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Shape 621"/>
          <p:cNvSpPr>
            <a:spLocks/>
          </p:cNvSpPr>
          <p:nvPr/>
        </p:nvSpPr>
        <p:spPr>
          <a:xfrm>
            <a:off x="4269414" y="5106339"/>
            <a:ext cx="4118115" cy="720325"/>
          </a:xfrm>
          <a:prstGeom prst="rect">
            <a:avLst/>
          </a:prstGeom>
          <a:ln w="12700">
            <a:miter lim="400000"/>
          </a:ln>
        </p:spPr>
        <p:txBody>
          <a:bodyPr wrap="none" lIns="50800" tIns="50800" rIns="50800" bIns="50800" anchor="b">
            <a:spAutoFit/>
          </a:bodyPr>
          <a:lstStyle>
            <a:lvl1pPr algn="l">
              <a:lnSpc>
                <a:spcPct val="120000"/>
              </a:lnSpc>
              <a:defRPr>
                <a:solidFill>
                  <a:srgbClr val="53585F"/>
                </a:solidFill>
                <a:uFillTx/>
                <a:latin typeface="San Francisco Display Bold"/>
                <a:ea typeface="San Francisco Display Bold"/>
                <a:cs typeface="San Francisco Display Bold"/>
                <a:sym typeface="San Francisco Display Bold"/>
              </a:defRPr>
            </a:lvl1pPr>
          </a:lstStyle>
          <a:p>
            <a:r>
              <a:rPr lang="en-US" sz="36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Charles Bachman</a:t>
            </a:r>
            <a:endParaRPr sz="36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p:cNvSpPr>
            <a:spLocks/>
          </p:cNvSpPr>
          <p:nvPr/>
        </p:nvSpPr>
        <p:spPr>
          <a:xfrm>
            <a:off x="16454326" y="5880115"/>
            <a:ext cx="5911848" cy="5098832"/>
          </a:xfrm>
          <a:prstGeom prst="rect">
            <a:avLst/>
          </a:prstGeom>
        </p:spPr>
        <p:txBody>
          <a:bodyPr wrap="square">
            <a:spAutoFit/>
          </a:bodyPr>
          <a:lstStyle/>
          <a:p>
            <a:pPr algn="l">
              <a:spcAft>
                <a:spcPts val="800"/>
              </a:spcAft>
            </a:pPr>
            <a:r>
              <a:rPr lang="en-US" sz="24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Weighing in with:</a:t>
            </a: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Researcher at IBM</a:t>
            </a:r>
          </a:p>
          <a:p>
            <a:pPr marL="342900" indent="-342900" algn="l">
              <a:buFont typeface="Wingdings" pitchFamily="2" charset="2"/>
              <a:buChar char="§"/>
            </a:pPr>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itchFamily="2" charset="2"/>
              <a:buChar char="§"/>
            </a:pPr>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a:p>
            <a:pPr algn="l">
              <a:spcAft>
                <a:spcPts val="800"/>
              </a:spcAft>
            </a:pPr>
            <a:r>
              <a:rPr lang="en-US" sz="24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Argument:</a:t>
            </a: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Separation of the What from the How</a:t>
            </a:r>
            <a:b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(Argument for declarativity)</a:t>
            </a:r>
          </a:p>
          <a:p>
            <a:pPr marL="342900" indent="-342900" algn="l">
              <a:buFont typeface="Wingdings" pitchFamily="2" charset="2"/>
              <a:buChar char="§"/>
            </a:pPr>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itchFamily="2" charset="2"/>
              <a:buChar char="§"/>
            </a:pP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Domain experts will get it </a:t>
            </a:r>
            <a:b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(and they are cheaper and more plentiful than programmers)</a:t>
            </a:r>
          </a:p>
          <a:p>
            <a:pPr marL="342900" indent="-342900" algn="l">
              <a:buFont typeface="Arial" panose="020B0604020202020204" pitchFamily="34" charset="0"/>
              <a:buChar char="•"/>
            </a:pPr>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a:p>
            <a:pPr algn="l"/>
            <a:endParaRPr lang="en-US" sz="2400"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Shape 621"/>
          <p:cNvSpPr>
            <a:spLocks/>
          </p:cNvSpPr>
          <p:nvPr/>
        </p:nvSpPr>
        <p:spPr>
          <a:xfrm>
            <a:off x="16454326" y="5106339"/>
            <a:ext cx="2218556" cy="720325"/>
          </a:xfrm>
          <a:prstGeom prst="rect">
            <a:avLst/>
          </a:prstGeom>
          <a:ln w="12700">
            <a:miter lim="400000"/>
          </a:ln>
        </p:spPr>
        <p:txBody>
          <a:bodyPr wrap="none" lIns="50800" tIns="50800" rIns="50800" bIns="50800" anchor="b">
            <a:spAutoFit/>
          </a:bodyPr>
          <a:lstStyle>
            <a:lvl1pPr algn="l">
              <a:lnSpc>
                <a:spcPct val="120000"/>
              </a:lnSpc>
              <a:defRPr>
                <a:solidFill>
                  <a:srgbClr val="53585F"/>
                </a:solidFill>
                <a:uFillTx/>
                <a:latin typeface="San Francisco Display Bold"/>
                <a:ea typeface="San Francisco Display Bold"/>
                <a:cs typeface="San Francisco Display Bold"/>
                <a:sym typeface="San Francisco Display Bold"/>
              </a:defRPr>
            </a:lvl1pPr>
          </a:lstStyle>
          <a:p>
            <a:r>
              <a:rPr lang="en-US" sz="36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Ted Codd</a:t>
            </a:r>
            <a:endParaRPr sz="36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p:cNvSpPr>
            <a:spLocks/>
          </p:cNvSpPr>
          <p:nvPr/>
        </p:nvSpPr>
        <p:spPr>
          <a:xfrm>
            <a:off x="-88884" y="30974"/>
            <a:ext cx="24445566" cy="13685026"/>
          </a:xfrm>
          <a:prstGeom prst="rect">
            <a:avLst/>
          </a:prstGeom>
          <a:solidFill>
            <a:srgbClr val="0365C0">
              <a:alpha val="77000"/>
            </a:srgbClr>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0" name="Shape 607"/>
          <p:cNvSpPr>
            <a:spLocks/>
          </p:cNvSpPr>
          <p:nvPr/>
        </p:nvSpPr>
        <p:spPr>
          <a:xfrm>
            <a:off x="6650422" y="5918569"/>
            <a:ext cx="11083162" cy="2076081"/>
          </a:xfrm>
          <a:prstGeom prst="rect">
            <a:avLst/>
          </a:prstGeom>
          <a:ln w="12700">
            <a:miter lim="400000"/>
          </a:ln>
        </p:spPr>
        <p:txBody>
          <a:bodyPr wrap="none" lIns="50800" tIns="50800" rIns="50800" bIns="50800" anchor="b">
            <a:spAutoFit/>
          </a:bodyPr>
          <a:lstStyle/>
          <a:p>
            <a:pPr>
              <a:lnSpc>
                <a:spcPct val="120000"/>
              </a:lnSpc>
              <a:defRPr sz="6000">
                <a:solidFill>
                  <a:srgbClr val="FFFFFF"/>
                </a:solidFill>
                <a:uFillTx/>
                <a:latin typeface="San Francisco Display Bold"/>
                <a:ea typeface="San Francisco Display Bold"/>
                <a:cs typeface="San Francisco Display Bold"/>
                <a:sym typeface="San Francisco Display Bold"/>
              </a:defRPr>
            </a:pPr>
            <a:r>
              <a:rPr lang="en-US" sz="11500" b="1" dirty="0">
                <a:uFillTx/>
                <a:latin typeface="Open Sans" panose="020B0606030504020204" pitchFamily="34" charset="0"/>
                <a:ea typeface="Open Sans" panose="020B0606030504020204" pitchFamily="34" charset="0"/>
                <a:cs typeface="Open Sans" panose="020B0606030504020204" pitchFamily="34" charset="0"/>
              </a:rPr>
              <a:t>SO WHO WON?</a:t>
            </a:r>
          </a:p>
        </p:txBody>
      </p:sp>
      <p:sp>
        <p:nvSpPr>
          <p:cNvPr id="31" name="Rectangle 30"/>
          <p:cNvSpPr>
            <a:spLocks/>
          </p:cNvSpPr>
          <p:nvPr/>
        </p:nvSpPr>
        <p:spPr>
          <a:xfrm>
            <a:off x="10695836" y="1421060"/>
            <a:ext cx="2977116" cy="1460497"/>
          </a:xfrm>
          <a:prstGeom prst="rect">
            <a:avLst/>
          </a:prstGeom>
          <a:solidFill>
            <a:schemeClr val="tx2">
              <a:lumMod val="20000"/>
              <a:lumOff val="80000"/>
            </a:schemeClr>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2" name="Shape 617"/>
          <p:cNvSpPr>
            <a:spLocks/>
          </p:cNvSpPr>
          <p:nvPr/>
        </p:nvSpPr>
        <p:spPr>
          <a:xfrm>
            <a:off x="-277482" y="1202135"/>
            <a:ext cx="24773889" cy="1750031"/>
          </a:xfrm>
          <a:prstGeom prst="rect">
            <a:avLst/>
          </a:prstGeom>
          <a:ln w="12700">
            <a:miter lim="400000"/>
          </a:ln>
        </p:spPr>
        <p:txBody>
          <a:bodyPr wrap="square" lIns="50800" tIns="50800" rIns="50800" bIns="50800" anchor="b">
            <a:spAutoFit/>
          </a:bodyPr>
          <a:lstStyle/>
          <a:p>
            <a:pPr algn="ctr">
              <a:lnSpc>
                <a:spcPct val="120000"/>
              </a:lnSpc>
              <a:defRPr sz="3300">
                <a:solidFill>
                  <a:srgbClr val="53585F"/>
                </a:solidFill>
                <a:uFillTx/>
                <a:latin typeface="San Francisco Display Light"/>
                <a:ea typeface="San Francisco Display Light"/>
                <a:cs typeface="San Francisco Display Light"/>
                <a:sym typeface="San Francisco Display Light"/>
              </a:defRPr>
            </a:pPr>
            <a:r>
              <a:rPr lang="en-US" sz="9600" dirty="0">
                <a:solidFill>
                  <a:schemeClr val="bg1">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rPr>
              <a:t>1974</a:t>
            </a:r>
            <a:endParaRPr sz="2400" dirty="0">
              <a:solidFill>
                <a:schemeClr val="bg1">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2011803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069A203-367F-AD45-9AAA-63D467F4B295}"/>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Our </a:t>
            </a:r>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Board of Directors &amp; Advisors</a:t>
            </a:r>
            <a:endParaRPr lang="en-US" dirty="0"/>
          </a:p>
        </p:txBody>
      </p:sp>
      <p:pic>
        <p:nvPicPr>
          <p:cNvPr id="8" name="Picture Placeholder 7">
            <a:extLst>
              <a:ext uri="{FF2B5EF4-FFF2-40B4-BE49-F238E27FC236}">
                <a16:creationId xmlns:a16="http://schemas.microsoft.com/office/drawing/2014/main" id="{6E751FF8-C952-8749-9728-AE20A0926ED3}"/>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0" y="4754563"/>
            <a:ext cx="3965575" cy="3963987"/>
          </a:xfrm>
        </p:spPr>
      </p:pic>
      <p:pic>
        <p:nvPicPr>
          <p:cNvPr id="12" name="Picture Placeholder 11">
            <a:extLst>
              <a:ext uri="{FF2B5EF4-FFF2-40B4-BE49-F238E27FC236}">
                <a16:creationId xmlns:a16="http://schemas.microsoft.com/office/drawing/2014/main" id="{47D9A156-F50D-C04A-9018-0D095E3A8FD8}"/>
              </a:ext>
            </a:extLst>
          </p:cNvPr>
          <p:cNvPicPr>
            <a:picLocks noGrp="1" noChangeAspect="1"/>
          </p:cNvPicPr>
          <p:nvPr>
            <p:ph type="pic" sz="quarter" idx="4294967295"/>
          </p:nvPr>
        </p:nvPicPr>
        <p:blipFill>
          <a:blip r:embed="rId4" cstate="email">
            <a:extLst>
              <a:ext uri="{28A0092B-C50C-407E-A947-70E740481C1C}">
                <a14:useLocalDpi xmlns:a14="http://schemas.microsoft.com/office/drawing/2010/main"/>
              </a:ext>
            </a:extLst>
          </a:blip>
          <a:srcRect/>
          <a:stretch>
            <a:fillRect/>
          </a:stretch>
        </p:blipFill>
        <p:spPr>
          <a:xfrm>
            <a:off x="4081331" y="4760927"/>
            <a:ext cx="3965575" cy="3963988"/>
          </a:xfrm>
        </p:spPr>
      </p:pic>
      <p:pic>
        <p:nvPicPr>
          <p:cNvPr id="17" name="Picture Placeholder 16">
            <a:extLst>
              <a:ext uri="{FF2B5EF4-FFF2-40B4-BE49-F238E27FC236}">
                <a16:creationId xmlns:a16="http://schemas.microsoft.com/office/drawing/2014/main" id="{5B23070F-8200-6944-A6E0-F48E26F2B57F}"/>
              </a:ext>
            </a:extLst>
          </p:cNvPr>
          <p:cNvPicPr>
            <a:picLocks noGrp="1" noChangeAspect="1"/>
          </p:cNvPicPr>
          <p:nvPr>
            <p:ph type="pic" sz="quarter" idx="4294967295"/>
          </p:nvPr>
        </p:nvPicPr>
        <p:blipFill rotWithShape="1">
          <a:blip r:embed="rId5" cstate="email">
            <a:extLst>
              <a:ext uri="{28A0092B-C50C-407E-A947-70E740481C1C}">
                <a14:useLocalDpi xmlns:a14="http://schemas.microsoft.com/office/drawing/2010/main"/>
              </a:ext>
            </a:extLst>
          </a:blip>
          <a:srcRect b="-496"/>
          <a:stretch/>
        </p:blipFill>
        <p:spPr>
          <a:xfrm>
            <a:off x="20373821" y="4754563"/>
            <a:ext cx="3965575" cy="3963987"/>
          </a:xfrm>
        </p:spPr>
      </p:pic>
      <p:sp>
        <p:nvSpPr>
          <p:cNvPr id="707" name="Shape 707"/>
          <p:cNvSpPr>
            <a:spLocks noGrp="1"/>
          </p:cNvSpPr>
          <p:nvPr>
            <p:ph type="sldNum" sz="quarter" idx="4294967295"/>
          </p:nvPr>
        </p:nvSpPr>
        <p:spPr>
          <a:xfrm>
            <a:off x="22663150" y="13184188"/>
            <a:ext cx="1720850" cy="34766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100</a:t>
            </a:fld>
            <a:endParaRPr dirty="0"/>
          </a:p>
        </p:txBody>
      </p:sp>
      <p:pic>
        <p:nvPicPr>
          <p:cNvPr id="5" name="Picture Placeholder 4">
            <a:extLst>
              <a:ext uri="{FF2B5EF4-FFF2-40B4-BE49-F238E27FC236}">
                <a16:creationId xmlns:a16="http://schemas.microsoft.com/office/drawing/2014/main" id="{49E09950-301F-D748-9D0A-899F89835BF0}"/>
              </a:ext>
            </a:extLst>
          </p:cNvPr>
          <p:cNvPicPr>
            <a:picLocks noGrp="1" noChangeAspect="1"/>
          </p:cNvPicPr>
          <p:nvPr>
            <p:ph type="pic" sz="quarter" idx="4294967295"/>
          </p:nvPr>
        </p:nvPicPr>
        <p:blipFill>
          <a:blip r:embed="rId6" cstate="email">
            <a:extLst>
              <a:ext uri="{28A0092B-C50C-407E-A947-70E740481C1C}">
                <a14:useLocalDpi xmlns:a14="http://schemas.microsoft.com/office/drawing/2010/main"/>
              </a:ext>
            </a:extLst>
          </a:blip>
          <a:srcRect/>
          <a:stretch>
            <a:fillRect/>
          </a:stretch>
        </p:blipFill>
        <p:spPr>
          <a:xfrm>
            <a:off x="16338853" y="4752477"/>
            <a:ext cx="3967162" cy="3963987"/>
          </a:xfrm>
        </p:spPr>
      </p:pic>
      <p:pic>
        <p:nvPicPr>
          <p:cNvPr id="28" name="Picture Placeholder 27">
            <a:extLst>
              <a:ext uri="{FF2B5EF4-FFF2-40B4-BE49-F238E27FC236}">
                <a16:creationId xmlns:a16="http://schemas.microsoft.com/office/drawing/2014/main" id="{EF68AFCE-57E4-F14C-A16C-49320045998F}"/>
              </a:ext>
            </a:extLst>
          </p:cNvPr>
          <p:cNvPicPr>
            <a:picLocks noGrp="1" noChangeAspect="1"/>
          </p:cNvPicPr>
          <p:nvPr>
            <p:ph type="pic" sz="quarter" idx="4294967295"/>
          </p:nvPr>
        </p:nvPicPr>
        <p:blipFill>
          <a:blip r:embed="rId7" cstate="email">
            <a:extLst>
              <a:ext uri="{28A0092B-C50C-407E-A947-70E740481C1C}">
                <a14:useLocalDpi xmlns:a14="http://schemas.microsoft.com/office/drawing/2010/main"/>
              </a:ext>
            </a:extLst>
          </a:blip>
          <a:srcRect/>
          <a:stretch>
            <a:fillRect/>
          </a:stretch>
        </p:blipFill>
        <p:spPr>
          <a:xfrm>
            <a:off x="12205480" y="4752476"/>
            <a:ext cx="4035425" cy="3963988"/>
          </a:xfrm>
        </p:spPr>
      </p:pic>
      <p:sp>
        <p:nvSpPr>
          <p:cNvPr id="713" name="Shape 713"/>
          <p:cNvSpPr/>
          <p:nvPr/>
        </p:nvSpPr>
        <p:spPr>
          <a:xfrm>
            <a:off x="384817" y="7853850"/>
            <a:ext cx="2582573"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l">
              <a:defRPr sz="1800">
                <a:solidFill>
                  <a:srgbClr val="FFFFFF"/>
                </a:solidFill>
                <a:latin typeface="San Francisco Display Light"/>
                <a:ea typeface="San Francisco Display Light"/>
                <a:cs typeface="San Francisco Display Light"/>
                <a:sym typeface="San Francisco Display Light"/>
              </a:defRPr>
            </a:pPr>
            <a:r>
              <a:rPr lang="en-US" sz="2400" dirty="0">
                <a:latin typeface="Open Sans" panose="020B0606030504020204" pitchFamily="34" charset="0"/>
                <a:ea typeface="Open Sans" panose="020B0606030504020204" pitchFamily="34" charset="0"/>
                <a:cs typeface="Open Sans" panose="020B0606030504020204" pitchFamily="34" charset="0"/>
              </a:rPr>
              <a:t>Gary Morgenthaler</a:t>
            </a:r>
            <a:endParaRPr sz="2400" dirty="0">
              <a:latin typeface="Open Sans" panose="020B0606030504020204" pitchFamily="34" charset="0"/>
              <a:ea typeface="Open Sans" panose="020B0606030504020204" pitchFamily="34" charset="0"/>
              <a:cs typeface="Open Sans" panose="020B0606030504020204" pitchFamily="34" charset="0"/>
            </a:endParaRPr>
          </a:p>
          <a:p>
            <a:pPr algn="l">
              <a:defRPr sz="1800">
                <a:solidFill>
                  <a:srgbClr val="FFFFFF"/>
                </a:solidFill>
                <a:latin typeface="San Francisco Display Bold"/>
                <a:ea typeface="San Francisco Display Bold"/>
                <a:cs typeface="San Francisco Display Bold"/>
                <a:sym typeface="San Francisco Display Bold"/>
              </a:defRPr>
            </a:pPr>
            <a:r>
              <a:rPr lang="en-US" sz="2400" b="1" dirty="0">
                <a:latin typeface="Open Sans" panose="020B0606030504020204" pitchFamily="34" charset="0"/>
                <a:ea typeface="Open Sans" panose="020B0606030504020204" pitchFamily="34" charset="0"/>
                <a:cs typeface="Open Sans" panose="020B0606030504020204" pitchFamily="34" charset="0"/>
              </a:rPr>
              <a:t>Chairman</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714" name="Shape 714"/>
          <p:cNvSpPr/>
          <p:nvPr/>
        </p:nvSpPr>
        <p:spPr>
          <a:xfrm>
            <a:off x="20295169" y="7764916"/>
            <a:ext cx="3141932"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l">
              <a:defRPr sz="1800">
                <a:solidFill>
                  <a:srgbClr val="FFFFFF"/>
                </a:solidFill>
                <a:latin typeface="San Francisco Display Light"/>
                <a:ea typeface="San Francisco Display Light"/>
                <a:cs typeface="San Francisco Display Light"/>
                <a:sym typeface="San Francisco Display Light"/>
              </a:defRPr>
            </a:pPr>
            <a:r>
              <a:rPr lang="en-US" sz="2400" dirty="0">
                <a:latin typeface="Open Sans" panose="020B0606030504020204" pitchFamily="34" charset="0"/>
                <a:ea typeface="Open Sans" panose="020B0606030504020204" pitchFamily="34" charset="0"/>
                <a:cs typeface="Open Sans" panose="020B0606030504020204" pitchFamily="34" charset="0"/>
              </a:rPr>
              <a:t>Patrick Lincoln, PhD</a:t>
            </a:r>
            <a:endParaRPr sz="2400" dirty="0">
              <a:latin typeface="Open Sans" panose="020B0606030504020204" pitchFamily="34" charset="0"/>
              <a:ea typeface="Open Sans" panose="020B0606030504020204" pitchFamily="34" charset="0"/>
              <a:cs typeface="Open Sans" panose="020B0606030504020204" pitchFamily="34" charset="0"/>
            </a:endParaRPr>
          </a:p>
          <a:p>
            <a:pPr algn="l">
              <a:defRPr sz="1800">
                <a:solidFill>
                  <a:srgbClr val="FFFFFF"/>
                </a:solidFill>
                <a:latin typeface="San Francisco Display Bold"/>
                <a:ea typeface="San Francisco Display Bold"/>
                <a:cs typeface="San Francisco Display Bold"/>
                <a:sym typeface="San Francisco Display Bold"/>
              </a:defRPr>
            </a:pPr>
            <a:r>
              <a:rPr lang="en-US" sz="2400" b="1" dirty="0">
                <a:latin typeface="Open Sans" panose="020B0606030504020204" pitchFamily="34" charset="0"/>
                <a:ea typeface="Open Sans" panose="020B0606030504020204" pitchFamily="34" charset="0"/>
                <a:cs typeface="Open Sans" panose="020B0606030504020204" pitchFamily="34" charset="0"/>
              </a:rPr>
              <a:t>Advisor</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716" name="Shape 716"/>
          <p:cNvSpPr/>
          <p:nvPr/>
        </p:nvSpPr>
        <p:spPr>
          <a:xfrm>
            <a:off x="197212" y="8824135"/>
            <a:ext cx="3733879" cy="21855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Partner, </a:t>
            </a:r>
            <a:r>
              <a:rPr lang="en-US" sz="24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Morgenthaler</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 Ventures, Canvas</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CEO, </a:t>
            </a:r>
            <a:r>
              <a:rPr lang="en-US" sz="24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Illustra</a:t>
            </a:r>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CEO, Ingres</a:t>
            </a:r>
          </a:p>
          <a:p>
            <a:pPr algn="l">
              <a:lnSpc>
                <a:spcPct val="120000"/>
              </a:lnSpc>
              <a:defRPr sz="1800">
                <a:solidFill>
                  <a:srgbClr val="FFFFFF"/>
                </a:solidFill>
                <a:latin typeface="San Francisco Display Light"/>
                <a:ea typeface="San Francisco Display Light"/>
                <a:cs typeface="San Francisco Display Light"/>
                <a:sym typeface="San Francisco Display Light"/>
              </a:defRPr>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Shape 716">
            <a:extLst>
              <a:ext uri="{FF2B5EF4-FFF2-40B4-BE49-F238E27FC236}">
                <a16:creationId xmlns:a16="http://schemas.microsoft.com/office/drawing/2014/main" id="{B09F53E8-62D0-2D48-B049-1E197F93572E}"/>
              </a:ext>
            </a:extLst>
          </p:cNvPr>
          <p:cNvSpPr/>
          <p:nvPr/>
        </p:nvSpPr>
        <p:spPr>
          <a:xfrm>
            <a:off x="12269997" y="9827356"/>
            <a:ext cx="3430920" cy="411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lnSpc>
                <a:spcPct val="120000"/>
              </a:lnSpc>
              <a:defRPr sz="1800">
                <a:solidFill>
                  <a:srgbClr val="FFFFFF"/>
                </a:solidFill>
                <a:latin typeface="San Francisco Display Light"/>
                <a:ea typeface="San Francisco Display Light"/>
                <a:cs typeface="San Francisco Display Light"/>
                <a:sym typeface="San Francisco Display Light"/>
              </a:defRPr>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Shape 716">
            <a:extLst>
              <a:ext uri="{FF2B5EF4-FFF2-40B4-BE49-F238E27FC236}">
                <a16:creationId xmlns:a16="http://schemas.microsoft.com/office/drawing/2014/main" id="{D189F509-118D-5843-80D5-24189AAB8E56}"/>
              </a:ext>
            </a:extLst>
          </p:cNvPr>
          <p:cNvSpPr/>
          <p:nvPr/>
        </p:nvSpPr>
        <p:spPr>
          <a:xfrm>
            <a:off x="16232135" y="8869754"/>
            <a:ext cx="4063033" cy="45050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Founding Partner, Soda Rock Partners</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President &amp; CEO, Accept Corporation</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President &amp; CEO, Whistle Communications</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Board Member &amp; Adviser: </a:t>
            </a:r>
            <a:r>
              <a:rPr lang="en-US" sz="24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Ironport</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 Systems, Documentum, </a:t>
            </a:r>
            <a:r>
              <a:rPr lang="en-US" sz="24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Broacade</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 communications</a:t>
            </a:r>
          </a:p>
        </p:txBody>
      </p:sp>
      <p:sp>
        <p:nvSpPr>
          <p:cNvPr id="26" name="Shape 1091">
            <a:extLst>
              <a:ext uri="{FF2B5EF4-FFF2-40B4-BE49-F238E27FC236}">
                <a16:creationId xmlns:a16="http://schemas.microsoft.com/office/drawing/2014/main" id="{AC2A229D-F4C0-054B-B5DF-2EA0A2B061E3}"/>
              </a:ext>
            </a:extLst>
          </p:cNvPr>
          <p:cNvSpPr/>
          <p:nvPr/>
        </p:nvSpPr>
        <p:spPr>
          <a:xfrm>
            <a:off x="1827697" y="2459398"/>
            <a:ext cx="714779"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710" name="Shape 710"/>
          <p:cNvSpPr/>
          <p:nvPr/>
        </p:nvSpPr>
        <p:spPr>
          <a:xfrm>
            <a:off x="16405697" y="7764916"/>
            <a:ext cx="3092538"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l">
              <a:defRPr sz="1800">
                <a:solidFill>
                  <a:srgbClr val="FFFFFF"/>
                </a:solidFill>
                <a:latin typeface="San Francisco Display Light"/>
                <a:ea typeface="San Francisco Display Light"/>
                <a:cs typeface="San Francisco Display Light"/>
                <a:sym typeface="San Francisco Display Light"/>
              </a:defRPr>
            </a:pPr>
            <a:r>
              <a:rPr lang="en-US" sz="2400" dirty="0">
                <a:latin typeface="Open Sans" panose="020B0606030504020204" pitchFamily="34" charset="0"/>
                <a:ea typeface="Open Sans" panose="020B0606030504020204" pitchFamily="34" charset="0"/>
                <a:cs typeface="Open Sans" panose="020B0606030504020204" pitchFamily="34" charset="0"/>
              </a:rPr>
              <a:t>Jon Hamm</a:t>
            </a:r>
            <a:endParaRPr sz="2400" dirty="0">
              <a:latin typeface="Open Sans" panose="020B0606030504020204" pitchFamily="34" charset="0"/>
              <a:ea typeface="Open Sans" panose="020B0606030504020204" pitchFamily="34" charset="0"/>
              <a:cs typeface="Open Sans" panose="020B0606030504020204" pitchFamily="34" charset="0"/>
            </a:endParaRPr>
          </a:p>
          <a:p>
            <a:pPr algn="l">
              <a:defRPr sz="1800">
                <a:solidFill>
                  <a:srgbClr val="FFFFFF"/>
                </a:solidFill>
                <a:latin typeface="San Francisco Display Bold"/>
                <a:ea typeface="San Francisco Display Bold"/>
                <a:cs typeface="San Francisco Display Bold"/>
                <a:sym typeface="San Francisco Display Bold"/>
              </a:defRPr>
            </a:pPr>
            <a:r>
              <a:rPr lang="en-US" sz="2400" b="1" dirty="0">
                <a:latin typeface="Open Sans" panose="020B0606030504020204" pitchFamily="34" charset="0"/>
                <a:ea typeface="Open Sans" panose="020B0606030504020204" pitchFamily="34" charset="0"/>
                <a:cs typeface="Open Sans" panose="020B0606030504020204" pitchFamily="34" charset="0"/>
              </a:rPr>
              <a:t>Advisor</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Shape 712">
            <a:extLst>
              <a:ext uri="{FF2B5EF4-FFF2-40B4-BE49-F238E27FC236}">
                <a16:creationId xmlns:a16="http://schemas.microsoft.com/office/drawing/2014/main" id="{BA2E74E2-6F43-AD4E-A496-1693C8EF5F91}"/>
              </a:ext>
            </a:extLst>
          </p:cNvPr>
          <p:cNvSpPr/>
          <p:nvPr/>
        </p:nvSpPr>
        <p:spPr>
          <a:xfrm>
            <a:off x="12300541" y="7751952"/>
            <a:ext cx="3596644"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l">
              <a:defRPr sz="1800">
                <a:solidFill>
                  <a:srgbClr val="FFFFFF"/>
                </a:solidFill>
                <a:latin typeface="San Francisco Display Light"/>
                <a:ea typeface="San Francisco Display Light"/>
                <a:cs typeface="San Francisco Display Light"/>
                <a:sym typeface="San Francisco Display Light"/>
              </a:defRPr>
            </a:pPr>
            <a:r>
              <a:rPr lang="en-US" sz="2400" dirty="0" err="1">
                <a:latin typeface="Open Sans" panose="020B0606030504020204" pitchFamily="34" charset="0"/>
                <a:ea typeface="Open Sans" panose="020B0606030504020204" pitchFamily="34" charset="0"/>
                <a:cs typeface="Open Sans" panose="020B0606030504020204" pitchFamily="34" charset="0"/>
              </a:rPr>
              <a:t>Dov</a:t>
            </a:r>
            <a:r>
              <a:rPr lang="en-US" sz="2400" dirty="0">
                <a:latin typeface="Open Sans" panose="020B0606030504020204" pitchFamily="34" charset="0"/>
                <a:ea typeface="Open Sans" panose="020B0606030504020204" pitchFamily="34" charset="0"/>
                <a:cs typeface="Open Sans" panose="020B0606030504020204" pitchFamily="34" charset="0"/>
              </a:rPr>
              <a:t>  Shenkman</a:t>
            </a:r>
            <a:endParaRPr sz="2400" dirty="0">
              <a:latin typeface="Open Sans" panose="020B0606030504020204" pitchFamily="34" charset="0"/>
              <a:ea typeface="Open Sans" panose="020B0606030504020204" pitchFamily="34" charset="0"/>
              <a:cs typeface="Open Sans" panose="020B0606030504020204" pitchFamily="34" charset="0"/>
            </a:endParaRPr>
          </a:p>
          <a:p>
            <a:pPr algn="l">
              <a:defRPr sz="1800">
                <a:solidFill>
                  <a:srgbClr val="FFFFFF"/>
                </a:solidFill>
                <a:latin typeface="San Francisco Display Bold"/>
                <a:ea typeface="San Francisco Display Bold"/>
                <a:cs typeface="San Francisco Display Bold"/>
                <a:sym typeface="San Francisco Display Bold"/>
              </a:defRPr>
            </a:pPr>
            <a:r>
              <a:rPr lang="en-US" sz="2400" b="1" dirty="0">
                <a:latin typeface="Open Sans" panose="020B0606030504020204" pitchFamily="34" charset="0"/>
                <a:ea typeface="Open Sans" panose="020B0606030504020204" pitchFamily="34" charset="0"/>
                <a:cs typeface="Open Sans" panose="020B0606030504020204" pitchFamily="34" charset="0"/>
              </a:rPr>
              <a:t>Advisor</a:t>
            </a:r>
            <a:endParaRPr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Shape 712">
            <a:extLst>
              <a:ext uri="{FF2B5EF4-FFF2-40B4-BE49-F238E27FC236}">
                <a16:creationId xmlns:a16="http://schemas.microsoft.com/office/drawing/2014/main" id="{6340E23D-7488-7B4A-B241-D76263376210}"/>
              </a:ext>
            </a:extLst>
          </p:cNvPr>
          <p:cNvSpPr/>
          <p:nvPr/>
        </p:nvSpPr>
        <p:spPr>
          <a:xfrm>
            <a:off x="4392224" y="7784438"/>
            <a:ext cx="2719502"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l">
              <a:defRPr sz="1800">
                <a:solidFill>
                  <a:srgbClr val="FFFFFF"/>
                </a:solidFill>
                <a:latin typeface="San Francisco Display Light"/>
                <a:ea typeface="San Francisco Display Light"/>
                <a:cs typeface="San Francisco Display Light"/>
                <a:sym typeface="San Francisco Display Light"/>
              </a:defRPr>
            </a:pPr>
            <a:r>
              <a:rPr lang="en-US" sz="2400" dirty="0">
                <a:latin typeface="Open Sans" panose="020B0606030504020204" pitchFamily="34" charset="0"/>
                <a:ea typeface="Open Sans" panose="020B0606030504020204" pitchFamily="34" charset="0"/>
                <a:cs typeface="Open Sans" panose="020B0606030504020204" pitchFamily="34" charset="0"/>
              </a:rPr>
              <a:t>Duncan Angove</a:t>
            </a:r>
            <a:endParaRPr sz="2400" dirty="0">
              <a:latin typeface="Open Sans" panose="020B0606030504020204" pitchFamily="34" charset="0"/>
              <a:ea typeface="Open Sans" panose="020B0606030504020204" pitchFamily="34" charset="0"/>
              <a:cs typeface="Open Sans" panose="020B0606030504020204" pitchFamily="34" charset="0"/>
            </a:endParaRPr>
          </a:p>
          <a:p>
            <a:pPr algn="l">
              <a:defRPr sz="1800">
                <a:solidFill>
                  <a:srgbClr val="FFFFFF"/>
                </a:solidFill>
                <a:latin typeface="San Francisco Display Bold"/>
                <a:ea typeface="San Francisco Display Bold"/>
                <a:cs typeface="San Francisco Display Bold"/>
                <a:sym typeface="San Francisco Display Bold"/>
              </a:defRPr>
            </a:pPr>
            <a:r>
              <a:rPr lang="en-US" sz="2400" b="1" dirty="0">
                <a:latin typeface="Open Sans" panose="020B0606030504020204" pitchFamily="34" charset="0"/>
                <a:ea typeface="Open Sans" panose="020B0606030504020204" pitchFamily="34" charset="0"/>
                <a:cs typeface="Open Sans" panose="020B0606030504020204" pitchFamily="34" charset="0"/>
              </a:rPr>
              <a:t>Director</a:t>
            </a:r>
            <a:endParaRPr sz="24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6B12D041-8592-C245-89F6-6D8202A4CCC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71039" y="4754998"/>
            <a:ext cx="3961466" cy="3961466"/>
          </a:xfrm>
          <a:prstGeom prst="rect">
            <a:avLst/>
          </a:prstGeom>
        </p:spPr>
      </p:pic>
      <p:sp>
        <p:nvSpPr>
          <p:cNvPr id="31" name="Shape 716">
            <a:extLst>
              <a:ext uri="{FF2B5EF4-FFF2-40B4-BE49-F238E27FC236}">
                <a16:creationId xmlns:a16="http://schemas.microsoft.com/office/drawing/2014/main" id="{2F7DF936-29E5-4145-83FE-4918FBCC983E}"/>
              </a:ext>
            </a:extLst>
          </p:cNvPr>
          <p:cNvSpPr/>
          <p:nvPr/>
        </p:nvSpPr>
        <p:spPr>
          <a:xfrm>
            <a:off x="8174741" y="8820524"/>
            <a:ext cx="3957764" cy="262879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Lecturer, Princeton University</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Trustee. MSRI</a:t>
            </a:r>
          </a:p>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Managing Director, Goldman Sachs</a:t>
            </a:r>
          </a:p>
          <a:p>
            <a:pPr algn="l">
              <a:lnSpc>
                <a:spcPct val="120000"/>
              </a:lnSpc>
              <a:defRPr sz="1800">
                <a:solidFill>
                  <a:srgbClr val="FFFFFF"/>
                </a:solidFill>
                <a:latin typeface="San Francisco Display Light"/>
                <a:ea typeface="San Francisco Display Light"/>
                <a:cs typeface="San Francisco Display Light"/>
                <a:sym typeface="San Francisco Display Light"/>
              </a:defRPr>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Shape 710">
            <a:extLst>
              <a:ext uri="{FF2B5EF4-FFF2-40B4-BE49-F238E27FC236}">
                <a16:creationId xmlns:a16="http://schemas.microsoft.com/office/drawing/2014/main" id="{C2012569-E7BD-154A-B570-0B130E846F09}"/>
              </a:ext>
            </a:extLst>
          </p:cNvPr>
          <p:cNvSpPr/>
          <p:nvPr/>
        </p:nvSpPr>
        <p:spPr>
          <a:xfrm>
            <a:off x="8352068" y="7826700"/>
            <a:ext cx="3427556"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l">
              <a:defRPr sz="1800">
                <a:solidFill>
                  <a:srgbClr val="FFFFFF"/>
                </a:solidFill>
                <a:latin typeface="San Francisco Display Light"/>
                <a:ea typeface="San Francisco Display Light"/>
                <a:cs typeface="San Francisco Display Light"/>
                <a:sym typeface="San Francisco Display Light"/>
              </a:defRPr>
            </a:pPr>
            <a:r>
              <a:rPr lang="en-US" sz="2400" dirty="0">
                <a:latin typeface="Open Sans" panose="020B0606030504020204" pitchFamily="34" charset="0"/>
                <a:ea typeface="Open Sans" panose="020B0606030504020204" pitchFamily="34" charset="0"/>
                <a:cs typeface="Open Sans" panose="020B0606030504020204" pitchFamily="34" charset="0"/>
              </a:rPr>
              <a:t>Margaret </a:t>
            </a:r>
            <a:r>
              <a:rPr lang="en-US" sz="2400" dirty="0" err="1">
                <a:latin typeface="Open Sans" panose="020B0606030504020204" pitchFamily="34" charset="0"/>
                <a:ea typeface="Open Sans" panose="020B0606030504020204" pitchFamily="34" charset="0"/>
                <a:cs typeface="Open Sans" panose="020B0606030504020204" pitchFamily="34" charset="0"/>
              </a:rPr>
              <a:t>Holen,PhD</a:t>
            </a:r>
            <a:endParaRPr sz="2400" dirty="0">
              <a:latin typeface="Open Sans" panose="020B0606030504020204" pitchFamily="34" charset="0"/>
              <a:ea typeface="Open Sans" panose="020B0606030504020204" pitchFamily="34" charset="0"/>
              <a:cs typeface="Open Sans" panose="020B0606030504020204" pitchFamily="34" charset="0"/>
            </a:endParaRPr>
          </a:p>
          <a:p>
            <a:pPr algn="l">
              <a:defRPr sz="1800">
                <a:solidFill>
                  <a:srgbClr val="FFFFFF"/>
                </a:solidFill>
                <a:latin typeface="San Francisco Display Bold"/>
                <a:ea typeface="San Francisco Display Bold"/>
                <a:cs typeface="San Francisco Display Bold"/>
                <a:sym typeface="San Francisco Display Bold"/>
              </a:defRPr>
            </a:pPr>
            <a:r>
              <a:rPr lang="en-US" sz="2400" b="1" dirty="0">
                <a:latin typeface="Open Sans" panose="020B0606030504020204" pitchFamily="34" charset="0"/>
                <a:ea typeface="Open Sans" panose="020B0606030504020204" pitchFamily="34" charset="0"/>
                <a:cs typeface="Open Sans" panose="020B0606030504020204" pitchFamily="34" charset="0"/>
              </a:rPr>
              <a:t>Advisor</a:t>
            </a:r>
            <a:endParaRPr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Shape 716">
            <a:extLst>
              <a:ext uri="{FF2B5EF4-FFF2-40B4-BE49-F238E27FC236}">
                <a16:creationId xmlns:a16="http://schemas.microsoft.com/office/drawing/2014/main" id="{DC501F6A-DC62-8345-BFA6-2A74BDACA400}"/>
              </a:ext>
            </a:extLst>
          </p:cNvPr>
          <p:cNvSpPr/>
          <p:nvPr/>
        </p:nvSpPr>
        <p:spPr>
          <a:xfrm>
            <a:off x="4160975" y="8824135"/>
            <a:ext cx="3955631" cy="262879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Director, Honeywell</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President, Infor</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GM&amp;SVP Oracle</a:t>
            </a:r>
          </a:p>
          <a:p>
            <a:pPr marL="285750" indent="-285750" algn="l">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Chief Strategy Officer, Retek</a:t>
            </a:r>
          </a:p>
          <a:p>
            <a:pPr algn="l">
              <a:lnSpc>
                <a:spcPct val="120000"/>
              </a:lnSpc>
              <a:defRPr sz="1800">
                <a:solidFill>
                  <a:srgbClr val="FFFFFF"/>
                </a:solidFill>
                <a:latin typeface="San Francisco Display Light"/>
                <a:ea typeface="San Francisco Display Light"/>
                <a:cs typeface="San Francisco Display Light"/>
                <a:sym typeface="San Francisco Display Light"/>
              </a:defRPr>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0E1876FE-6C1A-C845-A2AE-EEF49E7C9739}"/>
              </a:ext>
            </a:extLst>
          </p:cNvPr>
          <p:cNvSpPr/>
          <p:nvPr/>
        </p:nvSpPr>
        <p:spPr>
          <a:xfrm>
            <a:off x="12153847" y="8834381"/>
            <a:ext cx="3914022" cy="2278765"/>
          </a:xfrm>
          <a:prstGeom prst="rect">
            <a:avLst/>
          </a:prstGeom>
        </p:spPr>
        <p:txBody>
          <a:bodyPr wrap="square">
            <a:spAutoFit/>
          </a:bodyPr>
          <a:lstStyle/>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Group VP, Walgreens</a:t>
            </a:r>
          </a:p>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SVP, OfficeMax</a:t>
            </a:r>
          </a:p>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VP, </a:t>
            </a:r>
            <a:r>
              <a:rPr lang="en-US" sz="24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jda</a:t>
            </a:r>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 Director, General Motors</a:t>
            </a:r>
          </a:p>
        </p:txBody>
      </p:sp>
      <p:sp>
        <p:nvSpPr>
          <p:cNvPr id="4" name="Rectangle 3">
            <a:extLst>
              <a:ext uri="{FF2B5EF4-FFF2-40B4-BE49-F238E27FC236}">
                <a16:creationId xmlns:a16="http://schemas.microsoft.com/office/drawing/2014/main" id="{8AC59B09-1172-8B43-8393-B042C248604F}"/>
              </a:ext>
            </a:extLst>
          </p:cNvPr>
          <p:cNvSpPr/>
          <p:nvPr/>
        </p:nvSpPr>
        <p:spPr>
          <a:xfrm>
            <a:off x="20245693" y="8908741"/>
            <a:ext cx="3831400" cy="2278765"/>
          </a:xfrm>
          <a:prstGeom prst="rect">
            <a:avLst/>
          </a:prstGeom>
        </p:spPr>
        <p:txBody>
          <a:bodyPr wrap="square">
            <a:spAutoFit/>
          </a:bodyPr>
          <a:lstStyle/>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Director of Computer Science Lab, SRI</a:t>
            </a:r>
          </a:p>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Formerly at MCC</a:t>
            </a:r>
          </a:p>
          <a:p>
            <a:pPr marL="285750" indent="-285750">
              <a:lnSpc>
                <a:spcPct val="120000"/>
              </a:lnSpc>
              <a:buFont typeface="Arial" panose="020B0604020202020204" pitchFamily="34" charset="0"/>
              <a:buChar char="•"/>
              <a:defRPr sz="1800">
                <a:solidFill>
                  <a:srgbClr val="FFFFFF"/>
                </a:solidFill>
                <a:latin typeface="San Francisco Display Light"/>
                <a:ea typeface="San Francisco Display Light"/>
                <a:cs typeface="San Francisco Display Light"/>
                <a:sym typeface="San Francisco Display Light"/>
              </a:defRP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Formerly at Los Alamos National Labs</a:t>
            </a:r>
          </a:p>
        </p:txBody>
      </p:sp>
    </p:spTree>
    <p:extLst>
      <p:ext uri="{BB962C8B-B14F-4D97-AF65-F5344CB8AC3E}">
        <p14:creationId xmlns:p14="http://schemas.microsoft.com/office/powerpoint/2010/main" val="2533915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CD26-F2E8-5345-8044-1DBA87AA0712}"/>
              </a:ext>
            </a:extLst>
          </p:cNvPr>
          <p:cNvSpPr>
            <a:spLocks noGrp="1"/>
          </p:cNvSpPr>
          <p:nvPr>
            <p:ph type="title"/>
          </p:nvPr>
        </p:nvSpPr>
        <p:spPr/>
        <p:txBody>
          <a:bodyPr/>
          <a:lstStyle/>
          <a:p>
            <a:r>
              <a:rPr lang="en-US" dirty="0"/>
              <a:t>The Business Case</a:t>
            </a:r>
          </a:p>
        </p:txBody>
      </p:sp>
      <p:sp>
        <p:nvSpPr>
          <p:cNvPr id="3" name="Subtitle 2">
            <a:extLst>
              <a:ext uri="{FF2B5EF4-FFF2-40B4-BE49-F238E27FC236}">
                <a16:creationId xmlns:a16="http://schemas.microsoft.com/office/drawing/2014/main" id="{477CF5D8-F861-0841-A2E5-D9693BF51F2E}"/>
              </a:ext>
            </a:extLst>
          </p:cNvPr>
          <p:cNvSpPr>
            <a:spLocks noGrp="1"/>
          </p:cNvSpPr>
          <p:nvPr>
            <p:ph type="subTitle" idx="1"/>
          </p:nvPr>
        </p:nvSpPr>
        <p:spPr/>
        <p:txBody>
          <a:bodyPr/>
          <a:lstStyle/>
          <a:p>
            <a:r>
              <a:rPr lang="en-US" dirty="0"/>
              <a:t>Once you’ve seen the above</a:t>
            </a:r>
          </a:p>
        </p:txBody>
      </p:sp>
    </p:spTree>
    <p:extLst>
      <p:ext uri="{BB962C8B-B14F-4D97-AF65-F5344CB8AC3E}">
        <p14:creationId xmlns:p14="http://schemas.microsoft.com/office/powerpoint/2010/main" val="3102875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Shape 1492"/>
          <p:cNvSpPr/>
          <p:nvPr/>
        </p:nvSpPr>
        <p:spPr>
          <a:xfrm>
            <a:off x="1649280" y="2379335"/>
            <a:ext cx="19825266" cy="1064393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457200" indent="-457200" algn="l">
              <a:spcBef>
                <a:spcPts val="1800"/>
              </a:spcBef>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b="1" dirty="0">
                <a:latin typeface="Open Sans" panose="020B0606030504020204" pitchFamily="34" charset="0"/>
                <a:ea typeface="Open Sans" panose="020B0606030504020204" pitchFamily="34" charset="0"/>
                <a:cs typeface="Open Sans" panose="020B0606030504020204" pitchFamily="34" charset="0"/>
              </a:rPr>
              <a:t>AI is emerging as a general purpose technology</a:t>
            </a: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Semiconductors became general purpose 50 years ago and dramatically reduced the cost of computing and arithmetic  - </a:t>
            </a:r>
            <a:r>
              <a:rPr lang="en-US" sz="3200" b="1" dirty="0">
                <a:latin typeface="Open Sans Light" panose="020B0306030504020204" pitchFamily="34" charset="0"/>
                <a:ea typeface="Open Sans Light" panose="020B0306030504020204" pitchFamily="34" charset="0"/>
                <a:cs typeface="Open Sans Light" panose="020B0306030504020204" pitchFamily="34" charset="0"/>
              </a:rPr>
              <a:t>from</a:t>
            </a:r>
            <a:r>
              <a:rPr lang="en-US" sz="3200" dirty="0">
                <a:latin typeface="Open Sans Light" panose="020B0306030504020204" pitchFamily="34" charset="0"/>
                <a:ea typeface="Open Sans Light" panose="020B0306030504020204" pitchFamily="34" charset="0"/>
                <a:cs typeface="Open Sans Light" panose="020B0306030504020204" pitchFamily="34" charset="0"/>
              </a:rPr>
              <a:t> artillery tables and accounting </a:t>
            </a:r>
            <a:r>
              <a:rPr lang="en-US" sz="3200" b="1" dirty="0">
                <a:latin typeface="Open Sans Light" panose="020B0306030504020204" pitchFamily="34" charset="0"/>
                <a:ea typeface="Open Sans Light" panose="020B0306030504020204" pitchFamily="34" charset="0"/>
                <a:cs typeface="Open Sans Light" panose="020B0306030504020204" pitchFamily="34" charset="0"/>
              </a:rPr>
              <a:t>to</a:t>
            </a:r>
            <a:r>
              <a:rPr lang="en-US" sz="3200" dirty="0">
                <a:latin typeface="Open Sans Light" panose="020B0306030504020204" pitchFamily="34" charset="0"/>
                <a:ea typeface="Open Sans Light" panose="020B0306030504020204" pitchFamily="34" charset="0"/>
                <a:cs typeface="Open Sans Light" panose="020B0306030504020204" pitchFamily="34" charset="0"/>
              </a:rPr>
              <a:t> games, communication, music, and pictures.</a:t>
            </a: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The internet became general purpose 25 years ago and dramatically reduced the cost of search and distribution of digital information – </a:t>
            </a:r>
            <a:r>
              <a:rPr lang="en-US" sz="3200" b="1" dirty="0">
                <a:latin typeface="Open Sans Light" panose="020B0306030504020204" pitchFamily="34" charset="0"/>
                <a:ea typeface="Open Sans Light" panose="020B0306030504020204" pitchFamily="34" charset="0"/>
                <a:cs typeface="Open Sans Light" panose="020B0306030504020204" pitchFamily="34" charset="0"/>
              </a:rPr>
              <a:t>from</a:t>
            </a:r>
            <a:r>
              <a:rPr lang="en-US" sz="3200" dirty="0">
                <a:latin typeface="Open Sans Light" panose="020B0306030504020204" pitchFamily="34" charset="0"/>
                <a:ea typeface="Open Sans Light" panose="020B0306030504020204" pitchFamily="34" charset="0"/>
                <a:cs typeface="Open Sans Light" panose="020B0306030504020204" pitchFamily="34" charset="0"/>
              </a:rPr>
              <a:t> publishing </a:t>
            </a:r>
            <a:r>
              <a:rPr lang="en-US" sz="3200" b="1" dirty="0">
                <a:latin typeface="Open Sans Light" panose="020B0306030504020204" pitchFamily="34" charset="0"/>
                <a:ea typeface="Open Sans Light" panose="020B0306030504020204" pitchFamily="34" charset="0"/>
                <a:cs typeface="Open Sans Light" panose="020B0306030504020204" pitchFamily="34" charset="0"/>
              </a:rPr>
              <a:t>to</a:t>
            </a:r>
            <a:r>
              <a:rPr lang="en-US" sz="3200" dirty="0">
                <a:latin typeface="Open Sans Light" panose="020B0306030504020204" pitchFamily="34" charset="0"/>
                <a:ea typeface="Open Sans Light" panose="020B0306030504020204" pitchFamily="34" charset="0"/>
                <a:cs typeface="Open Sans Light" panose="020B0306030504020204" pitchFamily="34" charset="0"/>
              </a:rPr>
              <a:t> communication, retail, media, collaboration, etc.</a:t>
            </a:r>
          </a:p>
          <a:p>
            <a:pPr marL="457200" indent="-457200">
              <a:spcBef>
                <a:spcPts val="1800"/>
              </a:spcBef>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b="1" dirty="0">
                <a:latin typeface="Open Sans" panose="020B0606030504020204" pitchFamily="34" charset="0"/>
                <a:ea typeface="Open Sans" panose="020B0606030504020204" pitchFamily="34" charset="0"/>
                <a:cs typeface="Open Sans" panose="020B0606030504020204" pitchFamily="34" charset="0"/>
              </a:rPr>
              <a:t>“Prediction is the essence of Intelligence” – Yann Le </a:t>
            </a:r>
            <a:r>
              <a:rPr lang="en-US" sz="3200" b="1" dirty="0" err="1">
                <a:latin typeface="Open Sans" panose="020B0606030504020204" pitchFamily="34" charset="0"/>
                <a:ea typeface="Open Sans" panose="020B0606030504020204" pitchFamily="34" charset="0"/>
                <a:cs typeface="Open Sans" panose="020B0606030504020204" pitchFamily="34" charset="0"/>
              </a:rPr>
              <a:t>Cun</a:t>
            </a:r>
            <a:endParaRPr lang="en-US" sz="3200" b="1" dirty="0">
              <a:latin typeface="Open Sans" panose="020B0606030504020204" pitchFamily="34" charset="0"/>
              <a:ea typeface="Open Sans" panose="020B0606030504020204" pitchFamily="34" charset="0"/>
              <a:cs typeface="Open Sans" panose="020B0606030504020204" pitchFamily="34" charset="0"/>
            </a:endParaRP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“The rise of AI is a due to a drop in the cost of prediction” – Prediction Machines</a:t>
            </a: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Prediction is taking information you have and converting it to information you need</a:t>
            </a: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Prediction is valuable because it is an input to decision making</a:t>
            </a:r>
          </a:p>
          <a:p>
            <a:pPr marL="457200" indent="-457200" algn="l">
              <a:spcBef>
                <a:spcPts val="1800"/>
              </a:spcBef>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b="1" dirty="0">
                <a:latin typeface="Open Sans" panose="020B0606030504020204" pitchFamily="34" charset="0"/>
                <a:ea typeface="Open Sans" panose="020B0606030504020204" pitchFamily="34" charset="0"/>
                <a:cs typeface="Open Sans" panose="020B0606030504020204" pitchFamily="34" charset="0"/>
              </a:rPr>
              <a:t>The quality of the prediction is increasing and the cost per prediction is decreasing</a:t>
            </a:r>
          </a:p>
          <a:p>
            <a:pPr marL="457200" indent="-457200" algn="l">
              <a:spcBef>
                <a:spcPts val="1800"/>
              </a:spcBef>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b="1" dirty="0">
                <a:latin typeface="Open Sans" panose="020B0606030504020204" pitchFamily="34" charset="0"/>
                <a:ea typeface="Open Sans" panose="020B0606030504020204" pitchFamily="34" charset="0"/>
                <a:cs typeface="Open Sans" panose="020B0606030504020204" pitchFamily="34" charset="0"/>
              </a:rPr>
              <a:t>As quality/cost ratio improves: We use more of it to solve existing problems</a:t>
            </a: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E.g., consumer demand forecasting, loan defaults, insurance risk</a:t>
            </a:r>
          </a:p>
          <a:p>
            <a:pPr marL="457200" indent="-457200" algn="l">
              <a:spcBef>
                <a:spcPts val="1800"/>
              </a:spcBef>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b="1" dirty="0">
                <a:latin typeface="Open Sans" panose="020B0606030504020204" pitchFamily="34" charset="0"/>
                <a:ea typeface="Open Sans" panose="020B0606030504020204" pitchFamily="34" charset="0"/>
                <a:cs typeface="Open Sans" panose="020B0606030504020204" pitchFamily="34" charset="0"/>
              </a:rPr>
              <a:t>As quality/cost ratio improves: We use it for new problems where it wasn’t used before</a:t>
            </a:r>
          </a:p>
          <a:p>
            <a:pPr marL="1600200" indent="-457200" algn="l">
              <a:lnSpc>
                <a:spcPts val="3600"/>
              </a:lnSpc>
              <a:spcBef>
                <a:spcPts val="1800"/>
              </a:spcBef>
              <a:buClr>
                <a:srgbClr val="0070C0"/>
              </a:buClr>
              <a:buFont typeface="Arial" panose="020B0604020202020204" pitchFamily="34" charset="0"/>
              <a:buChar char="•"/>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E.g., personalized advertising, medical diagnosis, vision, autonomous vehicles, autonomous businesses - from shop then ship to ship then shop</a:t>
            </a:r>
          </a:p>
        </p:txBody>
      </p:sp>
      <p:sp>
        <p:nvSpPr>
          <p:cNvPr id="13" name="Shape 1089">
            <a:extLst>
              <a:ext uri="{FF2B5EF4-FFF2-40B4-BE49-F238E27FC236}">
                <a16:creationId xmlns:a16="http://schemas.microsoft.com/office/drawing/2014/main" id="{25F3CD86-B0CB-1F42-B582-62AFF93645CC}"/>
              </a:ext>
            </a:extLst>
          </p:cNvPr>
          <p:cNvSpPr/>
          <p:nvPr/>
        </p:nvSpPr>
        <p:spPr>
          <a:xfrm>
            <a:off x="1648402" y="1533119"/>
            <a:ext cx="16447093" cy="9262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US" sz="4800" dirty="0">
                <a:latin typeface="Open Sans Light" panose="020B0306030504020204" pitchFamily="34" charset="0"/>
                <a:ea typeface="Open Sans Light" panose="020B0306030504020204" pitchFamily="34" charset="0"/>
                <a:cs typeface="Open Sans Light" panose="020B0306030504020204" pitchFamily="34" charset="0"/>
              </a:rPr>
              <a:t>Artificial Intelligence: </a:t>
            </a:r>
            <a:r>
              <a:rPr lang="en-US" sz="4800" b="1" dirty="0">
                <a:latin typeface="Open Sans" panose="020B0606030504020204" pitchFamily="34" charset="0"/>
                <a:ea typeface="Open Sans" panose="020B0606030504020204" pitchFamily="34" charset="0"/>
                <a:cs typeface="Open Sans" panose="020B0606030504020204" pitchFamily="34" charset="0"/>
                <a:sym typeface="San Francisco Display Bold"/>
              </a:rPr>
              <a:t>The next big opportunity</a:t>
            </a:r>
          </a:p>
        </p:txBody>
      </p:sp>
      <p:sp>
        <p:nvSpPr>
          <p:cNvPr id="5" name="Rectangle 4">
            <a:extLst>
              <a:ext uri="{FF2B5EF4-FFF2-40B4-BE49-F238E27FC236}">
                <a16:creationId xmlns:a16="http://schemas.microsoft.com/office/drawing/2014/main" id="{EF51FF6B-8BEA-3046-8078-2F0DD7B67D1F}"/>
              </a:ext>
            </a:extLst>
          </p:cNvPr>
          <p:cNvSpPr/>
          <p:nvPr/>
        </p:nvSpPr>
        <p:spPr>
          <a:xfrm>
            <a:off x="797184" y="13208793"/>
            <a:ext cx="10575442" cy="400110"/>
          </a:xfrm>
          <a:prstGeom prst="rect">
            <a:avLst/>
          </a:prstGeom>
        </p:spPr>
        <p:txBody>
          <a:bodyPr wrap="square">
            <a:spAutoFit/>
          </a:bodyPr>
          <a:lstStyle/>
          <a:p>
            <a:pPr algn="l"/>
            <a:r>
              <a:rPr lang="en-JM" sz="2000" kern="1200" dirty="0">
                <a:solidFill>
                  <a:srgbClr val="0B0B0B">
                    <a:lumMod val="50000"/>
                    <a:lumOff val="50000"/>
                  </a:srgbClr>
                </a:solidFill>
                <a:latin typeface="Open Sans" panose="020B0606030504020204" pitchFamily="34" charset="0"/>
                <a:ea typeface="Open Sans" panose="020B0606030504020204" pitchFamily="34" charset="0"/>
                <a:cs typeface="Open Sans" panose="020B0606030504020204" pitchFamily="34" charset="0"/>
              </a:rPr>
              <a:t>Source: Prediction Machines: The Simple Economics of Artificial Intelligence</a:t>
            </a:r>
            <a:endParaRPr lang="en-US" sz="2000" dirty="0"/>
          </a:p>
        </p:txBody>
      </p:sp>
      <p:sp>
        <p:nvSpPr>
          <p:cNvPr id="6" name="Shape 555">
            <a:extLst>
              <a:ext uri="{FF2B5EF4-FFF2-40B4-BE49-F238E27FC236}">
                <a16:creationId xmlns:a16="http://schemas.microsoft.com/office/drawing/2014/main" id="{AF05CFCF-3CD8-0C42-9A5C-3D3B39BA785A}"/>
              </a:ext>
            </a:extLst>
          </p:cNvPr>
          <p:cNvSpPr>
            <a:spLocks noGrp="1"/>
          </p:cNvSpPr>
          <p:nvPr>
            <p:ph type="sldNum" sz="quarter" idx="4294967295"/>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8255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825500" rtl="0" eaLnBrk="1" fontAlgn="auto" latinLnBrk="0" hangingPunct="0">
                <a:lnSpc>
                  <a:spcPct val="100000"/>
                </a:lnSpc>
                <a:spcBef>
                  <a:spcPts val="0"/>
                </a:spcBef>
                <a:spcAft>
                  <a:spcPts val="0"/>
                </a:spcAft>
                <a:buClrTx/>
                <a:buSzTx/>
                <a:buFontTx/>
                <a:buNone/>
                <a:tabLst/>
                <a:defRPr/>
              </a:pPr>
              <a:t>102</a:t>
            </a:fld>
            <a:endParaRPr kumimoji="0" sz="1600" b="0" i="0" u="none" strike="noStrike" kern="0" cap="none" spc="0" normalizeH="0" baseline="0" noProof="0" dirty="0">
              <a:ln>
                <a:noFill/>
              </a:ln>
              <a:solidFill>
                <a:srgbClr val="53585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endParaRPr>
          </a:p>
        </p:txBody>
      </p:sp>
    </p:spTree>
    <p:extLst>
      <p:ext uri="{BB962C8B-B14F-4D97-AF65-F5344CB8AC3E}">
        <p14:creationId xmlns:p14="http://schemas.microsoft.com/office/powerpoint/2010/main" val="356755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639DBC-D185-2D46-A5C2-0F90555F4936}"/>
              </a:ext>
            </a:extLst>
          </p:cNvPr>
          <p:cNvSpPr>
            <a:spLocks noGrp="1"/>
          </p:cNvSpPr>
          <p:nvPr>
            <p:ph type="body" idx="1"/>
          </p:nvPr>
        </p:nvSpPr>
        <p:spPr>
          <a:xfrm>
            <a:off x="1565791" y="3073275"/>
            <a:ext cx="21093487" cy="9110400"/>
          </a:xfrm>
        </p:spPr>
        <p:txBody>
          <a:bodyPr/>
          <a:lstStyle/>
          <a:p>
            <a:pPr marL="25400" indent="0" algn="ctr">
              <a:buNone/>
            </a:pPr>
            <a:r>
              <a:rPr lang="en-US" sz="4800" b="1" dirty="0"/>
              <a:t>Artificial Intelligence is hard!</a:t>
            </a:r>
            <a:endParaRPr lang="en-US" sz="4800"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Problem: TL;DR</a:t>
            </a:r>
            <a:br>
              <a:rPr lang="en-US" dirty="0"/>
            </a:br>
            <a:endParaRPr lang="en-US" b="1" dirty="0"/>
          </a:p>
        </p:txBody>
      </p:sp>
    </p:spTree>
    <p:extLst>
      <p:ext uri="{BB962C8B-B14F-4D97-AF65-F5344CB8AC3E}">
        <p14:creationId xmlns:p14="http://schemas.microsoft.com/office/powerpoint/2010/main" val="3089377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a:xfrm>
            <a:off x="1565808" y="3595787"/>
            <a:ext cx="21987300" cy="9110400"/>
          </a:xfrm>
        </p:spPr>
        <p:txBody>
          <a:bodyPr/>
          <a:lstStyle/>
          <a:p>
            <a:pPr marL="25400" indent="0" algn="l">
              <a:spcBef>
                <a:spcPts val="600"/>
              </a:spcBef>
              <a:buNone/>
            </a:pPr>
            <a:r>
              <a:rPr lang="en-US" sz="3600" b="1" dirty="0"/>
              <a:t>If software is eating the world then AI is eating software</a:t>
            </a:r>
            <a:r>
              <a:rPr lang="en-US" sz="3600" dirty="0"/>
              <a:t>. Most of the companies disrupting traditional enterprises are pivoting to become AI first companies. This is a double whammy for the traditional enterprises.  They struggle to hire world class software engineers and are now having an even harder time hiring and retaining world class ML/AI experts from an estimated pool of 10,000 experts world-wide. </a:t>
            </a:r>
          </a:p>
          <a:p>
            <a:pPr marL="25400" indent="0" algn="l">
              <a:spcBef>
                <a:spcPts val="600"/>
              </a:spcBef>
              <a:buNone/>
            </a:pPr>
            <a:endParaRPr lang="en-US" sz="3600" dirty="0"/>
          </a:p>
          <a:p>
            <a:pPr marL="25400" indent="0" algn="l">
              <a:spcBef>
                <a:spcPts val="600"/>
              </a:spcBef>
              <a:buNone/>
            </a:pPr>
            <a:r>
              <a:rPr lang="en-US" sz="3600" dirty="0"/>
              <a:t>“As a rule of thumb, you can expect the </a:t>
            </a:r>
            <a:r>
              <a:rPr lang="en-US" sz="3600" b="1" dirty="0"/>
              <a:t>transition of your enterprise company to machine learning will be about 100x harder than your transition to mobile</a:t>
            </a:r>
            <a:r>
              <a:rPr lang="en-US" sz="3600" dirty="0"/>
              <a:t>” – MIT Technology Review</a:t>
            </a:r>
          </a:p>
          <a:p>
            <a:pPr marL="25400" indent="0" algn="l">
              <a:spcBef>
                <a:spcPts val="600"/>
              </a:spcBef>
              <a:buNone/>
            </a:pPr>
            <a:br>
              <a:rPr lang="en-US" sz="3600" dirty="0"/>
            </a:br>
            <a:r>
              <a:rPr lang="en-US" sz="3600" dirty="0"/>
              <a:t>The platforms used to build AI solutions are </a:t>
            </a:r>
            <a:r>
              <a:rPr lang="en-US" sz="3600" b="1" dirty="0"/>
              <a:t>siloed and complex</a:t>
            </a:r>
            <a:r>
              <a:rPr lang="en-US" sz="3600" dirty="0"/>
              <a:t>.</a:t>
            </a:r>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Problem: </a:t>
            </a:r>
            <a:r>
              <a:rPr lang="en-US" b="1" dirty="0"/>
              <a:t>Enterprises can’t scale up their AI capabilities</a:t>
            </a:r>
          </a:p>
        </p:txBody>
      </p:sp>
    </p:spTree>
    <p:extLst>
      <p:ext uri="{BB962C8B-B14F-4D97-AF65-F5344CB8AC3E}">
        <p14:creationId xmlns:p14="http://schemas.microsoft.com/office/powerpoint/2010/main" val="770852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65DFB43-214C-5B4E-80D7-96257F66B62F}"/>
              </a:ext>
            </a:extLst>
          </p:cNvPr>
          <p:cNvPicPr>
            <a:picLocks noChangeAspect="1"/>
          </p:cNvPicPr>
          <p:nvPr/>
        </p:nvPicPr>
        <p:blipFill>
          <a:blip r:embed="rId3"/>
          <a:stretch>
            <a:fillRect/>
          </a:stretch>
        </p:blipFill>
        <p:spPr>
          <a:xfrm>
            <a:off x="20330169" y="10908388"/>
            <a:ext cx="3225939" cy="1685553"/>
          </a:xfrm>
          <a:prstGeom prst="rect">
            <a:avLst/>
          </a:prstGeom>
        </p:spPr>
      </p:pic>
      <p:sp>
        <p:nvSpPr>
          <p:cNvPr id="1482" name="Shape 1482"/>
          <p:cNvSpPr>
            <a:spLocks noGrp="1"/>
          </p:cNvSpPr>
          <p:nvPr>
            <p:ph type="sldNum" sz="quarter" idx="2"/>
          </p:nvPr>
        </p:nvSpPr>
        <p:spPr>
          <a:xfrm>
            <a:off x="21086618" y="13208793"/>
            <a:ext cx="1638313" cy="507207"/>
          </a:xfrm>
          <a:prstGeom prst="rect">
            <a:avLst/>
          </a:prstGeom>
          <a:noFill/>
          <a:ln>
            <a:noFill/>
          </a:ln>
          <a:extLst>
            <a:ext uri="{C572A759-6A51-4108-AA02-DFA0A04FC94B}">
              <ma14:wrappingTextBoxFlag xmlns:ma14="http://schemas.microsoft.com/office/mac/drawingml/2011/main" xmlns="" val="1"/>
            </a:ext>
          </a:extLst>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9pPr>
          </a:lstStyle>
          <a:p>
            <a:fld id="{86CB4B4D-7CA3-9044-876B-883B54F8677D}" type="slidenum">
              <a:rPr lang="en-US" smtClean="0"/>
              <a:pPr/>
              <a:t>105</a:t>
            </a:fld>
            <a:endParaRPr dirty="0"/>
          </a:p>
        </p:txBody>
      </p:sp>
      <p:sp>
        <p:nvSpPr>
          <p:cNvPr id="13" name="Shape 1089">
            <a:extLst>
              <a:ext uri="{FF2B5EF4-FFF2-40B4-BE49-F238E27FC236}">
                <a16:creationId xmlns:a16="http://schemas.microsoft.com/office/drawing/2014/main" id="{25F3CD86-B0CB-1F42-B582-62AFF93645CC}"/>
              </a:ext>
            </a:extLst>
          </p:cNvPr>
          <p:cNvSpPr/>
          <p:nvPr/>
        </p:nvSpPr>
        <p:spPr>
          <a:xfrm>
            <a:off x="1648402" y="1618142"/>
            <a:ext cx="20640098"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defRPr sz="3300">
                <a:solidFill>
                  <a:srgbClr val="53585F"/>
                </a:solidFill>
                <a:latin typeface="San Francisco Display Light"/>
                <a:ea typeface="San Francisco Display Light"/>
                <a:cs typeface="San Francisco Display Light"/>
                <a:sym typeface="San Francisco Display Light"/>
              </a:defRPr>
            </a:pPr>
            <a:r>
              <a:rPr lang="en-US" sz="4800" dirty="0"/>
              <a:t>Problem: </a:t>
            </a:r>
            <a:r>
              <a:rPr lang="en-US" sz="4800" b="1" dirty="0">
                <a:latin typeface="Open Sans" panose="020B0606030504020204" pitchFamily="34" charset="0"/>
                <a:ea typeface="Open Sans" panose="020B0606030504020204" pitchFamily="34" charset="0"/>
                <a:cs typeface="Open Sans" panose="020B0606030504020204" pitchFamily="34" charset="0"/>
              </a:rPr>
              <a:t>Silos</a:t>
            </a:r>
            <a:endParaRPr lang="en-US"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cxnSp>
        <p:nvCxnSpPr>
          <p:cNvPr id="5" name="Straight Connector 4">
            <a:extLst>
              <a:ext uri="{FF2B5EF4-FFF2-40B4-BE49-F238E27FC236}">
                <a16:creationId xmlns:a16="http://schemas.microsoft.com/office/drawing/2014/main" id="{C6BFE621-B26E-3B4F-862C-4B162E72FC44}"/>
              </a:ext>
            </a:extLst>
          </p:cNvPr>
          <p:cNvCxnSpPr/>
          <p:nvPr/>
        </p:nvCxnSpPr>
        <p:spPr>
          <a:xfrm>
            <a:off x="12192000" y="4020512"/>
            <a:ext cx="0" cy="8497229"/>
          </a:xfrm>
          <a:prstGeom prst="line">
            <a:avLst/>
          </a:prstGeom>
          <a:noFill/>
          <a:ln w="2540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4" name="Group 3">
            <a:extLst>
              <a:ext uri="{FF2B5EF4-FFF2-40B4-BE49-F238E27FC236}">
                <a16:creationId xmlns:a16="http://schemas.microsoft.com/office/drawing/2014/main" id="{7D5A64C4-4E2E-6E44-AF17-0100080D1D8D}"/>
              </a:ext>
            </a:extLst>
          </p:cNvPr>
          <p:cNvGrpSpPr/>
          <p:nvPr/>
        </p:nvGrpSpPr>
        <p:grpSpPr>
          <a:xfrm flipH="1">
            <a:off x="2056906" y="4020512"/>
            <a:ext cx="8161047" cy="4790473"/>
            <a:chOff x="1648402" y="4048997"/>
            <a:chExt cx="8874559" cy="5209299"/>
          </a:xfrm>
        </p:grpSpPr>
        <p:pic>
          <p:nvPicPr>
            <p:cNvPr id="3" name="Picture 2">
              <a:extLst>
                <a:ext uri="{FF2B5EF4-FFF2-40B4-BE49-F238E27FC236}">
                  <a16:creationId xmlns:a16="http://schemas.microsoft.com/office/drawing/2014/main" id="{E0ACF028-5332-F545-A284-527248B749F8}"/>
                </a:ext>
              </a:extLst>
            </p:cNvPr>
            <p:cNvPicPr>
              <a:picLocks noChangeAspect="1"/>
            </p:cNvPicPr>
            <p:nvPr/>
          </p:nvPicPr>
          <p:blipFill>
            <a:blip r:embed="rId4"/>
            <a:stretch>
              <a:fillRect/>
            </a:stretch>
          </p:blipFill>
          <p:spPr>
            <a:xfrm>
              <a:off x="1648402" y="4048997"/>
              <a:ext cx="7653792" cy="5209299"/>
            </a:xfrm>
            <a:prstGeom prst="rect">
              <a:avLst/>
            </a:prstGeom>
          </p:spPr>
        </p:pic>
        <p:pic>
          <p:nvPicPr>
            <p:cNvPr id="2" name="Picture 1">
              <a:extLst>
                <a:ext uri="{FF2B5EF4-FFF2-40B4-BE49-F238E27FC236}">
                  <a16:creationId xmlns:a16="http://schemas.microsoft.com/office/drawing/2014/main" id="{F3605898-6C86-FF49-A496-9666BE58F083}"/>
                </a:ext>
              </a:extLst>
            </p:cNvPr>
            <p:cNvPicPr>
              <a:picLocks noChangeAspect="1"/>
            </p:cNvPicPr>
            <p:nvPr/>
          </p:nvPicPr>
          <p:blipFill>
            <a:blip r:embed="rId5"/>
            <a:stretch>
              <a:fillRect/>
            </a:stretch>
          </p:blipFill>
          <p:spPr>
            <a:xfrm>
              <a:off x="7796337" y="4511242"/>
              <a:ext cx="2726624" cy="4102255"/>
            </a:xfrm>
            <a:prstGeom prst="rect">
              <a:avLst/>
            </a:prstGeom>
          </p:spPr>
        </p:pic>
        <p:pic>
          <p:nvPicPr>
            <p:cNvPr id="6" name="Picture 5">
              <a:extLst>
                <a:ext uri="{FF2B5EF4-FFF2-40B4-BE49-F238E27FC236}">
                  <a16:creationId xmlns:a16="http://schemas.microsoft.com/office/drawing/2014/main" id="{969B3A34-2BF8-EC49-B4E3-48B3945EA72B}"/>
                </a:ext>
              </a:extLst>
            </p:cNvPr>
            <p:cNvPicPr>
              <a:picLocks noChangeAspect="1"/>
            </p:cNvPicPr>
            <p:nvPr/>
          </p:nvPicPr>
          <p:blipFill>
            <a:blip r:embed="rId6"/>
            <a:stretch>
              <a:fillRect/>
            </a:stretch>
          </p:blipFill>
          <p:spPr>
            <a:xfrm>
              <a:off x="3608733" y="4187982"/>
              <a:ext cx="190468" cy="309866"/>
            </a:xfrm>
            <a:prstGeom prst="rect">
              <a:avLst/>
            </a:prstGeom>
          </p:spPr>
        </p:pic>
        <p:pic>
          <p:nvPicPr>
            <p:cNvPr id="9" name="Picture 8">
              <a:extLst>
                <a:ext uri="{FF2B5EF4-FFF2-40B4-BE49-F238E27FC236}">
                  <a16:creationId xmlns:a16="http://schemas.microsoft.com/office/drawing/2014/main" id="{25EF1769-A30D-F046-856B-35691CCE72AB}"/>
                </a:ext>
              </a:extLst>
            </p:cNvPr>
            <p:cNvPicPr>
              <a:picLocks noChangeAspect="1"/>
            </p:cNvPicPr>
            <p:nvPr/>
          </p:nvPicPr>
          <p:blipFill>
            <a:blip r:embed="rId7"/>
            <a:stretch>
              <a:fillRect/>
            </a:stretch>
          </p:blipFill>
          <p:spPr>
            <a:xfrm>
              <a:off x="2560985" y="4943634"/>
              <a:ext cx="647698" cy="647698"/>
            </a:xfrm>
            <a:prstGeom prst="rect">
              <a:avLst/>
            </a:prstGeom>
          </p:spPr>
        </p:pic>
        <p:pic>
          <p:nvPicPr>
            <p:cNvPr id="10" name="Picture 9">
              <a:extLst>
                <a:ext uri="{FF2B5EF4-FFF2-40B4-BE49-F238E27FC236}">
                  <a16:creationId xmlns:a16="http://schemas.microsoft.com/office/drawing/2014/main" id="{F0F0E993-4B39-9745-9404-BD01C7DE3F34}"/>
                </a:ext>
              </a:extLst>
            </p:cNvPr>
            <p:cNvPicPr>
              <a:picLocks noChangeAspect="1"/>
            </p:cNvPicPr>
            <p:nvPr/>
          </p:nvPicPr>
          <p:blipFill>
            <a:blip r:embed="rId8"/>
            <a:stretch>
              <a:fillRect/>
            </a:stretch>
          </p:blipFill>
          <p:spPr>
            <a:xfrm>
              <a:off x="3515163" y="5692932"/>
              <a:ext cx="577201" cy="309866"/>
            </a:xfrm>
            <a:prstGeom prst="rect">
              <a:avLst/>
            </a:prstGeom>
          </p:spPr>
        </p:pic>
        <p:pic>
          <p:nvPicPr>
            <p:cNvPr id="11" name="Picture 10">
              <a:extLst>
                <a:ext uri="{FF2B5EF4-FFF2-40B4-BE49-F238E27FC236}">
                  <a16:creationId xmlns:a16="http://schemas.microsoft.com/office/drawing/2014/main" id="{842889D0-991C-2A42-9325-12D4E0D80250}"/>
                </a:ext>
              </a:extLst>
            </p:cNvPr>
            <p:cNvPicPr>
              <a:picLocks noChangeAspect="1"/>
            </p:cNvPicPr>
            <p:nvPr/>
          </p:nvPicPr>
          <p:blipFill>
            <a:blip r:embed="rId9"/>
            <a:stretch>
              <a:fillRect/>
            </a:stretch>
          </p:blipFill>
          <p:spPr>
            <a:xfrm>
              <a:off x="5532648" y="5309392"/>
              <a:ext cx="284413" cy="292100"/>
            </a:xfrm>
            <a:prstGeom prst="rect">
              <a:avLst/>
            </a:prstGeom>
          </p:spPr>
        </p:pic>
        <p:pic>
          <p:nvPicPr>
            <p:cNvPr id="12" name="Picture 11">
              <a:extLst>
                <a:ext uri="{FF2B5EF4-FFF2-40B4-BE49-F238E27FC236}">
                  <a16:creationId xmlns:a16="http://schemas.microsoft.com/office/drawing/2014/main" id="{18A06D82-2F74-DD4B-AF65-62B29E4C1128}"/>
                </a:ext>
              </a:extLst>
            </p:cNvPr>
            <p:cNvPicPr>
              <a:picLocks noChangeAspect="1"/>
            </p:cNvPicPr>
            <p:nvPr/>
          </p:nvPicPr>
          <p:blipFill>
            <a:blip r:embed="rId10"/>
            <a:stretch>
              <a:fillRect/>
            </a:stretch>
          </p:blipFill>
          <p:spPr>
            <a:xfrm>
              <a:off x="5021629" y="4430108"/>
              <a:ext cx="454967" cy="564159"/>
            </a:xfrm>
            <a:prstGeom prst="rect">
              <a:avLst/>
            </a:prstGeom>
          </p:spPr>
        </p:pic>
        <p:pic>
          <p:nvPicPr>
            <p:cNvPr id="14" name="Picture 13">
              <a:extLst>
                <a:ext uri="{FF2B5EF4-FFF2-40B4-BE49-F238E27FC236}">
                  <a16:creationId xmlns:a16="http://schemas.microsoft.com/office/drawing/2014/main" id="{EE746E14-AF47-0145-9FD4-E24B517F04CA}"/>
                </a:ext>
              </a:extLst>
            </p:cNvPr>
            <p:cNvPicPr>
              <a:picLocks noChangeAspect="1"/>
            </p:cNvPicPr>
            <p:nvPr/>
          </p:nvPicPr>
          <p:blipFill>
            <a:blip r:embed="rId11"/>
            <a:stretch>
              <a:fillRect/>
            </a:stretch>
          </p:blipFill>
          <p:spPr>
            <a:xfrm>
              <a:off x="4287849" y="7286453"/>
              <a:ext cx="338845" cy="376494"/>
            </a:xfrm>
            <a:prstGeom prst="rect">
              <a:avLst/>
            </a:prstGeom>
          </p:spPr>
        </p:pic>
        <p:pic>
          <p:nvPicPr>
            <p:cNvPr id="15" name="Picture 14">
              <a:extLst>
                <a:ext uri="{FF2B5EF4-FFF2-40B4-BE49-F238E27FC236}">
                  <a16:creationId xmlns:a16="http://schemas.microsoft.com/office/drawing/2014/main" id="{B5311AF2-D14D-8041-91FE-4EB42B3F624D}"/>
                </a:ext>
              </a:extLst>
            </p:cNvPr>
            <p:cNvPicPr>
              <a:picLocks noChangeAspect="1"/>
            </p:cNvPicPr>
            <p:nvPr/>
          </p:nvPicPr>
          <p:blipFill>
            <a:blip r:embed="rId12"/>
            <a:stretch>
              <a:fillRect/>
            </a:stretch>
          </p:blipFill>
          <p:spPr>
            <a:xfrm>
              <a:off x="4909397" y="8008776"/>
              <a:ext cx="571500" cy="444500"/>
            </a:xfrm>
            <a:prstGeom prst="rect">
              <a:avLst/>
            </a:prstGeom>
          </p:spPr>
        </p:pic>
        <p:pic>
          <p:nvPicPr>
            <p:cNvPr id="16" name="Picture 15">
              <a:extLst>
                <a:ext uri="{FF2B5EF4-FFF2-40B4-BE49-F238E27FC236}">
                  <a16:creationId xmlns:a16="http://schemas.microsoft.com/office/drawing/2014/main" id="{3089DA53-B558-354A-9642-43B8F9F3937B}"/>
                </a:ext>
              </a:extLst>
            </p:cNvPr>
            <p:cNvPicPr>
              <a:picLocks noChangeAspect="1"/>
            </p:cNvPicPr>
            <p:nvPr/>
          </p:nvPicPr>
          <p:blipFill>
            <a:blip r:embed="rId13"/>
            <a:stretch>
              <a:fillRect/>
            </a:stretch>
          </p:blipFill>
          <p:spPr>
            <a:xfrm>
              <a:off x="4093774" y="8585667"/>
              <a:ext cx="441568" cy="376495"/>
            </a:xfrm>
            <a:prstGeom prst="rect">
              <a:avLst/>
            </a:prstGeom>
          </p:spPr>
        </p:pic>
        <p:pic>
          <p:nvPicPr>
            <p:cNvPr id="17" name="Picture 16">
              <a:extLst>
                <a:ext uri="{FF2B5EF4-FFF2-40B4-BE49-F238E27FC236}">
                  <a16:creationId xmlns:a16="http://schemas.microsoft.com/office/drawing/2014/main" id="{A2F98F83-C482-BD41-BDFB-3EB32F231C28}"/>
                </a:ext>
              </a:extLst>
            </p:cNvPr>
            <p:cNvPicPr>
              <a:picLocks noChangeAspect="1"/>
            </p:cNvPicPr>
            <p:nvPr/>
          </p:nvPicPr>
          <p:blipFill>
            <a:blip r:embed="rId14"/>
            <a:stretch>
              <a:fillRect/>
            </a:stretch>
          </p:blipFill>
          <p:spPr>
            <a:xfrm>
              <a:off x="2684443" y="7843966"/>
              <a:ext cx="419100" cy="444500"/>
            </a:xfrm>
            <a:prstGeom prst="rect">
              <a:avLst/>
            </a:prstGeom>
          </p:spPr>
        </p:pic>
        <p:pic>
          <p:nvPicPr>
            <p:cNvPr id="18" name="Picture 17">
              <a:extLst>
                <a:ext uri="{FF2B5EF4-FFF2-40B4-BE49-F238E27FC236}">
                  <a16:creationId xmlns:a16="http://schemas.microsoft.com/office/drawing/2014/main" id="{39A1B163-D0F2-2749-B09B-F97CBDCB1554}"/>
                </a:ext>
              </a:extLst>
            </p:cNvPr>
            <p:cNvPicPr>
              <a:picLocks noChangeAspect="1"/>
            </p:cNvPicPr>
            <p:nvPr/>
          </p:nvPicPr>
          <p:blipFill>
            <a:blip r:embed="rId15"/>
            <a:stretch>
              <a:fillRect/>
            </a:stretch>
          </p:blipFill>
          <p:spPr>
            <a:xfrm>
              <a:off x="1981164" y="6415805"/>
              <a:ext cx="694120" cy="507640"/>
            </a:xfrm>
            <a:prstGeom prst="rect">
              <a:avLst/>
            </a:prstGeom>
          </p:spPr>
        </p:pic>
        <p:pic>
          <p:nvPicPr>
            <p:cNvPr id="19" name="Picture 18">
              <a:extLst>
                <a:ext uri="{FF2B5EF4-FFF2-40B4-BE49-F238E27FC236}">
                  <a16:creationId xmlns:a16="http://schemas.microsoft.com/office/drawing/2014/main" id="{AFF50540-5710-5049-B0DA-B55EF49DA447}"/>
                </a:ext>
              </a:extLst>
            </p:cNvPr>
            <p:cNvPicPr>
              <a:picLocks noChangeAspect="1"/>
            </p:cNvPicPr>
            <p:nvPr/>
          </p:nvPicPr>
          <p:blipFill>
            <a:blip r:embed="rId16"/>
            <a:stretch>
              <a:fillRect/>
            </a:stretch>
          </p:blipFill>
          <p:spPr>
            <a:xfrm>
              <a:off x="3181544" y="7193237"/>
              <a:ext cx="191709" cy="266424"/>
            </a:xfrm>
            <a:prstGeom prst="rect">
              <a:avLst/>
            </a:prstGeom>
          </p:spPr>
        </p:pic>
      </p:grpSp>
      <p:pic>
        <p:nvPicPr>
          <p:cNvPr id="8" name="Picture 7">
            <a:extLst>
              <a:ext uri="{FF2B5EF4-FFF2-40B4-BE49-F238E27FC236}">
                <a16:creationId xmlns:a16="http://schemas.microsoft.com/office/drawing/2014/main" id="{04EE18CA-45D4-EB47-8527-3826C86CFD48}"/>
              </a:ext>
            </a:extLst>
          </p:cNvPr>
          <p:cNvPicPr>
            <a:picLocks noChangeAspect="1"/>
          </p:cNvPicPr>
          <p:nvPr/>
        </p:nvPicPr>
        <p:blipFill>
          <a:blip r:embed="rId17"/>
          <a:stretch>
            <a:fillRect/>
          </a:stretch>
        </p:blipFill>
        <p:spPr>
          <a:xfrm>
            <a:off x="1171344" y="9365634"/>
            <a:ext cx="3392966" cy="803771"/>
          </a:xfrm>
          <a:prstGeom prst="rect">
            <a:avLst/>
          </a:prstGeom>
        </p:spPr>
      </p:pic>
      <p:pic>
        <p:nvPicPr>
          <p:cNvPr id="20" name="Picture 19">
            <a:extLst>
              <a:ext uri="{FF2B5EF4-FFF2-40B4-BE49-F238E27FC236}">
                <a16:creationId xmlns:a16="http://schemas.microsoft.com/office/drawing/2014/main" id="{9C640DBB-130C-9542-AAF3-7E67E04BAFFF}"/>
              </a:ext>
            </a:extLst>
          </p:cNvPr>
          <p:cNvPicPr>
            <a:picLocks noChangeAspect="1"/>
          </p:cNvPicPr>
          <p:nvPr/>
        </p:nvPicPr>
        <p:blipFill>
          <a:blip r:embed="rId18"/>
          <a:stretch>
            <a:fillRect/>
          </a:stretch>
        </p:blipFill>
        <p:spPr>
          <a:xfrm>
            <a:off x="7892748" y="12077294"/>
            <a:ext cx="3496404" cy="803771"/>
          </a:xfrm>
          <a:prstGeom prst="rect">
            <a:avLst/>
          </a:prstGeom>
        </p:spPr>
      </p:pic>
      <p:pic>
        <p:nvPicPr>
          <p:cNvPr id="24" name="Picture 23">
            <a:extLst>
              <a:ext uri="{FF2B5EF4-FFF2-40B4-BE49-F238E27FC236}">
                <a16:creationId xmlns:a16="http://schemas.microsoft.com/office/drawing/2014/main" id="{6DB53169-654A-DE42-8B3C-227FC6212217}"/>
              </a:ext>
            </a:extLst>
          </p:cNvPr>
          <p:cNvPicPr>
            <a:picLocks noChangeAspect="1"/>
          </p:cNvPicPr>
          <p:nvPr/>
        </p:nvPicPr>
        <p:blipFill>
          <a:blip r:embed="rId19"/>
          <a:stretch>
            <a:fillRect/>
          </a:stretch>
        </p:blipFill>
        <p:spPr>
          <a:xfrm>
            <a:off x="7906804" y="10795762"/>
            <a:ext cx="2524274" cy="984467"/>
          </a:xfrm>
          <a:prstGeom prst="rect">
            <a:avLst/>
          </a:prstGeom>
        </p:spPr>
      </p:pic>
      <p:pic>
        <p:nvPicPr>
          <p:cNvPr id="26" name="Picture 25">
            <a:extLst>
              <a:ext uri="{FF2B5EF4-FFF2-40B4-BE49-F238E27FC236}">
                <a16:creationId xmlns:a16="http://schemas.microsoft.com/office/drawing/2014/main" id="{3B8F65C6-4662-924B-A6E5-2EB6372503C2}"/>
              </a:ext>
            </a:extLst>
          </p:cNvPr>
          <p:cNvPicPr>
            <a:picLocks noChangeAspect="1"/>
          </p:cNvPicPr>
          <p:nvPr/>
        </p:nvPicPr>
        <p:blipFill>
          <a:blip r:embed="rId20"/>
          <a:stretch>
            <a:fillRect/>
          </a:stretch>
        </p:blipFill>
        <p:spPr>
          <a:xfrm>
            <a:off x="14082707" y="9365634"/>
            <a:ext cx="1383858" cy="1383858"/>
          </a:xfrm>
          <a:prstGeom prst="rect">
            <a:avLst/>
          </a:prstGeom>
        </p:spPr>
      </p:pic>
      <p:pic>
        <p:nvPicPr>
          <p:cNvPr id="27" name="Picture 26">
            <a:extLst>
              <a:ext uri="{FF2B5EF4-FFF2-40B4-BE49-F238E27FC236}">
                <a16:creationId xmlns:a16="http://schemas.microsoft.com/office/drawing/2014/main" id="{6DA47201-DCB4-1D45-A401-FC67B80869C8}"/>
              </a:ext>
            </a:extLst>
          </p:cNvPr>
          <p:cNvPicPr>
            <a:picLocks noChangeAspect="1"/>
          </p:cNvPicPr>
          <p:nvPr/>
        </p:nvPicPr>
        <p:blipFill>
          <a:blip r:embed="rId21"/>
          <a:stretch>
            <a:fillRect/>
          </a:stretch>
        </p:blipFill>
        <p:spPr>
          <a:xfrm>
            <a:off x="16404951" y="9083826"/>
            <a:ext cx="2921211" cy="1947474"/>
          </a:xfrm>
          <a:prstGeom prst="rect">
            <a:avLst/>
          </a:prstGeom>
        </p:spPr>
      </p:pic>
      <p:pic>
        <p:nvPicPr>
          <p:cNvPr id="28" name="Picture 27">
            <a:extLst>
              <a:ext uri="{FF2B5EF4-FFF2-40B4-BE49-F238E27FC236}">
                <a16:creationId xmlns:a16="http://schemas.microsoft.com/office/drawing/2014/main" id="{30DE901F-6C41-E54F-882D-3508A828832A}"/>
              </a:ext>
            </a:extLst>
          </p:cNvPr>
          <p:cNvPicPr>
            <a:picLocks noChangeAspect="1"/>
          </p:cNvPicPr>
          <p:nvPr/>
        </p:nvPicPr>
        <p:blipFill>
          <a:blip r:embed="rId22"/>
          <a:stretch>
            <a:fillRect/>
          </a:stretch>
        </p:blipFill>
        <p:spPr>
          <a:xfrm>
            <a:off x="19825796" y="9510119"/>
            <a:ext cx="3994197" cy="1198259"/>
          </a:xfrm>
          <a:prstGeom prst="rect">
            <a:avLst/>
          </a:prstGeom>
        </p:spPr>
      </p:pic>
      <p:pic>
        <p:nvPicPr>
          <p:cNvPr id="30" name="Picture 29">
            <a:extLst>
              <a:ext uri="{FF2B5EF4-FFF2-40B4-BE49-F238E27FC236}">
                <a16:creationId xmlns:a16="http://schemas.microsoft.com/office/drawing/2014/main" id="{DD3EBD13-143B-C143-9A50-B6008EB25908}"/>
              </a:ext>
            </a:extLst>
          </p:cNvPr>
          <p:cNvPicPr>
            <a:picLocks noChangeAspect="1"/>
          </p:cNvPicPr>
          <p:nvPr/>
        </p:nvPicPr>
        <p:blipFill>
          <a:blip r:embed="rId23"/>
          <a:stretch>
            <a:fillRect/>
          </a:stretch>
        </p:blipFill>
        <p:spPr>
          <a:xfrm>
            <a:off x="16366851" y="11354865"/>
            <a:ext cx="3217077" cy="1067348"/>
          </a:xfrm>
          <a:prstGeom prst="rect">
            <a:avLst/>
          </a:prstGeom>
        </p:spPr>
      </p:pic>
      <p:pic>
        <p:nvPicPr>
          <p:cNvPr id="32" name="Picture 31">
            <a:extLst>
              <a:ext uri="{FF2B5EF4-FFF2-40B4-BE49-F238E27FC236}">
                <a16:creationId xmlns:a16="http://schemas.microsoft.com/office/drawing/2014/main" id="{E6D1A327-C57A-4847-AA7E-167526450D46}"/>
              </a:ext>
            </a:extLst>
          </p:cNvPr>
          <p:cNvPicPr>
            <a:picLocks noChangeAspect="1"/>
          </p:cNvPicPr>
          <p:nvPr/>
        </p:nvPicPr>
        <p:blipFill>
          <a:blip r:embed="rId24"/>
          <a:stretch>
            <a:fillRect/>
          </a:stretch>
        </p:blipFill>
        <p:spPr>
          <a:xfrm>
            <a:off x="13560361" y="11021776"/>
            <a:ext cx="2700723" cy="1516906"/>
          </a:xfrm>
          <a:prstGeom prst="rect">
            <a:avLst/>
          </a:prstGeom>
        </p:spPr>
      </p:pic>
      <p:pic>
        <p:nvPicPr>
          <p:cNvPr id="34" name="Picture 33">
            <a:extLst>
              <a:ext uri="{FF2B5EF4-FFF2-40B4-BE49-F238E27FC236}">
                <a16:creationId xmlns:a16="http://schemas.microsoft.com/office/drawing/2014/main" id="{FCEFA053-556F-4A47-8C8A-919F52AE748C}"/>
              </a:ext>
            </a:extLst>
          </p:cNvPr>
          <p:cNvPicPr>
            <a:picLocks noChangeAspect="1"/>
          </p:cNvPicPr>
          <p:nvPr/>
        </p:nvPicPr>
        <p:blipFill>
          <a:blip r:embed="rId25"/>
          <a:stretch>
            <a:fillRect/>
          </a:stretch>
        </p:blipFill>
        <p:spPr>
          <a:xfrm>
            <a:off x="15518896" y="3775621"/>
            <a:ext cx="4842816" cy="4842816"/>
          </a:xfrm>
          <a:prstGeom prst="rect">
            <a:avLst/>
          </a:prstGeom>
        </p:spPr>
      </p:pic>
      <p:pic>
        <p:nvPicPr>
          <p:cNvPr id="31" name="Picture 30">
            <a:extLst>
              <a:ext uri="{FF2B5EF4-FFF2-40B4-BE49-F238E27FC236}">
                <a16:creationId xmlns:a16="http://schemas.microsoft.com/office/drawing/2014/main" id="{2FDF44F5-247E-3241-9510-A2BD950C39F2}"/>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105088" y="11734910"/>
            <a:ext cx="3241017" cy="803772"/>
          </a:xfrm>
          <a:prstGeom prst="rect">
            <a:avLst/>
          </a:prstGeom>
        </p:spPr>
      </p:pic>
      <p:pic>
        <p:nvPicPr>
          <p:cNvPr id="33" name="Picture 32">
            <a:extLst>
              <a:ext uri="{FF2B5EF4-FFF2-40B4-BE49-F238E27FC236}">
                <a16:creationId xmlns:a16="http://schemas.microsoft.com/office/drawing/2014/main" id="{784CB75E-9A66-2D42-8B08-3B169C49FA15}"/>
              </a:ext>
            </a:extLst>
          </p:cNvPr>
          <p:cNvPicPr>
            <a:picLocks noChangeAspect="1"/>
          </p:cNvPicPr>
          <p:nvPr/>
        </p:nvPicPr>
        <p:blipFill>
          <a:blip r:embed="rId27"/>
          <a:stretch>
            <a:fillRect/>
          </a:stretch>
        </p:blipFill>
        <p:spPr>
          <a:xfrm>
            <a:off x="2056906" y="10411303"/>
            <a:ext cx="3236977" cy="971093"/>
          </a:xfrm>
          <a:prstGeom prst="rect">
            <a:avLst/>
          </a:prstGeom>
        </p:spPr>
      </p:pic>
      <p:pic>
        <p:nvPicPr>
          <p:cNvPr id="7" name="Picture 6">
            <a:extLst>
              <a:ext uri="{FF2B5EF4-FFF2-40B4-BE49-F238E27FC236}">
                <a16:creationId xmlns:a16="http://schemas.microsoft.com/office/drawing/2014/main" id="{7686ACBA-033D-4942-9367-50D16153D7C0}"/>
              </a:ext>
            </a:extLst>
          </p:cNvPr>
          <p:cNvPicPr>
            <a:picLocks noChangeAspect="1"/>
          </p:cNvPicPr>
          <p:nvPr/>
        </p:nvPicPr>
        <p:blipFill>
          <a:blip r:embed="rId28"/>
          <a:stretch>
            <a:fillRect/>
          </a:stretch>
        </p:blipFill>
        <p:spPr>
          <a:xfrm>
            <a:off x="6975689" y="9161455"/>
            <a:ext cx="3310996" cy="1645086"/>
          </a:xfrm>
          <a:prstGeom prst="rect">
            <a:avLst/>
          </a:prstGeom>
        </p:spPr>
      </p:pic>
    </p:spTree>
    <p:extLst>
      <p:ext uri="{BB962C8B-B14F-4D97-AF65-F5344CB8AC3E}">
        <p14:creationId xmlns:p14="http://schemas.microsoft.com/office/powerpoint/2010/main" val="3707082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563CBD-3D6F-4A4C-9952-857D20204F6D}"/>
              </a:ext>
            </a:extLst>
          </p:cNvPr>
          <p:cNvGrpSpPr/>
          <p:nvPr/>
        </p:nvGrpSpPr>
        <p:grpSpPr>
          <a:xfrm>
            <a:off x="11371683" y="4571849"/>
            <a:ext cx="14049124" cy="7481302"/>
            <a:chOff x="7382319" y="245901"/>
            <a:chExt cx="17001681" cy="8932524"/>
          </a:xfrm>
        </p:grpSpPr>
        <p:pic>
          <p:nvPicPr>
            <p:cNvPr id="8" name="Picture 7">
              <a:extLst>
                <a:ext uri="{FF2B5EF4-FFF2-40B4-BE49-F238E27FC236}">
                  <a16:creationId xmlns:a16="http://schemas.microsoft.com/office/drawing/2014/main" id="{60CAADF2-DB43-E149-8ECE-A95300F6072B}"/>
                </a:ext>
              </a:extLst>
            </p:cNvPr>
            <p:cNvPicPr>
              <a:picLocks noChangeAspect="1"/>
            </p:cNvPicPr>
            <p:nvPr/>
          </p:nvPicPr>
          <p:blipFill>
            <a:blip r:embed="rId3"/>
            <a:stretch>
              <a:fillRect/>
            </a:stretch>
          </p:blipFill>
          <p:spPr>
            <a:xfrm>
              <a:off x="7382319" y="245901"/>
              <a:ext cx="17001681" cy="8932524"/>
            </a:xfrm>
            <a:prstGeom prst="rect">
              <a:avLst/>
            </a:prstGeom>
          </p:spPr>
        </p:pic>
        <p:pic>
          <p:nvPicPr>
            <p:cNvPr id="7" name="Picture 6">
              <a:extLst>
                <a:ext uri="{FF2B5EF4-FFF2-40B4-BE49-F238E27FC236}">
                  <a16:creationId xmlns:a16="http://schemas.microsoft.com/office/drawing/2014/main" id="{F69EC475-77D3-1248-A926-D28B1C2CAF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011200" y="3634449"/>
              <a:ext cx="4779704" cy="2491831"/>
            </a:xfrm>
            <a:prstGeom prst="rect">
              <a:avLst/>
            </a:prstGeom>
          </p:spPr>
        </p:pic>
      </p:gr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Problem: </a:t>
            </a:r>
            <a:r>
              <a:rPr lang="en-US" b="1" dirty="0"/>
              <a:t>Complexity</a:t>
            </a:r>
          </a:p>
        </p:txBody>
      </p:sp>
      <p:pic>
        <p:nvPicPr>
          <p:cNvPr id="2" name="Picture 1">
            <a:extLst>
              <a:ext uri="{FF2B5EF4-FFF2-40B4-BE49-F238E27FC236}">
                <a16:creationId xmlns:a16="http://schemas.microsoft.com/office/drawing/2014/main" id="{0839DB7C-EF5F-C34D-A61C-4C26C3294ADD}"/>
              </a:ext>
            </a:extLst>
          </p:cNvPr>
          <p:cNvPicPr>
            <a:picLocks noChangeAspect="1"/>
          </p:cNvPicPr>
          <p:nvPr/>
        </p:nvPicPr>
        <p:blipFill>
          <a:blip r:embed="rId5"/>
          <a:stretch>
            <a:fillRect/>
          </a:stretch>
        </p:blipFill>
        <p:spPr>
          <a:xfrm>
            <a:off x="1496673" y="4518061"/>
            <a:ext cx="9427756" cy="7070817"/>
          </a:xfrm>
          <a:prstGeom prst="rect">
            <a:avLst/>
          </a:prstGeom>
        </p:spPr>
      </p:pic>
      <p:pic>
        <p:nvPicPr>
          <p:cNvPr id="10" name="Picture 9">
            <a:extLst>
              <a:ext uri="{FF2B5EF4-FFF2-40B4-BE49-F238E27FC236}">
                <a16:creationId xmlns:a16="http://schemas.microsoft.com/office/drawing/2014/main" id="{BF54A625-4A82-0A44-B234-E386E2B1F469}"/>
              </a:ext>
            </a:extLst>
          </p:cNvPr>
          <p:cNvPicPr>
            <a:picLocks noChangeAspect="1"/>
          </p:cNvPicPr>
          <p:nvPr/>
        </p:nvPicPr>
        <p:blipFill>
          <a:blip r:embed="rId6"/>
          <a:stretch>
            <a:fillRect/>
          </a:stretch>
        </p:blipFill>
        <p:spPr>
          <a:xfrm>
            <a:off x="1559563" y="3020964"/>
            <a:ext cx="3236977" cy="971093"/>
          </a:xfrm>
          <a:prstGeom prst="rect">
            <a:avLst/>
          </a:prstGeom>
        </p:spPr>
      </p:pic>
      <p:pic>
        <p:nvPicPr>
          <p:cNvPr id="11" name="Picture 10">
            <a:extLst>
              <a:ext uri="{FF2B5EF4-FFF2-40B4-BE49-F238E27FC236}">
                <a16:creationId xmlns:a16="http://schemas.microsoft.com/office/drawing/2014/main" id="{3BF228BA-CE8D-7345-B13F-C592ED5DEFA9}"/>
              </a:ext>
            </a:extLst>
          </p:cNvPr>
          <p:cNvPicPr>
            <a:picLocks noChangeAspect="1"/>
          </p:cNvPicPr>
          <p:nvPr/>
        </p:nvPicPr>
        <p:blipFill>
          <a:blip r:embed="rId7"/>
          <a:stretch>
            <a:fillRect/>
          </a:stretch>
        </p:blipFill>
        <p:spPr>
          <a:xfrm>
            <a:off x="13012318" y="2806792"/>
            <a:ext cx="4218017" cy="1399436"/>
          </a:xfrm>
          <a:prstGeom prst="rect">
            <a:avLst/>
          </a:prstGeom>
        </p:spPr>
      </p:pic>
      <p:cxnSp>
        <p:nvCxnSpPr>
          <p:cNvPr id="12" name="Straight Connector 11">
            <a:extLst>
              <a:ext uri="{FF2B5EF4-FFF2-40B4-BE49-F238E27FC236}">
                <a16:creationId xmlns:a16="http://schemas.microsoft.com/office/drawing/2014/main" id="{BA1A64FB-989A-9549-BF8F-BCE7E17E7CEB}"/>
              </a:ext>
            </a:extLst>
          </p:cNvPr>
          <p:cNvCxnSpPr/>
          <p:nvPr/>
        </p:nvCxnSpPr>
        <p:spPr>
          <a:xfrm>
            <a:off x="12192000" y="4020512"/>
            <a:ext cx="0" cy="8497229"/>
          </a:xfrm>
          <a:prstGeom prst="line">
            <a:avLst/>
          </a:prstGeom>
          <a:noFill/>
          <a:ln w="2540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868851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639DBC-D185-2D46-A5C2-0F90555F4936}"/>
              </a:ext>
            </a:extLst>
          </p:cNvPr>
          <p:cNvSpPr>
            <a:spLocks noGrp="1"/>
          </p:cNvSpPr>
          <p:nvPr>
            <p:ph type="body" idx="1"/>
          </p:nvPr>
        </p:nvSpPr>
        <p:spPr/>
        <p:txBody>
          <a:bodyPr/>
          <a:lstStyle/>
          <a:p>
            <a:pPr marL="25400" indent="0" algn="l">
              <a:buNone/>
            </a:pPr>
            <a:r>
              <a:rPr lang="en-US" dirty="0"/>
              <a:t>We are the world’s first &amp; only company to combine AI and relational data management for 1,000x better results</a:t>
            </a:r>
          </a:p>
          <a:p>
            <a:pPr marL="25400" indent="0" algn="l">
              <a:buNone/>
            </a:pPr>
            <a:endParaRPr lang="en-US" dirty="0"/>
          </a:p>
          <a:p>
            <a:pPr marL="25400" indent="0" algn="l">
              <a:buNone/>
            </a:pPr>
            <a:r>
              <a:rPr lang="en-US" u="sng" dirty="0"/>
              <a:t>Data</a:t>
            </a:r>
            <a:r>
              <a:rPr lang="en-US" dirty="0"/>
              <a:t> and </a:t>
            </a:r>
            <a:r>
              <a:rPr lang="en-US" u="sng" dirty="0"/>
              <a:t>model</a:t>
            </a:r>
            <a:r>
              <a:rPr lang="en-US" dirty="0"/>
              <a:t> management system</a:t>
            </a:r>
          </a:p>
          <a:p>
            <a:pPr algn="l"/>
            <a:r>
              <a:rPr lang="en-US" dirty="0"/>
              <a:t>Models: Relational/Logical and Statistical/Probabilistic</a:t>
            </a:r>
          </a:p>
          <a:p>
            <a:pPr algn="l"/>
            <a:r>
              <a:rPr lang="en-US" dirty="0"/>
              <a:t>Data: Structured and semi-structured data </a:t>
            </a:r>
          </a:p>
          <a:p>
            <a:pPr algn="l"/>
            <a:r>
              <a:rPr lang="en-US" dirty="0"/>
              <a:t>Workload: Business Intelligence, Graph, Planning, Optimization</a:t>
            </a:r>
          </a:p>
          <a:p>
            <a:pPr algn="l"/>
            <a:r>
              <a:rPr lang="en-US" dirty="0"/>
              <a:t>Operational: Elastic, Multi-tenant, Continuous availability, Secure</a:t>
            </a:r>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Solution: </a:t>
            </a:r>
            <a:r>
              <a:rPr lang="en-US" b="1" dirty="0"/>
              <a:t>Integrate data management with AI</a:t>
            </a:r>
          </a:p>
        </p:txBody>
      </p:sp>
    </p:spTree>
    <p:extLst>
      <p:ext uri="{BB962C8B-B14F-4D97-AF65-F5344CB8AC3E}">
        <p14:creationId xmlns:p14="http://schemas.microsoft.com/office/powerpoint/2010/main" val="4222757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r>
              <a:rPr lang="en-US" dirty="0"/>
              <a:t>Product: </a:t>
            </a:r>
            <a:r>
              <a:rPr lang="en-US" b="1" dirty="0"/>
              <a:t>Never have to start from scratch again</a:t>
            </a:r>
          </a:p>
        </p:txBody>
      </p:sp>
      <p:grpSp>
        <p:nvGrpSpPr>
          <p:cNvPr id="30" name="Group 29">
            <a:extLst>
              <a:ext uri="{FF2B5EF4-FFF2-40B4-BE49-F238E27FC236}">
                <a16:creationId xmlns:a16="http://schemas.microsoft.com/office/drawing/2014/main" id="{B31BA112-0B71-B147-B269-FBED0378DA11}"/>
              </a:ext>
            </a:extLst>
          </p:cNvPr>
          <p:cNvGrpSpPr/>
          <p:nvPr/>
        </p:nvGrpSpPr>
        <p:grpSpPr>
          <a:xfrm>
            <a:off x="5066485" y="3353464"/>
            <a:ext cx="15219217" cy="8528482"/>
            <a:chOff x="5224031" y="3434637"/>
            <a:chExt cx="15219217" cy="9350141"/>
          </a:xfrm>
        </p:grpSpPr>
        <p:sp>
          <p:nvSpPr>
            <p:cNvPr id="32" name="TextBox 31">
              <a:extLst>
                <a:ext uri="{FF2B5EF4-FFF2-40B4-BE49-F238E27FC236}">
                  <a16:creationId xmlns:a16="http://schemas.microsoft.com/office/drawing/2014/main" id="{B6962B6B-42BE-CC42-A5EC-050476163578}"/>
                </a:ext>
              </a:extLst>
            </p:cNvPr>
            <p:cNvSpPr txBox="1"/>
            <p:nvPr/>
          </p:nvSpPr>
          <p:spPr>
            <a:xfrm>
              <a:off x="10400306" y="10676849"/>
              <a:ext cx="5634556"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lvl="0" indent="-457200" algn="l">
                <a:buClr>
                  <a:schemeClr val="bg1"/>
                </a:buClr>
                <a:buFont typeface="Arial" panose="020B0604020202020204" pitchFamily="34" charset="0"/>
                <a:buChar cha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Analytics</a:t>
              </a:r>
            </a:p>
            <a:p>
              <a:pPr marL="457200" lvl="0" indent="-457200" algn="l">
                <a:buClr>
                  <a:schemeClr val="bg1"/>
                </a:buClr>
                <a:buFont typeface="Arial" panose="020B0604020202020204" pitchFamily="34" charset="0"/>
                <a:buChar cha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integration and federation</a:t>
              </a:r>
            </a:p>
            <a:p>
              <a:pPr marL="457200" lvl="0" indent="-457200" algn="l">
                <a:buClr>
                  <a:schemeClr val="bg1"/>
                </a:buClr>
                <a:buFont typeface="Arial" panose="020B0604020202020204" pitchFamily="34" charset="0"/>
                <a:buChar cha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Operational</a:t>
              </a:r>
            </a:p>
            <a:p>
              <a:pPr marL="457200" marR="0" indent="-457200" algn="l" defTabSz="825500" rtl="0" fontAlgn="auto" latinLnBrk="0" hangingPunct="0">
                <a:lnSpc>
                  <a:spcPct val="100000"/>
                </a:lnSpc>
                <a:spcBef>
                  <a:spcPts val="0"/>
                </a:spcBef>
                <a:spcAft>
                  <a:spcPts val="0"/>
                </a:spcAft>
                <a:buClr>
                  <a:schemeClr val="bg1"/>
                </a:buClr>
                <a:buSzTx/>
                <a:buFont typeface="Arial" panose="020B0604020202020204" pitchFamily="34" charset="0"/>
                <a:buChar char="•"/>
                <a:tabLst/>
              </a:pPr>
              <a:endParaRPr kumimoji="0" lang="en-US" sz="2800" b="0" i="0" u="none" strike="noStrike" cap="none" spc="0" normalizeH="0" baseline="0" dirty="0">
                <a:ln>
                  <a:noFill/>
                </a:ln>
                <a:solidFill>
                  <a:schemeClr val="bg1"/>
                </a:solidFill>
                <a:effectLst/>
                <a:uFillTx/>
                <a:latin typeface="+mn-lt"/>
                <a:ea typeface="+mn-ea"/>
                <a:cs typeface="+mn-cs"/>
                <a:sym typeface="Helvetica Light"/>
              </a:endParaRPr>
            </a:p>
          </p:txBody>
        </p:sp>
        <p:sp>
          <p:nvSpPr>
            <p:cNvPr id="36" name="Rectangle 35">
              <a:extLst>
                <a:ext uri="{FF2B5EF4-FFF2-40B4-BE49-F238E27FC236}">
                  <a16:creationId xmlns:a16="http://schemas.microsoft.com/office/drawing/2014/main" id="{6B90A244-464D-F74F-8FB7-2A5093C1F062}"/>
                </a:ext>
              </a:extLst>
            </p:cNvPr>
            <p:cNvSpPr/>
            <p:nvPr/>
          </p:nvSpPr>
          <p:spPr>
            <a:xfrm>
              <a:off x="7713230" y="5766820"/>
              <a:ext cx="12730018" cy="2440997"/>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Rectangle 36">
              <a:extLst>
                <a:ext uri="{FF2B5EF4-FFF2-40B4-BE49-F238E27FC236}">
                  <a16:creationId xmlns:a16="http://schemas.microsoft.com/office/drawing/2014/main" id="{05F7E731-B030-5143-BE67-B0846A1E4951}"/>
                </a:ext>
              </a:extLst>
            </p:cNvPr>
            <p:cNvSpPr/>
            <p:nvPr/>
          </p:nvSpPr>
          <p:spPr>
            <a:xfrm>
              <a:off x="8251248" y="5927175"/>
              <a:ext cx="11817426" cy="2005540"/>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a:t>
              </a: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General: e.g. Weather, Events, Consumer, Sentiment</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Domain and industry specific: e.g. securities, crypto currencies</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Competitor: e.g. price</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8" name="Rectangle 37">
              <a:extLst>
                <a:ext uri="{FF2B5EF4-FFF2-40B4-BE49-F238E27FC236}">
                  <a16:creationId xmlns:a16="http://schemas.microsoft.com/office/drawing/2014/main" id="{443EF1ED-2BF6-F848-86B3-BCAEB1913CE7}"/>
                </a:ext>
              </a:extLst>
            </p:cNvPr>
            <p:cNvSpPr/>
            <p:nvPr/>
          </p:nvSpPr>
          <p:spPr>
            <a:xfrm>
              <a:off x="7713230" y="10675219"/>
              <a:ext cx="12730018" cy="210955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Rectangle 38">
              <a:extLst>
                <a:ext uri="{FF2B5EF4-FFF2-40B4-BE49-F238E27FC236}">
                  <a16:creationId xmlns:a16="http://schemas.microsoft.com/office/drawing/2014/main" id="{6EBFF0F1-8DE0-404C-A3B4-DB3A57718BE0}"/>
                </a:ext>
              </a:extLst>
            </p:cNvPr>
            <p:cNvSpPr/>
            <p:nvPr/>
          </p:nvSpPr>
          <p:spPr>
            <a:xfrm>
              <a:off x="8251248" y="10814409"/>
              <a:ext cx="11817426" cy="1624271"/>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Engine</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Database</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AI and Analytics</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0" name="Rectangle 39">
              <a:extLst>
                <a:ext uri="{FF2B5EF4-FFF2-40B4-BE49-F238E27FC236}">
                  <a16:creationId xmlns:a16="http://schemas.microsoft.com/office/drawing/2014/main" id="{CAEB9DA5-8805-2C42-9E64-E27F3B8E7C34}"/>
                </a:ext>
              </a:extLst>
            </p:cNvPr>
            <p:cNvSpPr/>
            <p:nvPr/>
          </p:nvSpPr>
          <p:spPr>
            <a:xfrm>
              <a:off x="5224031" y="5768781"/>
              <a:ext cx="2489199" cy="2440994"/>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Rectangle 40">
              <a:extLst>
                <a:ext uri="{FF2B5EF4-FFF2-40B4-BE49-F238E27FC236}">
                  <a16:creationId xmlns:a16="http://schemas.microsoft.com/office/drawing/2014/main" id="{2DABEC1B-1707-3F4C-9CC9-6013311F8E4E}"/>
                </a:ext>
              </a:extLst>
            </p:cNvPr>
            <p:cNvSpPr/>
            <p:nvPr/>
          </p:nvSpPr>
          <p:spPr>
            <a:xfrm>
              <a:off x="5224031" y="10654654"/>
              <a:ext cx="2489199" cy="2130123"/>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2" name="Picture 41">
              <a:extLst>
                <a:ext uri="{FF2B5EF4-FFF2-40B4-BE49-F238E27FC236}">
                  <a16:creationId xmlns:a16="http://schemas.microsoft.com/office/drawing/2014/main" id="{687E5126-4AD5-1247-A0D7-EB20248574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1981"/>
            <a:stretch/>
          </p:blipFill>
          <p:spPr>
            <a:xfrm>
              <a:off x="5418317" y="5994647"/>
              <a:ext cx="2170871" cy="1872914"/>
            </a:xfrm>
            <a:prstGeom prst="rect">
              <a:avLst/>
            </a:prstGeom>
          </p:spPr>
        </p:pic>
        <p:grpSp>
          <p:nvGrpSpPr>
            <p:cNvPr id="43" name="Group 42">
              <a:extLst>
                <a:ext uri="{FF2B5EF4-FFF2-40B4-BE49-F238E27FC236}">
                  <a16:creationId xmlns:a16="http://schemas.microsoft.com/office/drawing/2014/main" id="{8DD1EB5E-44D5-FE42-AD24-D391388AE218}"/>
                </a:ext>
              </a:extLst>
            </p:cNvPr>
            <p:cNvGrpSpPr/>
            <p:nvPr/>
          </p:nvGrpSpPr>
          <p:grpSpPr>
            <a:xfrm>
              <a:off x="5224031" y="8336751"/>
              <a:ext cx="15219217" cy="2214735"/>
              <a:chOff x="5224031" y="6249790"/>
              <a:chExt cx="15219217" cy="2214735"/>
            </a:xfrm>
          </p:grpSpPr>
          <p:sp>
            <p:nvSpPr>
              <p:cNvPr id="50" name="Rectangle 49">
                <a:extLst>
                  <a:ext uri="{FF2B5EF4-FFF2-40B4-BE49-F238E27FC236}">
                    <a16:creationId xmlns:a16="http://schemas.microsoft.com/office/drawing/2014/main" id="{A12F923E-6BB7-CD41-BB32-971F04ABF876}"/>
                  </a:ext>
                </a:extLst>
              </p:cNvPr>
              <p:cNvSpPr/>
              <p:nvPr/>
            </p:nvSpPr>
            <p:spPr>
              <a:xfrm>
                <a:off x="7713230" y="6278360"/>
                <a:ext cx="12730018" cy="2184535"/>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1" name="Rectangle 50">
                <a:extLst>
                  <a:ext uri="{FF2B5EF4-FFF2-40B4-BE49-F238E27FC236}">
                    <a16:creationId xmlns:a16="http://schemas.microsoft.com/office/drawing/2014/main" id="{E0050D2A-FF42-D14D-ADEC-5E648294F2E5}"/>
                  </a:ext>
                </a:extLst>
              </p:cNvPr>
              <p:cNvSpPr/>
              <p:nvPr/>
            </p:nvSpPr>
            <p:spPr>
              <a:xfrm>
                <a:off x="8251248" y="6458984"/>
                <a:ext cx="11817426" cy="2005541"/>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Tools</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scientists: Notebooks (e.g. </a:t>
                </a:r>
                <a:r>
                  <a:rPr lang="en-US" sz="2400" kern="12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Jupyter</a:t>
                </a: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Domain modelers: e.g. ontology editors (e.g.  NORMA, Protégé)</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Analysts: e.g. BI and spreadsheets</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Rectangle 51">
                <a:extLst>
                  <a:ext uri="{FF2B5EF4-FFF2-40B4-BE49-F238E27FC236}">
                    <a16:creationId xmlns:a16="http://schemas.microsoft.com/office/drawing/2014/main" id="{D6917C27-38E1-7246-BD80-76C352AF8FA1}"/>
                  </a:ext>
                </a:extLst>
              </p:cNvPr>
              <p:cNvSpPr/>
              <p:nvPr/>
            </p:nvSpPr>
            <p:spPr>
              <a:xfrm>
                <a:off x="5224031" y="6249790"/>
                <a:ext cx="2489199" cy="218453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3" name="Picture 52">
                <a:extLst>
                  <a:ext uri="{FF2B5EF4-FFF2-40B4-BE49-F238E27FC236}">
                    <a16:creationId xmlns:a16="http://schemas.microsoft.com/office/drawing/2014/main" id="{FAE8A97F-F4DD-1A4A-A597-1A657AD7DE5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1119"/>
              <a:stretch/>
            </p:blipFill>
            <p:spPr>
              <a:xfrm>
                <a:off x="5476151" y="6614933"/>
                <a:ext cx="2099944" cy="1672903"/>
              </a:xfrm>
              <a:prstGeom prst="rect">
                <a:avLst/>
              </a:prstGeom>
            </p:spPr>
          </p:pic>
        </p:grpSp>
        <p:grpSp>
          <p:nvGrpSpPr>
            <p:cNvPr id="44" name="Group 43">
              <a:extLst>
                <a:ext uri="{FF2B5EF4-FFF2-40B4-BE49-F238E27FC236}">
                  <a16:creationId xmlns:a16="http://schemas.microsoft.com/office/drawing/2014/main" id="{106C5A5A-3C70-094D-A256-EE4FF941122A}"/>
                </a:ext>
              </a:extLst>
            </p:cNvPr>
            <p:cNvGrpSpPr/>
            <p:nvPr/>
          </p:nvGrpSpPr>
          <p:grpSpPr>
            <a:xfrm>
              <a:off x="5224031" y="3434637"/>
              <a:ext cx="15219217" cy="2184535"/>
              <a:chOff x="5224031" y="5912173"/>
              <a:chExt cx="15219217" cy="2184535"/>
            </a:xfrm>
          </p:grpSpPr>
          <p:sp>
            <p:nvSpPr>
              <p:cNvPr id="46" name="Rectangle 45">
                <a:extLst>
                  <a:ext uri="{FF2B5EF4-FFF2-40B4-BE49-F238E27FC236}">
                    <a16:creationId xmlns:a16="http://schemas.microsoft.com/office/drawing/2014/main" id="{10B250F8-7801-F94F-94A1-22329851F124}"/>
                  </a:ext>
                </a:extLst>
              </p:cNvPr>
              <p:cNvSpPr/>
              <p:nvPr/>
            </p:nvSpPr>
            <p:spPr>
              <a:xfrm>
                <a:off x="7713230" y="5912173"/>
                <a:ext cx="12730018" cy="2184535"/>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7" name="Rectangle 46">
                <a:extLst>
                  <a:ext uri="{FF2B5EF4-FFF2-40B4-BE49-F238E27FC236}">
                    <a16:creationId xmlns:a16="http://schemas.microsoft.com/office/drawing/2014/main" id="{31D20166-3E72-5A4C-8422-76626E91B2F6}"/>
                  </a:ext>
                </a:extLst>
              </p:cNvPr>
              <p:cNvSpPr/>
              <p:nvPr/>
            </p:nvSpPr>
            <p:spPr>
              <a:xfrm>
                <a:off x="8251248" y="6040519"/>
                <a:ext cx="11817426" cy="2005542"/>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Templates</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Industry: retail, financial services, technology &amp; software.</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Problem class: (product) knowledge graphs, recommender systems, anomaly detection, portfolio optimization</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8" name="Rectangle 47">
                <a:extLst>
                  <a:ext uri="{FF2B5EF4-FFF2-40B4-BE49-F238E27FC236}">
                    <a16:creationId xmlns:a16="http://schemas.microsoft.com/office/drawing/2014/main" id="{0EDD9F2D-537C-0D42-B43B-966FA88DBDCD}"/>
                  </a:ext>
                </a:extLst>
              </p:cNvPr>
              <p:cNvSpPr/>
              <p:nvPr/>
            </p:nvSpPr>
            <p:spPr>
              <a:xfrm>
                <a:off x="5224031" y="5932926"/>
                <a:ext cx="2489199" cy="211312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9" name="Picture 48">
                <a:extLst>
                  <a:ext uri="{FF2B5EF4-FFF2-40B4-BE49-F238E27FC236}">
                    <a16:creationId xmlns:a16="http://schemas.microsoft.com/office/drawing/2014/main" id="{4EB05D40-01E4-7C43-A18B-E052DC31E7A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2854"/>
              <a:stretch/>
            </p:blipFill>
            <p:spPr>
              <a:xfrm>
                <a:off x="5367573" y="6234393"/>
                <a:ext cx="2076648" cy="1617803"/>
              </a:xfrm>
              <a:prstGeom prst="rect">
                <a:avLst/>
              </a:prstGeom>
            </p:spPr>
          </p:pic>
        </p:grpSp>
        <p:pic>
          <p:nvPicPr>
            <p:cNvPr id="45" name="Picture 44">
              <a:extLst>
                <a:ext uri="{FF2B5EF4-FFF2-40B4-BE49-F238E27FC236}">
                  <a16:creationId xmlns:a16="http://schemas.microsoft.com/office/drawing/2014/main" id="{0BA40D53-26B9-084B-9A06-47B29EA06F4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21994"/>
            <a:stretch/>
          </p:blipFill>
          <p:spPr>
            <a:xfrm>
              <a:off x="5476151" y="11001187"/>
              <a:ext cx="1839191" cy="1502482"/>
            </a:xfrm>
            <a:prstGeom prst="rect">
              <a:avLst/>
            </a:prstGeom>
          </p:spPr>
        </p:pic>
      </p:grpSp>
    </p:spTree>
    <p:extLst>
      <p:ext uri="{BB962C8B-B14F-4D97-AF65-F5344CB8AC3E}">
        <p14:creationId xmlns:p14="http://schemas.microsoft.com/office/powerpoint/2010/main" val="113734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F7282-4044-6446-AF99-3BCE1B37F7D8}"/>
              </a:ext>
            </a:extLst>
          </p:cNvPr>
          <p:cNvSpPr>
            <a:spLocks noGrp="1"/>
          </p:cNvSpPr>
          <p:nvPr>
            <p:ph type="title"/>
          </p:nvPr>
        </p:nvSpPr>
        <p:spPr/>
        <p:txBody>
          <a:bodyPr>
            <a:normAutofit fontScale="90000"/>
          </a:bodyPr>
          <a:lstStyle/>
          <a:p>
            <a:pPr algn="l"/>
            <a:r>
              <a:rPr lang="en-US" dirty="0"/>
              <a:t>Product </a:t>
            </a:r>
            <a:r>
              <a:rPr lang="en-US" b="1" dirty="0"/>
              <a:t>readiness</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Diagram 3">
            <a:extLst>
              <a:ext uri="{FF2B5EF4-FFF2-40B4-BE49-F238E27FC236}">
                <a16:creationId xmlns:a16="http://schemas.microsoft.com/office/drawing/2014/main" id="{08BB8BBA-273B-894B-9CB7-DC3AE34C976D}"/>
              </a:ext>
            </a:extLst>
          </p:cNvPr>
          <p:cNvGraphicFramePr/>
          <p:nvPr>
            <p:extLst>
              <p:ext uri="{D42A27DB-BD31-4B8C-83A1-F6EECF244321}">
                <p14:modId xmlns:p14="http://schemas.microsoft.com/office/powerpoint/2010/main" val="1664922073"/>
              </p:ext>
            </p:extLst>
          </p:nvPr>
        </p:nvGraphicFramePr>
        <p:xfrm>
          <a:off x="4064000" y="1439333"/>
          <a:ext cx="16256000"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055;p140">
            <a:extLst>
              <a:ext uri="{FF2B5EF4-FFF2-40B4-BE49-F238E27FC236}">
                <a16:creationId xmlns:a16="http://schemas.microsoft.com/office/drawing/2014/main" id="{1D4F2AE3-78CD-3C4D-B8FD-C99A253B2E0A}"/>
              </a:ext>
            </a:extLst>
          </p:cNvPr>
          <p:cNvSpPr/>
          <p:nvPr/>
        </p:nvSpPr>
        <p:spPr>
          <a:xfrm>
            <a:off x="4326326" y="7955557"/>
            <a:ext cx="3232829" cy="39714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endParaRPr sz="3600" b="1" dirty="0">
              <a:solidFill>
                <a:srgbClr val="0365C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Initially, the primary offering is high value strategic data science and intelligent design services that help our clients adopt AI and positions us to be trusted advisers</a:t>
            </a:r>
            <a:endParaRPr sz="2000" b="0" i="0" u="none" strike="noStrike" cap="none" dirty="0">
              <a:solidFill>
                <a:srgbClr val="000000"/>
              </a:solidFill>
              <a:latin typeface="Open Sans"/>
              <a:ea typeface="Open Sans"/>
              <a:cs typeface="Open Sans"/>
              <a:sym typeface="Open Sans"/>
            </a:endParaRPr>
          </a:p>
        </p:txBody>
      </p:sp>
      <p:sp>
        <p:nvSpPr>
          <p:cNvPr id="6" name="Google Shape;1055;p140">
            <a:extLst>
              <a:ext uri="{FF2B5EF4-FFF2-40B4-BE49-F238E27FC236}">
                <a16:creationId xmlns:a16="http://schemas.microsoft.com/office/drawing/2014/main" id="{3809B98E-691C-014A-8294-D334ECBE353F}"/>
              </a:ext>
            </a:extLst>
          </p:cNvPr>
          <p:cNvSpPr/>
          <p:nvPr/>
        </p:nvSpPr>
        <p:spPr>
          <a:xfrm>
            <a:off x="8333311" y="7955557"/>
            <a:ext cx="3232829" cy="39714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endParaRPr sz="3600" b="1" dirty="0">
              <a:solidFill>
                <a:srgbClr val="0365C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Offering evolves to one where our consultants use our software on engagements.  Benefits include exposing clients to our technology solutions *and* improving software</a:t>
            </a:r>
            <a:endParaRPr sz="2000" b="0" i="0" u="none" strike="noStrike" cap="none" dirty="0">
              <a:solidFill>
                <a:srgbClr val="000000"/>
              </a:solidFill>
              <a:latin typeface="Open Sans"/>
              <a:ea typeface="Open Sans"/>
              <a:cs typeface="Open Sans"/>
              <a:sym typeface="Open Sans"/>
            </a:endParaRPr>
          </a:p>
        </p:txBody>
      </p:sp>
      <p:sp>
        <p:nvSpPr>
          <p:cNvPr id="7" name="Google Shape;1055;p140">
            <a:extLst>
              <a:ext uri="{FF2B5EF4-FFF2-40B4-BE49-F238E27FC236}">
                <a16:creationId xmlns:a16="http://schemas.microsoft.com/office/drawing/2014/main" id="{8A946153-A2F4-2242-9311-70DEBD2BB586}"/>
              </a:ext>
            </a:extLst>
          </p:cNvPr>
          <p:cNvSpPr/>
          <p:nvPr/>
        </p:nvSpPr>
        <p:spPr>
          <a:xfrm>
            <a:off x="12817861" y="7955557"/>
            <a:ext cx="3017587" cy="39714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endParaRPr lang="en-US" sz="3600" b="1" dirty="0">
              <a:solidFill>
                <a:srgbClr val="0365C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Prim</a:t>
            </a:r>
            <a:r>
              <a:rPr lang="en-US" sz="2400" dirty="0">
                <a:solidFill>
                  <a:srgbClr val="53585F"/>
                </a:solidFill>
                <a:latin typeface="Open Sans"/>
                <a:ea typeface="Open Sans"/>
                <a:cs typeface="Open Sans"/>
                <a:sym typeface="Open Sans"/>
              </a:rPr>
              <a:t>ary offering is our data management platform + AI/ML.  Consultants help </a:t>
            </a:r>
            <a:r>
              <a:rPr lang="en-US" sz="2400" b="1" dirty="0">
                <a:solidFill>
                  <a:srgbClr val="53585F"/>
                </a:solidFill>
                <a:latin typeface="Open Sans"/>
                <a:ea typeface="Open Sans"/>
                <a:cs typeface="Open Sans"/>
                <a:sym typeface="Open Sans"/>
              </a:rPr>
              <a:t>implement</a:t>
            </a:r>
            <a:r>
              <a:rPr lang="en-US" sz="2400" dirty="0">
                <a:solidFill>
                  <a:srgbClr val="53585F"/>
                </a:solidFill>
                <a:latin typeface="Open Sans"/>
                <a:ea typeface="Open Sans"/>
                <a:cs typeface="Open Sans"/>
                <a:sym typeface="Open Sans"/>
              </a:rPr>
              <a:t> and realize business benefit.</a:t>
            </a:r>
            <a:endParaRPr lang="en-US" sz="2000" b="0" i="0" u="none" strike="noStrike" cap="none" dirty="0">
              <a:solidFill>
                <a:srgbClr val="000000"/>
              </a:solidFill>
              <a:latin typeface="Open Sans"/>
              <a:ea typeface="Open Sans"/>
              <a:cs typeface="Open Sans"/>
              <a:sym typeface="Open Sans"/>
            </a:endParaRPr>
          </a:p>
        </p:txBody>
      </p:sp>
      <p:sp>
        <p:nvSpPr>
          <p:cNvPr id="8" name="Google Shape;1055;p140">
            <a:extLst>
              <a:ext uri="{FF2B5EF4-FFF2-40B4-BE49-F238E27FC236}">
                <a16:creationId xmlns:a16="http://schemas.microsoft.com/office/drawing/2014/main" id="{A7637E69-EF7D-964E-9EB6-6A1A9FF6CD0E}"/>
              </a:ext>
            </a:extLst>
          </p:cNvPr>
          <p:cNvSpPr/>
          <p:nvPr/>
        </p:nvSpPr>
        <p:spPr>
          <a:xfrm>
            <a:off x="16568931" y="7955556"/>
            <a:ext cx="3751070" cy="4952369"/>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endParaRPr lang="en-US" sz="3600" b="1" dirty="0">
              <a:solidFill>
                <a:srgbClr val="0365C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Technology offering matures to the point where it is mostly self-service</a:t>
            </a:r>
            <a:r>
              <a:rPr lang="en-US" sz="2400" dirty="0">
                <a:solidFill>
                  <a:srgbClr val="53585F"/>
                </a:solidFill>
                <a:latin typeface="Open Sans"/>
                <a:ea typeface="Open Sans"/>
                <a:cs typeface="Open Sans"/>
                <a:sym typeface="Open Sans"/>
              </a:rPr>
              <a:t>. Our consulting organization helps support our tech and engages with our clients strategically</a:t>
            </a:r>
            <a:endParaRPr lang="en-US" sz="2000" b="0" i="0" u="none" strike="noStrike" cap="none" dirty="0">
              <a:solidFill>
                <a:srgbClr val="000000"/>
              </a:solidFill>
              <a:latin typeface="Open Sans"/>
              <a:ea typeface="Open Sans"/>
              <a:cs typeface="Open Sans"/>
              <a:sym typeface="Open Sans"/>
            </a:endParaRPr>
          </a:p>
        </p:txBody>
      </p:sp>
      <p:cxnSp>
        <p:nvCxnSpPr>
          <p:cNvPr id="10" name="Straight Arrow Connector 9">
            <a:extLst>
              <a:ext uri="{FF2B5EF4-FFF2-40B4-BE49-F238E27FC236}">
                <a16:creationId xmlns:a16="http://schemas.microsoft.com/office/drawing/2014/main" id="{6D98680C-73B2-3A43-BCD6-4F7E21C608B2}"/>
              </a:ext>
            </a:extLst>
          </p:cNvPr>
          <p:cNvCxnSpPr/>
          <p:nvPr/>
        </p:nvCxnSpPr>
        <p:spPr>
          <a:xfrm>
            <a:off x="9921737" y="4066980"/>
            <a:ext cx="0" cy="974034"/>
          </a:xfrm>
          <a:prstGeom prst="straightConnector1">
            <a:avLst/>
          </a:prstGeom>
          <a:ln w="1206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505E5D-1A24-414A-8B81-4A82F5883D27}"/>
              </a:ext>
            </a:extLst>
          </p:cNvPr>
          <p:cNvSpPr txBox="1"/>
          <p:nvPr/>
        </p:nvSpPr>
        <p:spPr>
          <a:xfrm>
            <a:off x="7870472" y="3275965"/>
            <a:ext cx="4158505" cy="646331"/>
          </a:xfrm>
          <a:prstGeom prst="rect">
            <a:avLst/>
          </a:prstGeom>
          <a:noFill/>
        </p:spPr>
        <p:txBody>
          <a:bodyPr wrap="square" rtlCol="0">
            <a:spAutoFit/>
          </a:bodyPr>
          <a:lstStyle/>
          <a:p>
            <a:r>
              <a:rPr lang="en-US" sz="3600" b="1" dirty="0"/>
              <a:t>*** We are here ***</a:t>
            </a:r>
          </a:p>
        </p:txBody>
      </p:sp>
    </p:spTree>
    <p:extLst>
      <p:ext uri="{BB962C8B-B14F-4D97-AF65-F5344CB8AC3E}">
        <p14:creationId xmlns:p14="http://schemas.microsoft.com/office/powerpoint/2010/main" val="36067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555"/>
          <p:cNvSpPr>
            <a:spLocks noGrp="1"/>
          </p:cNvSpPr>
          <p:nvPr>
            <p:ph type="sldNum" idx="12"/>
          </p:nvPr>
        </p:nvSpPr>
        <p:spPr>
          <a:prstGeom prst="rect">
            <a:avLst/>
          </a:prstGeom>
          <a:ln w="12700">
            <a:miter lim="400000"/>
          </a:ln>
        </p:spPr>
        <p:txBody>
          <a:bodyPr wrap="square" lIns="50800" tIns="50800" rIns="50800" bIns="50800">
            <a:spAutoFit/>
          </a:bodyPr>
          <a:lstStyle>
            <a:defPPr marL="0" marR="0" indent="0" algn="l" defTabSz="914400" rtl="0" fontAlgn="auto" latinLnBrk="1" hangingPunct="0">
              <a:lnSpc>
                <a:spcPct val="100000"/>
              </a:lnSpc>
              <a:spcBef>
                <a:spcPts val="0"/>
              </a:spcBef>
              <a:spcAft>
                <a:spcPts val="0"/>
              </a:spcAft>
              <a:buFontTx/>
              <a:buNone/>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FontTx/>
              <a:buNone/>
              <a:defRPr kumimoji="0" sz="1600" b="0" i="0" u="none" strike="noStrike" cap="none" spc="0" normalizeH="0" baseline="0">
                <a:ln>
                  <a:noFill/>
                </a:ln>
                <a:solidFill>
                  <a:srgbClr val="53585F"/>
                </a:solidFill>
                <a:effectLst/>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0" marR="0" indent="228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US" smtClean="0"/>
              <a:pPr/>
              <a:t>11</a:t>
            </a:fld>
            <a:endParaRPr dirty="0">
              <a:uFillTx/>
            </a:endParaRPr>
          </a:p>
        </p:txBody>
      </p:sp>
      <p:pic>
        <p:nvPicPr>
          <p:cNvPr id="4" name="Picture Placeholder 3"/>
          <p:cNvPicPr>
            <a:picLocks noGrp="1" noChangeAspect="1"/>
          </p:cNvPicPr>
          <p:nvPr>
            <p:ph type="pic" sz="quarter" idx="4294967295"/>
          </p:nvPr>
        </p:nvPicPr>
        <p:blipFill>
          <a:blip r:embed="rId2"/>
          <a:srcRect t="8592" b="8592"/>
          <a:stretch>
            <a:fillRect/>
          </a:stretch>
        </p:blipFill>
        <p:spPr>
          <a:xfrm>
            <a:off x="2676284" y="474663"/>
            <a:ext cx="19315113" cy="6705600"/>
          </a:xfrm>
        </p:spPr>
      </p:pic>
      <p:sp>
        <p:nvSpPr>
          <p:cNvPr id="15" name="Rectangle 14"/>
          <p:cNvSpPr>
            <a:spLocks/>
          </p:cNvSpPr>
          <p:nvPr/>
        </p:nvSpPr>
        <p:spPr>
          <a:xfrm>
            <a:off x="1649280" y="0"/>
            <a:ext cx="21253249" cy="7612525"/>
          </a:xfrm>
          <a:prstGeom prst="rect">
            <a:avLst/>
          </a:prstGeom>
          <a:solidFill>
            <a:schemeClr val="bg1">
              <a:lumMod val="75000"/>
              <a:alpha val="39000"/>
            </a:schemeClr>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53" name="Shape 753"/>
          <p:cNvSpPr>
            <a:spLocks/>
          </p:cNvSpPr>
          <p:nvPr/>
        </p:nvSpPr>
        <p:spPr>
          <a:xfrm>
            <a:off x="1565275" y="9267082"/>
            <a:ext cx="8197757" cy="718466"/>
          </a:xfrm>
          <a:prstGeom prst="rect">
            <a:avLst/>
          </a:prstGeom>
          <a:ln w="12700">
            <a:miter lim="400000"/>
          </a:ln>
        </p:spPr>
        <p:txBody>
          <a:bodyPr wrap="none" lIns="50800" tIns="50800" rIns="50800" bIns="50800" anchor="b">
            <a:spAutoFit/>
          </a:bodyPr>
          <a:lstStyle/>
          <a:p>
            <a:pPr algn="l">
              <a:lnSpc>
                <a:spcPct val="120000"/>
              </a:lnSpc>
              <a:defRPr sz="3300">
                <a:solidFill>
                  <a:srgbClr val="53585F"/>
                </a:solidFill>
                <a:uFillTx/>
                <a:latin typeface="San Francisco Display Light"/>
                <a:ea typeface="San Francisco Display Light"/>
                <a:cs typeface="San Francisco Display Light"/>
                <a:sym typeface="San Francisco Display Light"/>
              </a:defRPr>
            </a:pPr>
            <a:r>
              <a:rPr lang="en-US" sz="3600" dirty="0">
                <a:uFillTx/>
                <a:latin typeface="Open Sans Light" panose="020B0306030504020204" pitchFamily="34" charset="0"/>
                <a:ea typeface="Open Sans Light" panose="020B0306030504020204" pitchFamily="34" charset="0"/>
                <a:cs typeface="Open Sans Light" panose="020B0306030504020204" pitchFamily="34" charset="0"/>
              </a:rPr>
              <a:t>Oracle</a:t>
            </a:r>
            <a:r>
              <a:rPr lang="en-US" sz="3600" dirty="0">
                <a:uFillTx/>
                <a:latin typeface="Helvetica Neue Light" panose="02000403000000020004" pitchFamily="2" charset="0"/>
                <a:ea typeface="Helvetica Neue Light" panose="02000403000000020004" pitchFamily="2" charset="0"/>
              </a:rPr>
              <a:t> </a:t>
            </a:r>
            <a:r>
              <a:rPr lang="en-US" sz="3600" b="1" dirty="0">
                <a:uFillTx/>
                <a:latin typeface="Helvetica Neue" panose="02000503000000020004" pitchFamily="2" charset="0"/>
                <a:ea typeface="Helvetica Neue" panose="02000503000000020004" pitchFamily="2" charset="0"/>
                <a:cs typeface="Helvetica Neue" panose="02000503000000020004" pitchFamily="2" charset="0"/>
              </a:rPr>
              <a:t>(</a:t>
            </a:r>
            <a:r>
              <a:rPr lang="en-US" sz="3600" b="1" dirty="0">
                <a:uFillTx/>
                <a:latin typeface="Open Sans" panose="020B0606030504020204" pitchFamily="34" charset="0"/>
                <a:ea typeface="Open Sans" panose="020B0606030504020204" pitchFamily="34" charset="0"/>
                <a:cs typeface="Open Sans" panose="020B0606030504020204" pitchFamily="34" charset="0"/>
              </a:rPr>
              <a:t>formerly Relational Software, Inc.)</a:t>
            </a:r>
            <a:endParaRPr sz="3600" b="1" dirty="0">
              <a:uFillTx/>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754" name="Shape 754"/>
          <p:cNvSpPr>
            <a:spLocks/>
          </p:cNvSpPr>
          <p:nvPr/>
        </p:nvSpPr>
        <p:spPr>
          <a:xfrm>
            <a:off x="1587577" y="10174875"/>
            <a:ext cx="4397038" cy="1831207"/>
          </a:xfrm>
          <a:prstGeom prst="rect">
            <a:avLst/>
          </a:prstGeom>
          <a:ln w="12700">
            <a:miter lim="400000"/>
          </a:ln>
        </p:spPr>
        <p:txBody>
          <a:bodyPr wrap="none" lIns="50800" tIns="50800" rIns="50800" bIns="50800" anchor="ctr">
            <a:spAutoFit/>
          </a:bodyPr>
          <a:lstStyle/>
          <a:p>
            <a:pPr marL="342900" indent="-342900" algn="l">
              <a:lnSpc>
                <a:spcPct val="120000"/>
              </a:lnSpc>
              <a:buClr>
                <a:srgbClr val="0070C0"/>
              </a:buClr>
              <a:buFont typeface="Wingdings" pitchFamily="2" charset="2"/>
              <a:buChar char="§"/>
              <a:defRPr sz="1800">
                <a:solidFill>
                  <a:srgbClr val="53585F"/>
                </a:solidFill>
                <a:uFillTx/>
                <a:latin typeface="San Francisco Display Light"/>
                <a:ea typeface="San Francisco Display Light"/>
                <a:cs typeface="San Francisco Display Light"/>
                <a:sym typeface="San Francisco Display Light"/>
              </a:defRPr>
            </a:pPr>
            <a:r>
              <a:rPr lang="en-US" sz="2400" dirty="0">
                <a:uFillTx/>
                <a:latin typeface="Open Sans Light" panose="020B0306030504020204" pitchFamily="34" charset="0"/>
                <a:ea typeface="Open Sans Light" panose="020B0306030504020204" pitchFamily="34" charset="0"/>
                <a:cs typeface="Open Sans Light" panose="020B0306030504020204" pitchFamily="34" charset="0"/>
              </a:rPr>
              <a:t>Launched RDBMS in 1979</a:t>
            </a:r>
          </a:p>
          <a:p>
            <a:pPr marL="342900" indent="-342900" algn="l">
              <a:lnSpc>
                <a:spcPct val="120000"/>
              </a:lnSpc>
              <a:buClr>
                <a:srgbClr val="0070C0"/>
              </a:buClr>
              <a:buFont typeface="Wingdings" pitchFamily="2" charset="2"/>
              <a:buChar char="§"/>
              <a:defRPr sz="1800">
                <a:solidFill>
                  <a:srgbClr val="53585F"/>
                </a:solidFill>
                <a:uFillTx/>
                <a:latin typeface="San Francisco Display Light"/>
                <a:ea typeface="San Francisco Display Light"/>
                <a:cs typeface="San Francisco Display Light"/>
                <a:sym typeface="San Francisco Display Light"/>
              </a:defRPr>
            </a:pPr>
            <a:r>
              <a:rPr lang="en-US" sz="2400" dirty="0">
                <a:uFillTx/>
                <a:latin typeface="Open Sans Light" panose="020B0306030504020204" pitchFamily="34" charset="0"/>
                <a:ea typeface="Open Sans Light" panose="020B0306030504020204" pitchFamily="34" charset="0"/>
                <a:cs typeface="Open Sans Light" panose="020B0306030504020204" pitchFamily="34" charset="0"/>
              </a:rPr>
              <a:t>IPO in 1986</a:t>
            </a:r>
          </a:p>
          <a:p>
            <a:pPr marL="342900" indent="-342900">
              <a:lnSpc>
                <a:spcPct val="120000"/>
              </a:lnSpc>
              <a:buClr>
                <a:srgbClr val="0070C0"/>
              </a:buClr>
              <a:buFont typeface="Wingdings" pitchFamily="2" charset="2"/>
              <a:buChar char="§"/>
              <a:defRPr sz="1800">
                <a:solidFill>
                  <a:srgbClr val="53585F"/>
                </a:solidFill>
                <a:uFillTx/>
                <a:latin typeface="San Francisco Display Light"/>
                <a:ea typeface="San Francisco Display Light"/>
                <a:cs typeface="San Francisco Display Light"/>
                <a:sym typeface="San Francisco Display Light"/>
              </a:defRPr>
            </a:pPr>
            <a:r>
              <a:rPr lang="en-US" sz="2400" dirty="0">
                <a:solidFill>
                  <a:srgbClr val="53585F"/>
                </a:solidFill>
                <a:latin typeface="Helvetica Neue Light" panose="02000403000000020004" pitchFamily="2" charset="0"/>
                <a:ea typeface="Helvetica Neue Light" panose="02000403000000020004" pitchFamily="2" charset="0"/>
                <a:sym typeface="San Francisco Display Light"/>
              </a:rPr>
              <a:t>Current Market Cap: </a:t>
            </a:r>
            <a:r>
              <a:rPr lang="en-US" sz="2400" b="1" dirty="0">
                <a:solidFill>
                  <a:srgbClr val="53585F"/>
                </a:solidFill>
                <a:latin typeface="Helvetica Neue Light" panose="02000403000000020004" pitchFamily="2" charset="0"/>
                <a:ea typeface="Helvetica Neue Light" panose="02000403000000020004" pitchFamily="2" charset="0"/>
                <a:sym typeface="San Francisco Display Light"/>
              </a:rPr>
              <a:t>$190.6B</a:t>
            </a:r>
            <a:endParaRPr lang="en-US" sz="2400" dirty="0">
              <a:uFillTx/>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ct val="120000"/>
              </a:lnSpc>
              <a:buFont typeface="Arial" panose="020B0604020202020204" pitchFamily="34" charset="0"/>
              <a:buChar char="•"/>
              <a:defRPr sz="1800">
                <a:solidFill>
                  <a:srgbClr val="53585F"/>
                </a:solidFill>
                <a:uFillTx/>
                <a:latin typeface="San Francisco Display Light"/>
                <a:ea typeface="San Francisco Display Light"/>
                <a:cs typeface="San Francisco Display Light"/>
                <a:sym typeface="San Francisco Display Light"/>
              </a:defRPr>
            </a:pPr>
            <a:endParaRPr lang="en-US" sz="2400" dirty="0">
              <a:uFillTx/>
              <a:latin typeface="Helvetica Neue Light" panose="02000403000000020004" pitchFamily="2" charset="0"/>
              <a:ea typeface="Helvetica Neue Light" panose="02000403000000020004" pitchFamily="2" charset="0"/>
            </a:endParaRPr>
          </a:p>
        </p:txBody>
      </p:sp>
      <p:pic>
        <p:nvPicPr>
          <p:cNvPr id="3" name="Picture 2"/>
          <p:cNvPicPr>
            <a:picLocks noChangeAspect="1"/>
          </p:cNvPicPr>
          <p:nvPr/>
        </p:nvPicPr>
        <p:blipFill>
          <a:blip r:embed="rId3"/>
          <a:stretch>
            <a:fillRect/>
          </a:stretch>
        </p:blipFill>
        <p:spPr>
          <a:xfrm>
            <a:off x="1509857" y="8664510"/>
            <a:ext cx="3477780" cy="493845"/>
          </a:xfrm>
          <a:prstGeom prst="rect">
            <a:avLst/>
          </a:prstGeom>
        </p:spPr>
      </p:pic>
      <p:sp>
        <p:nvSpPr>
          <p:cNvPr id="11" name="Shape 1091"/>
          <p:cNvSpPr>
            <a:spLocks/>
          </p:cNvSpPr>
          <p:nvPr/>
        </p:nvSpPr>
        <p:spPr>
          <a:xfrm>
            <a:off x="1649280" y="10151802"/>
            <a:ext cx="604822" cy="0"/>
          </a:xfrm>
          <a:prstGeom prst="line">
            <a:avLst/>
          </a:prstGeom>
          <a:ln w="25400">
            <a:solidFill>
              <a:srgbClr val="0365C0"/>
            </a:solidFill>
            <a:miter lim="400000"/>
          </a:ln>
        </p:spPr>
        <p:txBody>
          <a:bodyPr lIns="50800" tIns="50800" rIns="50800" bIns="50800" anchor="ctr"/>
          <a:lstStyle/>
          <a:p>
            <a:pPr>
              <a:defRPr sz="3200">
                <a:uFillTx/>
              </a:defRPr>
            </a:pPr>
            <a:endParaRPr dirty="0">
              <a:uFillTx/>
            </a:endParaRPr>
          </a:p>
        </p:txBody>
      </p:sp>
    </p:spTree>
    <p:extLst>
      <p:ext uri="{BB962C8B-B14F-4D97-AF65-F5344CB8AC3E}">
        <p14:creationId xmlns:p14="http://schemas.microsoft.com/office/powerpoint/2010/main" val="28204446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639DBC-D185-2D46-A5C2-0F90555F4936}"/>
              </a:ext>
            </a:extLst>
          </p:cNvPr>
          <p:cNvSpPr>
            <a:spLocks noGrp="1"/>
          </p:cNvSpPr>
          <p:nvPr>
            <p:ph type="body" idx="1"/>
          </p:nvPr>
        </p:nvSpPr>
        <p:spPr/>
        <p:txBody>
          <a:bodyPr/>
          <a:lstStyle/>
          <a:p>
            <a:pPr marL="25400" indent="0" algn="ctr">
              <a:buNone/>
            </a:pPr>
            <a:r>
              <a:rPr lang="en-US" dirty="0"/>
              <a:t>The good news: it’s </a:t>
            </a:r>
            <a:r>
              <a:rPr lang="en-US" b="1" dirty="0"/>
              <a:t>HUGE</a:t>
            </a:r>
            <a:r>
              <a:rPr lang="en-US" dirty="0"/>
              <a:t>.  </a:t>
            </a:r>
          </a:p>
          <a:p>
            <a:pPr marL="25400" indent="0" algn="ctr">
              <a:buNone/>
            </a:pPr>
            <a:endParaRPr lang="en-US" dirty="0"/>
          </a:p>
          <a:p>
            <a:pPr marL="25400" indent="0" algn="ctr">
              <a:buNone/>
            </a:pPr>
            <a:r>
              <a:rPr lang="en-US" dirty="0"/>
              <a:t>The bad news: it’s </a:t>
            </a:r>
            <a:r>
              <a:rPr lang="en-US" b="1" dirty="0"/>
              <a:t>HUGE</a:t>
            </a:r>
            <a:r>
              <a:rPr lang="en-US" dirty="0"/>
              <a:t>.</a:t>
            </a:r>
          </a:p>
          <a:p>
            <a:pPr marL="25400" indent="0" algn="ctr">
              <a:buNone/>
            </a:pPr>
            <a:endParaRPr lang="en-US" dirty="0"/>
          </a:p>
          <a:p>
            <a:pPr marL="25400" indent="0" algn="ctr">
              <a:buNone/>
            </a:pPr>
            <a:r>
              <a:rPr lang="en-US" dirty="0"/>
              <a:t>Narrow down to niche, self-referencing markets where it’s easier to win over majority by meeting requirements of the target group</a:t>
            </a:r>
          </a:p>
          <a:p>
            <a:pPr algn="l"/>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Market Size</a:t>
            </a:r>
          </a:p>
        </p:txBody>
      </p:sp>
    </p:spTree>
    <p:extLst>
      <p:ext uri="{BB962C8B-B14F-4D97-AF65-F5344CB8AC3E}">
        <p14:creationId xmlns:p14="http://schemas.microsoft.com/office/powerpoint/2010/main" val="1677872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639DBC-D185-2D46-A5C2-0F90555F4936}"/>
              </a:ext>
            </a:extLst>
          </p:cNvPr>
          <p:cNvSpPr>
            <a:spLocks noGrp="1"/>
          </p:cNvSpPr>
          <p:nvPr>
            <p:ph type="body" idx="1"/>
          </p:nvPr>
        </p:nvSpPr>
        <p:spPr/>
        <p:txBody>
          <a:bodyPr/>
          <a:lstStyle/>
          <a:p>
            <a:pPr marL="482600" lvl="1" indent="0" algn="l">
              <a:spcBef>
                <a:spcPts val="600"/>
              </a:spcBef>
              <a:buNone/>
            </a:pPr>
            <a:endParaRPr lang="en-US" dirty="0"/>
          </a:p>
          <a:p>
            <a:pPr marL="25400" indent="0" algn="l">
              <a:spcBef>
                <a:spcPts val="600"/>
              </a:spcBef>
              <a:buNone/>
            </a:pPr>
            <a:r>
              <a:rPr lang="en-US" dirty="0"/>
              <a:t>By Industry</a:t>
            </a:r>
          </a:p>
          <a:p>
            <a:pPr lvl="1" algn="l">
              <a:spcBef>
                <a:spcPts val="600"/>
              </a:spcBef>
            </a:pPr>
            <a:r>
              <a:rPr lang="en-US" dirty="0"/>
              <a:t>Retail: Enterprises that are being disrupted by Google/Apple/Facebook/Amazon</a:t>
            </a:r>
          </a:p>
          <a:p>
            <a:pPr lvl="1" algn="l">
              <a:spcBef>
                <a:spcPts val="600"/>
              </a:spcBef>
            </a:pPr>
            <a:r>
              <a:rPr lang="en-US" dirty="0"/>
              <a:t>Financial Services: Enterprises with potential for large value creation from qualitatively better AI models</a:t>
            </a:r>
          </a:p>
          <a:p>
            <a:pPr lvl="1" algn="l">
              <a:spcBef>
                <a:spcPts val="600"/>
              </a:spcBef>
            </a:pPr>
            <a:r>
              <a:rPr lang="en-US" dirty="0"/>
              <a:t>Enterprise Technology &amp; Software: in particular PE owned companies</a:t>
            </a:r>
          </a:p>
          <a:p>
            <a:pPr lvl="1" algn="l">
              <a:spcBef>
                <a:spcPts val="600"/>
              </a:spcBef>
            </a:pPr>
            <a:r>
              <a:rPr lang="en-US" dirty="0"/>
              <a:t>…</a:t>
            </a:r>
          </a:p>
          <a:p>
            <a:pPr marL="939800" lvl="2" indent="0" algn="l">
              <a:spcBef>
                <a:spcPts val="600"/>
              </a:spcBef>
              <a:buNone/>
            </a:pPr>
            <a:endParaRPr lang="en-US" dirty="0"/>
          </a:p>
          <a:p>
            <a:pPr marL="25400" indent="0" algn="l">
              <a:spcBef>
                <a:spcPts val="600"/>
              </a:spcBef>
              <a:buNone/>
            </a:pPr>
            <a:r>
              <a:rPr lang="en-US" dirty="0"/>
              <a:t>By Geo – Cities with most Fortune 1000 companies</a:t>
            </a:r>
          </a:p>
          <a:p>
            <a:pPr lvl="1" algn="l">
              <a:spcBef>
                <a:spcPts val="600"/>
              </a:spcBef>
            </a:pPr>
            <a:r>
              <a:rPr lang="en-US" dirty="0"/>
              <a:t>Atlanta</a:t>
            </a:r>
          </a:p>
          <a:p>
            <a:pPr lvl="1" algn="l">
              <a:spcBef>
                <a:spcPts val="600"/>
              </a:spcBef>
            </a:pPr>
            <a:r>
              <a:rPr lang="en-US" dirty="0"/>
              <a:t>Minneapolis</a:t>
            </a:r>
          </a:p>
          <a:p>
            <a:pPr lvl="1" algn="l">
              <a:spcBef>
                <a:spcPts val="600"/>
              </a:spcBef>
            </a:pPr>
            <a:r>
              <a:rPr lang="en-US" dirty="0"/>
              <a:t>NYC</a:t>
            </a:r>
          </a:p>
          <a:p>
            <a:pPr lvl="1" algn="l">
              <a:spcBef>
                <a:spcPts val="600"/>
              </a:spcBef>
            </a:pPr>
            <a:r>
              <a:rPr lang="en-US" dirty="0"/>
              <a:t>…</a:t>
            </a:r>
          </a:p>
          <a:p>
            <a:pPr algn="l">
              <a:spcBef>
                <a:spcPts val="600"/>
              </a:spcBef>
            </a:pPr>
            <a:endParaRPr lang="en-US" dirty="0"/>
          </a:p>
          <a:p>
            <a:pPr marL="25400" indent="0" algn="l">
              <a:spcBef>
                <a:spcPts val="600"/>
              </a:spcBef>
              <a:buNone/>
            </a:pPr>
            <a:r>
              <a:rPr lang="en-US" dirty="0"/>
              <a:t>By Technology Community -</a:t>
            </a:r>
          </a:p>
          <a:p>
            <a:pPr lvl="1" algn="l">
              <a:spcBef>
                <a:spcPts val="600"/>
              </a:spcBef>
            </a:pPr>
            <a:r>
              <a:rPr lang="en-US" dirty="0"/>
              <a:t>Enterprises that use Julia</a:t>
            </a:r>
          </a:p>
          <a:p>
            <a:pPr lvl="1" algn="l">
              <a:spcBef>
                <a:spcPts val="600"/>
              </a:spcBef>
            </a:pPr>
            <a:endParaRPr lang="en-US" dirty="0"/>
          </a:p>
          <a:p>
            <a:pPr algn="l">
              <a:spcBef>
                <a:spcPts val="600"/>
              </a:spcBef>
            </a:pPr>
            <a:r>
              <a:rPr lang="en-US" dirty="0"/>
              <a:t>Build/seed companies that want to use 1000X better AI to disrupt industries (e.g. MMI)</a:t>
            </a:r>
          </a:p>
          <a:p>
            <a:pPr algn="l">
              <a:spcBef>
                <a:spcPts val="600"/>
              </a:spcBef>
            </a:pPr>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Go to</a:t>
            </a:r>
            <a:r>
              <a:rPr lang="en-US" b="1" dirty="0"/>
              <a:t> Market</a:t>
            </a:r>
          </a:p>
        </p:txBody>
      </p:sp>
    </p:spTree>
    <p:extLst>
      <p:ext uri="{BB962C8B-B14F-4D97-AF65-F5344CB8AC3E}">
        <p14:creationId xmlns:p14="http://schemas.microsoft.com/office/powerpoint/2010/main" val="17791774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C50D09-ECA2-F242-9A8D-37B724FBD7E1}"/>
              </a:ext>
            </a:extLst>
          </p:cNvPr>
          <p:cNvSpPr>
            <a:spLocks noGrp="1"/>
          </p:cNvSpPr>
          <p:nvPr>
            <p:ph type="body" sz="quarter" idx="10"/>
          </p:nvPr>
        </p:nvSpPr>
        <p:spPr/>
        <p:txBody>
          <a:bodyPr/>
          <a:lstStyle/>
          <a:p>
            <a:r>
              <a:rPr lang="en-US" dirty="0"/>
              <a:t>Private Equity </a:t>
            </a:r>
            <a:r>
              <a:rPr lang="en-US" b="1" dirty="0"/>
              <a:t>companies like Vista span all industries</a:t>
            </a:r>
          </a:p>
        </p:txBody>
      </p:sp>
      <p:sp>
        <p:nvSpPr>
          <p:cNvPr id="580" name="Text Placeholder 2">
            <a:extLst>
              <a:ext uri="{FF2B5EF4-FFF2-40B4-BE49-F238E27FC236}">
                <a16:creationId xmlns:a16="http://schemas.microsoft.com/office/drawing/2014/main" id="{86589738-569B-461F-A7C7-51EA88464FFD}"/>
              </a:ext>
            </a:extLst>
          </p:cNvPr>
          <p:cNvSpPr txBox="1">
            <a:spLocks/>
          </p:cNvSpPr>
          <p:nvPr/>
        </p:nvSpPr>
        <p:spPr>
          <a:xfrm>
            <a:off x="2589197" y="12687080"/>
            <a:ext cx="15641264" cy="786848"/>
          </a:xfrm>
          <a:prstGeom prst="rect">
            <a:avLst/>
          </a:prstGeom>
        </p:spPr>
        <p:txBody>
          <a:bodyPr vert="horz" lIns="243840" tIns="121920" rIns="243840" bIns="121920" rtlCol="0" anchor="b" anchorCtr="0">
            <a:noAutofit/>
          </a:bodyPr>
          <a:lstStyle>
            <a:lvl1pPr marL="0" marR="0" indent="0" algn="l" defTabSz="457200" rtl="0" eaLnBrk="1" fontAlgn="auto" latinLnBrk="0" hangingPunct="1">
              <a:lnSpc>
                <a:spcPct val="100000"/>
              </a:lnSpc>
              <a:spcBef>
                <a:spcPts val="600"/>
              </a:spcBef>
              <a:spcAft>
                <a:spcPts val="600"/>
              </a:spcAft>
              <a:buClrTx/>
              <a:buSzPct val="90000"/>
              <a:buFont typeface="Wingdings" panose="05000000000000000000" pitchFamily="2" charset="2"/>
              <a:buNone/>
              <a:tabLst/>
              <a:defRPr kumimoji="0" lang="en-US" sz="1000" b="0" i="0" u="none" strike="noStrike" kern="1200" cap="none" spc="0" normalizeH="0" baseline="0" noProof="0">
                <a:ln>
                  <a:noFill/>
                </a:ln>
                <a:solidFill>
                  <a:srgbClr val="808080"/>
                </a:solidFill>
                <a:effectLst/>
                <a:uLnTx/>
                <a:uFillTx/>
                <a:latin typeface="Arial"/>
                <a:ea typeface="+mn-ea"/>
                <a:cs typeface="Arial"/>
              </a:defRPr>
            </a:lvl1pPr>
            <a:lvl2pPr marL="690563" marR="0" indent="-233363" algn="l" defTabSz="457200" rtl="0" eaLnBrk="1" fontAlgn="auto" latinLnBrk="0" hangingPunct="1">
              <a:lnSpc>
                <a:spcPct val="100000"/>
              </a:lnSpc>
              <a:spcBef>
                <a:spcPts val="600"/>
              </a:spcBef>
              <a:spcAft>
                <a:spcPts val="600"/>
              </a:spcAft>
              <a:buClrTx/>
              <a:buSzPct val="90000"/>
              <a:buFont typeface="Arial" panose="020B0604020202020204" pitchFamily="34" charset="0"/>
              <a:buChar char="­"/>
              <a:tabLst/>
              <a:defRPr kumimoji="0" lang="en-US" sz="1400" b="0" i="0" u="none" strike="noStrike" kern="1200" cap="none" spc="0" normalizeH="0" baseline="0" noProof="0">
                <a:ln>
                  <a:noFill/>
                </a:ln>
                <a:solidFill>
                  <a:srgbClr val="12234A"/>
                </a:solidFill>
                <a:effectLst/>
                <a:uLnTx/>
                <a:uFillTx/>
                <a:latin typeface="Arial"/>
                <a:ea typeface="+mn-ea"/>
                <a:cs typeface="Arial"/>
              </a:defRPr>
            </a:lvl2pPr>
            <a:lvl3pPr marL="1031875" marR="0" indent="-169863" algn="l" defTabSz="457200" rtl="0" eaLnBrk="1" fontAlgn="auto" latinLnBrk="0" hangingPunct="1">
              <a:lnSpc>
                <a:spcPct val="100000"/>
              </a:lnSpc>
              <a:spcBef>
                <a:spcPts val="600"/>
              </a:spcBef>
              <a:spcAft>
                <a:spcPts val="600"/>
              </a:spcAft>
              <a:buClrTx/>
              <a:buSzPct val="90000"/>
              <a:buFont typeface="Arial" panose="020B0604020202020204" pitchFamily="34" charset="0"/>
              <a:buChar char="•"/>
              <a:tabLst/>
              <a:defRPr kumimoji="0" lang="en-US" sz="1200" b="0" i="0" u="none" strike="noStrike" kern="1200" cap="none" spc="0" normalizeH="0" baseline="0" noProof="0">
                <a:ln>
                  <a:noFill/>
                </a:ln>
                <a:solidFill>
                  <a:srgbClr val="12234A"/>
                </a:solidFill>
                <a:effectLst/>
                <a:uLnTx/>
                <a:uFillTx/>
                <a:latin typeface="Arial"/>
                <a:ea typeface="+mn-ea"/>
                <a:cs typeface="Arial"/>
              </a:defRPr>
            </a:lvl3pPr>
            <a:lvl4pPr marL="1489075" marR="0" indent="-234950" algn="l" defTabSz="457200" rtl="0" eaLnBrk="1" fontAlgn="auto" latinLnBrk="0" hangingPunct="1">
              <a:lnSpc>
                <a:spcPct val="100000"/>
              </a:lnSpc>
              <a:spcBef>
                <a:spcPts val="600"/>
              </a:spcBef>
              <a:spcAft>
                <a:spcPts val="600"/>
              </a:spcAft>
              <a:buClrTx/>
              <a:buSzPct val="90000"/>
              <a:buFont typeface="Wingdings" panose="05000000000000000000" pitchFamily="2" charset="2"/>
              <a:buChar char="ü"/>
              <a:tabLst/>
              <a:defRPr kumimoji="0" lang="en-US" sz="1050" b="0" i="0" u="none" strike="noStrike" kern="1200" cap="none" spc="0" normalizeH="0" baseline="0" noProof="0">
                <a:ln>
                  <a:noFill/>
                </a:ln>
                <a:solidFill>
                  <a:srgbClr val="12234A"/>
                </a:solidFill>
                <a:effectLst/>
                <a:uLnTx/>
                <a:uFillTx/>
                <a:latin typeface="Arial"/>
                <a:ea typeface="+mn-ea"/>
                <a:cs typeface="Arial"/>
              </a:defRPr>
            </a:lvl4pPr>
            <a:lvl5pPr marL="274320" indent="-118872" algn="l" defTabSz="457200" rtl="0" eaLnBrk="1" latinLnBrk="0" hangingPunct="1">
              <a:spcBef>
                <a:spcPct val="20000"/>
              </a:spcBef>
              <a:buSzPct val="90000"/>
              <a:buFont typeface="Lucida Grande"/>
              <a:buChar char="-"/>
              <a:defRPr sz="1600" kern="1200" baseline="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1192759">
              <a:spcBef>
                <a:spcPts val="0"/>
              </a:spcBef>
              <a:spcAft>
                <a:spcPts val="0"/>
              </a:spcAft>
            </a:pPr>
            <a:r>
              <a:rPr lang="en-US" sz="1067" dirty="0">
                <a:solidFill>
                  <a:srgbClr val="77787B"/>
                </a:solidFill>
              </a:rPr>
              <a:t>Source: Gartner</a:t>
            </a:r>
            <a:br>
              <a:rPr lang="en-US" sz="1067" dirty="0">
                <a:solidFill>
                  <a:srgbClr val="77787B"/>
                </a:solidFill>
              </a:rPr>
            </a:br>
            <a:r>
              <a:rPr lang="en-US" sz="1067" dirty="0">
                <a:solidFill>
                  <a:srgbClr val="77787B"/>
                </a:solidFill>
              </a:rPr>
              <a:t>Note: Includes all 2017 annual software related IT capital expenditure. Portfolio of companies represented above were primarily invested in through control-based private equity investments. Past performance is not necessarily indicative of future results, and there can be no assurance that historical trends will continue during the life of any Vista Fund. </a:t>
            </a:r>
          </a:p>
        </p:txBody>
      </p:sp>
      <p:grpSp>
        <p:nvGrpSpPr>
          <p:cNvPr id="3" name="Group 2">
            <a:extLst>
              <a:ext uri="{FF2B5EF4-FFF2-40B4-BE49-F238E27FC236}">
                <a16:creationId xmlns:a16="http://schemas.microsoft.com/office/drawing/2014/main" id="{AE6413F3-E39D-4AD7-986E-D216DEB47DDA}"/>
              </a:ext>
            </a:extLst>
          </p:cNvPr>
          <p:cNvGrpSpPr/>
          <p:nvPr/>
        </p:nvGrpSpPr>
        <p:grpSpPr>
          <a:xfrm>
            <a:off x="1870408" y="1942188"/>
            <a:ext cx="20643184" cy="10785003"/>
            <a:chOff x="701403" y="728320"/>
            <a:chExt cx="7741194" cy="4044376"/>
          </a:xfrm>
        </p:grpSpPr>
        <p:grpSp>
          <p:nvGrpSpPr>
            <p:cNvPr id="460" name="Group 459">
              <a:extLst>
                <a:ext uri="{FF2B5EF4-FFF2-40B4-BE49-F238E27FC236}">
                  <a16:creationId xmlns:a16="http://schemas.microsoft.com/office/drawing/2014/main" id="{BD8696C8-44C2-4866-AAB8-6FE7F7AFBD85}"/>
                </a:ext>
              </a:extLst>
            </p:cNvPr>
            <p:cNvGrpSpPr/>
            <p:nvPr/>
          </p:nvGrpSpPr>
          <p:grpSpPr>
            <a:xfrm>
              <a:off x="701403" y="728320"/>
              <a:ext cx="7741194" cy="4044376"/>
              <a:chOff x="701403" y="236113"/>
              <a:chExt cx="7741194" cy="4044376"/>
            </a:xfrm>
          </p:grpSpPr>
          <p:grpSp>
            <p:nvGrpSpPr>
              <p:cNvPr id="461" name="Group 460">
                <a:extLst>
                  <a:ext uri="{FF2B5EF4-FFF2-40B4-BE49-F238E27FC236}">
                    <a16:creationId xmlns:a16="http://schemas.microsoft.com/office/drawing/2014/main" id="{9BEEACA6-7087-43B3-8EE1-9CD8E24AEB24}"/>
                  </a:ext>
                </a:extLst>
              </p:cNvPr>
              <p:cNvGrpSpPr/>
              <p:nvPr/>
            </p:nvGrpSpPr>
            <p:grpSpPr>
              <a:xfrm>
                <a:off x="701403" y="236113"/>
                <a:ext cx="7741194" cy="4044376"/>
                <a:chOff x="701403" y="236113"/>
                <a:chExt cx="7741194" cy="4044376"/>
              </a:xfrm>
            </p:grpSpPr>
            <p:grpSp>
              <p:nvGrpSpPr>
                <p:cNvPr id="463" name="Group 462">
                  <a:extLst>
                    <a:ext uri="{FF2B5EF4-FFF2-40B4-BE49-F238E27FC236}">
                      <a16:creationId xmlns:a16="http://schemas.microsoft.com/office/drawing/2014/main" id="{46938AFD-825A-4421-AEDB-D4D1EF3C5E1E}"/>
                    </a:ext>
                  </a:extLst>
                </p:cNvPr>
                <p:cNvGrpSpPr/>
                <p:nvPr/>
              </p:nvGrpSpPr>
              <p:grpSpPr>
                <a:xfrm>
                  <a:off x="701403" y="236113"/>
                  <a:ext cx="7741194" cy="4044376"/>
                  <a:chOff x="701403" y="236113"/>
                  <a:chExt cx="7741194" cy="4044376"/>
                </a:xfrm>
              </p:grpSpPr>
              <p:grpSp>
                <p:nvGrpSpPr>
                  <p:cNvPr id="465" name="Group 464">
                    <a:extLst>
                      <a:ext uri="{FF2B5EF4-FFF2-40B4-BE49-F238E27FC236}">
                        <a16:creationId xmlns:a16="http://schemas.microsoft.com/office/drawing/2014/main" id="{568A746E-DEB0-42B6-953B-7A6D0507EA3E}"/>
                      </a:ext>
                    </a:extLst>
                  </p:cNvPr>
                  <p:cNvGrpSpPr/>
                  <p:nvPr/>
                </p:nvGrpSpPr>
                <p:grpSpPr>
                  <a:xfrm>
                    <a:off x="701403" y="236113"/>
                    <a:ext cx="7741194" cy="4044376"/>
                    <a:chOff x="701403" y="238675"/>
                    <a:chExt cx="7741194" cy="4044376"/>
                  </a:xfrm>
                </p:grpSpPr>
                <p:grpSp>
                  <p:nvGrpSpPr>
                    <p:cNvPr id="469" name="Group 468">
                      <a:extLst>
                        <a:ext uri="{FF2B5EF4-FFF2-40B4-BE49-F238E27FC236}">
                          <a16:creationId xmlns:a16="http://schemas.microsoft.com/office/drawing/2014/main" id="{F914EA53-52FE-4A3C-9B93-737D1B192633}"/>
                        </a:ext>
                      </a:extLst>
                    </p:cNvPr>
                    <p:cNvGrpSpPr/>
                    <p:nvPr/>
                  </p:nvGrpSpPr>
                  <p:grpSpPr>
                    <a:xfrm>
                      <a:off x="701403" y="238675"/>
                      <a:ext cx="7741194" cy="4044376"/>
                      <a:chOff x="708646" y="302226"/>
                      <a:chExt cx="7741194" cy="4044376"/>
                    </a:xfrm>
                  </p:grpSpPr>
                  <p:grpSp>
                    <p:nvGrpSpPr>
                      <p:cNvPr id="474" name="Group 473">
                        <a:extLst>
                          <a:ext uri="{FF2B5EF4-FFF2-40B4-BE49-F238E27FC236}">
                            <a16:creationId xmlns:a16="http://schemas.microsoft.com/office/drawing/2014/main" id="{54F65A73-98D4-4F6F-8878-6AC4B2BC8E00}"/>
                          </a:ext>
                        </a:extLst>
                      </p:cNvPr>
                      <p:cNvGrpSpPr/>
                      <p:nvPr/>
                    </p:nvGrpSpPr>
                    <p:grpSpPr>
                      <a:xfrm>
                        <a:off x="708646" y="302226"/>
                        <a:ext cx="7741194" cy="4044376"/>
                        <a:chOff x="708646" y="302226"/>
                        <a:chExt cx="7741194" cy="4044376"/>
                      </a:xfrm>
                    </p:grpSpPr>
                    <p:grpSp>
                      <p:nvGrpSpPr>
                        <p:cNvPr id="476" name="Group 475">
                          <a:extLst>
                            <a:ext uri="{FF2B5EF4-FFF2-40B4-BE49-F238E27FC236}">
                              <a16:creationId xmlns:a16="http://schemas.microsoft.com/office/drawing/2014/main" id="{07122E7D-B376-4D68-BC58-182A653D9253}"/>
                            </a:ext>
                          </a:extLst>
                        </p:cNvPr>
                        <p:cNvGrpSpPr/>
                        <p:nvPr/>
                      </p:nvGrpSpPr>
                      <p:grpSpPr>
                        <a:xfrm>
                          <a:off x="708646" y="302226"/>
                          <a:ext cx="7741194" cy="4044376"/>
                          <a:chOff x="712438" y="741435"/>
                          <a:chExt cx="7741194" cy="4044376"/>
                        </a:xfrm>
                      </p:grpSpPr>
                      <p:grpSp>
                        <p:nvGrpSpPr>
                          <p:cNvPr id="478" name="Group 477">
                            <a:extLst>
                              <a:ext uri="{FF2B5EF4-FFF2-40B4-BE49-F238E27FC236}">
                                <a16:creationId xmlns:a16="http://schemas.microsoft.com/office/drawing/2014/main" id="{7336306C-F3BA-4DE9-8829-EBBA74D6195C}"/>
                              </a:ext>
                            </a:extLst>
                          </p:cNvPr>
                          <p:cNvGrpSpPr/>
                          <p:nvPr/>
                        </p:nvGrpSpPr>
                        <p:grpSpPr>
                          <a:xfrm>
                            <a:off x="712438" y="741435"/>
                            <a:ext cx="7741194" cy="4044376"/>
                            <a:chOff x="152156" y="370258"/>
                            <a:chExt cx="9016781" cy="4392021"/>
                          </a:xfrm>
                        </p:grpSpPr>
                        <p:grpSp>
                          <p:nvGrpSpPr>
                            <p:cNvPr id="481" name="Group 480">
                              <a:extLst>
                                <a:ext uri="{FF2B5EF4-FFF2-40B4-BE49-F238E27FC236}">
                                  <a16:creationId xmlns:a16="http://schemas.microsoft.com/office/drawing/2014/main" id="{1DA84DC9-2200-4669-810C-EBC79423B398}"/>
                                </a:ext>
                              </a:extLst>
                            </p:cNvPr>
                            <p:cNvGrpSpPr/>
                            <p:nvPr/>
                          </p:nvGrpSpPr>
                          <p:grpSpPr>
                            <a:xfrm>
                              <a:off x="152156" y="370258"/>
                              <a:ext cx="9016781" cy="4392021"/>
                              <a:chOff x="113063" y="300125"/>
                              <a:chExt cx="9016781" cy="4392021"/>
                            </a:xfrm>
                          </p:grpSpPr>
                          <p:grpSp>
                            <p:nvGrpSpPr>
                              <p:cNvPr id="485" name="Group 484">
                                <a:extLst>
                                  <a:ext uri="{FF2B5EF4-FFF2-40B4-BE49-F238E27FC236}">
                                    <a16:creationId xmlns:a16="http://schemas.microsoft.com/office/drawing/2014/main" id="{3367E348-D492-463C-96C3-C829EE9B7515}"/>
                                  </a:ext>
                                </a:extLst>
                              </p:cNvPr>
                              <p:cNvGrpSpPr/>
                              <p:nvPr/>
                            </p:nvGrpSpPr>
                            <p:grpSpPr>
                              <a:xfrm>
                                <a:off x="113063" y="300125"/>
                                <a:ext cx="9016781" cy="4392021"/>
                                <a:chOff x="113063" y="300125"/>
                                <a:chExt cx="9016781" cy="4392021"/>
                              </a:xfrm>
                            </p:grpSpPr>
                            <p:grpSp>
                              <p:nvGrpSpPr>
                                <p:cNvPr id="487" name="Group 486">
                                  <a:extLst>
                                    <a:ext uri="{FF2B5EF4-FFF2-40B4-BE49-F238E27FC236}">
                                      <a16:creationId xmlns:a16="http://schemas.microsoft.com/office/drawing/2014/main" id="{548F4846-5557-481F-9338-DD92F13F7767}"/>
                                    </a:ext>
                                  </a:extLst>
                                </p:cNvPr>
                                <p:cNvGrpSpPr/>
                                <p:nvPr/>
                              </p:nvGrpSpPr>
                              <p:grpSpPr>
                                <a:xfrm>
                                  <a:off x="113063" y="300125"/>
                                  <a:ext cx="9016781" cy="4392021"/>
                                  <a:chOff x="113063" y="300125"/>
                                  <a:chExt cx="9016781" cy="4392021"/>
                                </a:xfrm>
                              </p:grpSpPr>
                              <p:grpSp>
                                <p:nvGrpSpPr>
                                  <p:cNvPr id="489" name="Group 488">
                                    <a:extLst>
                                      <a:ext uri="{FF2B5EF4-FFF2-40B4-BE49-F238E27FC236}">
                                        <a16:creationId xmlns:a16="http://schemas.microsoft.com/office/drawing/2014/main" id="{315262D1-1D8B-4DE1-BB09-39E2C28D249A}"/>
                                      </a:ext>
                                    </a:extLst>
                                  </p:cNvPr>
                                  <p:cNvGrpSpPr/>
                                  <p:nvPr/>
                                </p:nvGrpSpPr>
                                <p:grpSpPr>
                                  <a:xfrm>
                                    <a:off x="113063" y="300125"/>
                                    <a:ext cx="9016781" cy="4392021"/>
                                    <a:chOff x="113063" y="300125"/>
                                    <a:chExt cx="9016781" cy="4392021"/>
                                  </a:xfrm>
                                </p:grpSpPr>
                                <p:grpSp>
                                  <p:nvGrpSpPr>
                                    <p:cNvPr id="491" name="Group 490">
                                      <a:extLst>
                                        <a:ext uri="{FF2B5EF4-FFF2-40B4-BE49-F238E27FC236}">
                                          <a16:creationId xmlns:a16="http://schemas.microsoft.com/office/drawing/2014/main" id="{BB2A4965-536B-4F4B-AB12-E3448A95C7BE}"/>
                                        </a:ext>
                                      </a:extLst>
                                    </p:cNvPr>
                                    <p:cNvGrpSpPr/>
                                    <p:nvPr/>
                                  </p:nvGrpSpPr>
                                  <p:grpSpPr>
                                    <a:xfrm>
                                      <a:off x="113063" y="300125"/>
                                      <a:ext cx="9016781" cy="4392021"/>
                                      <a:chOff x="974675" y="886188"/>
                                      <a:chExt cx="9998792" cy="5384752"/>
                                    </a:xfrm>
                                  </p:grpSpPr>
                                  <p:pic>
                                    <p:nvPicPr>
                                      <p:cNvPr id="493" name="Picture 492">
                                        <a:extLst>
                                          <a:ext uri="{FF2B5EF4-FFF2-40B4-BE49-F238E27FC236}">
                                            <a16:creationId xmlns:a16="http://schemas.microsoft.com/office/drawing/2014/main" id="{229FF658-78DE-423D-A764-B5DE6202BA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4675" y="886188"/>
                                        <a:ext cx="9998792" cy="5384752"/>
                                      </a:xfrm>
                                      <a:prstGeom prst="rect">
                                        <a:avLst/>
                                      </a:prstGeom>
                                    </p:spPr>
                                  </p:pic>
                                  <p:pic>
                                    <p:nvPicPr>
                                      <p:cNvPr id="494" name="Picture 493" descr="C:\Users\apatel\Pictures\Company Logos\Platform\Sovos Compliance (Taxware).png">
                                        <a:extLst>
                                          <a:ext uri="{FF2B5EF4-FFF2-40B4-BE49-F238E27FC236}">
                                            <a16:creationId xmlns:a16="http://schemas.microsoft.com/office/drawing/2014/main" id="{B7905E42-FB30-46F5-9F61-3E9BB0C2D6F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75061" y="3205934"/>
                                        <a:ext cx="364628" cy="89493"/>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495" name="Picture 494">
                                        <a:extLst>
                                          <a:ext uri="{FF2B5EF4-FFF2-40B4-BE49-F238E27FC236}">
                                            <a16:creationId xmlns:a16="http://schemas.microsoft.com/office/drawing/2014/main" id="{FD4707B7-3172-4D5D-9A6C-CED43B24A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86211" y="4063648"/>
                                        <a:ext cx="431268" cy="103505"/>
                                      </a:xfrm>
                                      <a:prstGeom prst="rect">
                                        <a:avLst/>
                                      </a:prstGeom>
                                    </p:spPr>
                                  </p:pic>
                                  <p:pic>
                                    <p:nvPicPr>
                                      <p:cNvPr id="496" name="Picture 495">
                                        <a:extLst>
                                          <a:ext uri="{FF2B5EF4-FFF2-40B4-BE49-F238E27FC236}">
                                            <a16:creationId xmlns:a16="http://schemas.microsoft.com/office/drawing/2014/main" id="{B69C46C6-94D1-4EA9-8E36-D8854784E22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2627" y="3878379"/>
                                        <a:ext cx="368786" cy="178457"/>
                                      </a:xfrm>
                                      <a:prstGeom prst="rect">
                                        <a:avLst/>
                                      </a:prstGeom>
                                    </p:spPr>
                                  </p:pic>
                                  <p:pic>
                                    <p:nvPicPr>
                                      <p:cNvPr id="497" name="Picture 496" descr="https://image-cc.s3.envato.com/files/42301257/Trans%20First%20Logo%20590%20x%20300%2072DPI.jpg">
                                        <a:extLst>
                                          <a:ext uri="{FF2B5EF4-FFF2-40B4-BE49-F238E27FC236}">
                                            <a16:creationId xmlns:a16="http://schemas.microsoft.com/office/drawing/2014/main" id="{70D72357-5CFE-403B-99C5-C732EE1BE33F}"/>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510352" y="4106166"/>
                                        <a:ext cx="612096" cy="101873"/>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497">
                                        <a:extLst>
                                          <a:ext uri="{FF2B5EF4-FFF2-40B4-BE49-F238E27FC236}">
                                            <a16:creationId xmlns:a16="http://schemas.microsoft.com/office/drawing/2014/main" id="{9CDC3AC1-820F-4237-8571-93807705330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94686" y="3857332"/>
                                        <a:ext cx="437181" cy="100040"/>
                                      </a:xfrm>
                                      <a:prstGeom prst="rect">
                                        <a:avLst/>
                                      </a:prstGeom>
                                    </p:spPr>
                                  </p:pic>
                                  <p:pic>
                                    <p:nvPicPr>
                                      <p:cNvPr id="499" name="Picture 498" descr="http://upload.wikimedia.org/wikipedia/commons/3/3a/Tibco_logo-_Palo_Alto,_CA_company-_(PNG)_2013-11-24_16-00.png">
                                        <a:extLst>
                                          <a:ext uri="{FF2B5EF4-FFF2-40B4-BE49-F238E27FC236}">
                                            <a16:creationId xmlns:a16="http://schemas.microsoft.com/office/drawing/2014/main" id="{5C3AB9ED-F35A-4D87-8095-A20366A3C84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11153" y="3022563"/>
                                        <a:ext cx="381383" cy="105749"/>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00" name="Picture 499" descr="http://www.vistaequitypartners.com/sites/default/files/company_logo/Capture.JPG?1425405999">
                                        <a:extLst>
                                          <a:ext uri="{FF2B5EF4-FFF2-40B4-BE49-F238E27FC236}">
                                            <a16:creationId xmlns:a16="http://schemas.microsoft.com/office/drawing/2014/main" id="{766B59E6-550E-44AF-B7A2-BC5B0526672E}"/>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59639" y="3616960"/>
                                        <a:ext cx="632228" cy="148136"/>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01" name="Picture 500" descr="http://www.vistaequitypartners.com/sites/default/files/company_logo/brain_ware.png?1267613436">
                                        <a:extLst>
                                          <a:ext uri="{FF2B5EF4-FFF2-40B4-BE49-F238E27FC236}">
                                            <a16:creationId xmlns:a16="http://schemas.microsoft.com/office/drawing/2014/main" id="{F03A127C-EEE0-4677-97F9-7E4B135BB64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03562" y="3098242"/>
                                        <a:ext cx="377038" cy="21663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02" name="Picture 4" descr="applause-banner-new.png (600×260)">
                                        <a:extLst>
                                          <a:ext uri="{FF2B5EF4-FFF2-40B4-BE49-F238E27FC236}">
                                            <a16:creationId xmlns:a16="http://schemas.microsoft.com/office/drawing/2014/main" id="{76185C0F-DC48-4393-A039-35A04110DE21}"/>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891998" y="3735226"/>
                                        <a:ext cx="645804" cy="111133"/>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502">
                                        <a:extLst>
                                          <a:ext uri="{FF2B5EF4-FFF2-40B4-BE49-F238E27FC236}">
                                            <a16:creationId xmlns:a16="http://schemas.microsoft.com/office/drawing/2014/main" id="{FEFDAE06-35D3-4DC0-8191-89C0AF349C2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746011" y="3248097"/>
                                        <a:ext cx="511016" cy="511016"/>
                                      </a:xfrm>
                                      <a:prstGeom prst="rect">
                                        <a:avLst/>
                                      </a:prstGeom>
                                    </p:spPr>
                                  </p:pic>
                                  <p:sp>
                                    <p:nvSpPr>
                                      <p:cNvPr id="504" name="Text Box 10">
                                        <a:extLst>
                                          <a:ext uri="{FF2B5EF4-FFF2-40B4-BE49-F238E27FC236}">
                                            <a16:creationId xmlns:a16="http://schemas.microsoft.com/office/drawing/2014/main" id="{F7EDF488-A93C-413A-90BF-A093A3BCF87A}"/>
                                          </a:ext>
                                        </a:extLst>
                                      </p:cNvPr>
                                      <p:cNvSpPr txBox="1">
                                        <a:spLocks noChangeArrowheads="1"/>
                                      </p:cNvSpPr>
                                      <p:nvPr/>
                                    </p:nvSpPr>
                                    <p:spPr bwMode="auto">
                                      <a:xfrm>
                                        <a:off x="9081943" y="3113326"/>
                                        <a:ext cx="760898"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Automotive</a:t>
                                        </a:r>
                                      </a:p>
                                      <a:p>
                                        <a:pPr algn="ctr">
                                          <a:defRPr/>
                                        </a:pPr>
                                        <a:r>
                                          <a:rPr lang="en-US" sz="1333" b="1" dirty="0">
                                            <a:solidFill>
                                              <a:srgbClr val="FFFFFF"/>
                                            </a:solidFill>
                                            <a:latin typeface="Arial" charset="0"/>
                                            <a:ea typeface="Arial" charset="0"/>
                                            <a:cs typeface="Arial" charset="0"/>
                                          </a:rPr>
                                          <a:t>$56BN</a:t>
                                        </a:r>
                                      </a:p>
                                    </p:txBody>
                                  </p:sp>
                                  <p:pic>
                                    <p:nvPicPr>
                                      <p:cNvPr id="505" name="Picture 504">
                                        <a:extLst>
                                          <a:ext uri="{FF2B5EF4-FFF2-40B4-BE49-F238E27FC236}">
                                            <a16:creationId xmlns:a16="http://schemas.microsoft.com/office/drawing/2014/main" id="{C0FF5330-1F7C-41E2-9BE0-0CB4EE5AA62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621990" y="3334037"/>
                                        <a:ext cx="557535" cy="1703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6" name="Picture 505" descr="http://www.vistaequitypartners.com/sites/default/files/company_logo/DealerSocket-Logo.png?1425313653">
                                        <a:extLst>
                                          <a:ext uri="{FF2B5EF4-FFF2-40B4-BE49-F238E27FC236}">
                                            <a16:creationId xmlns:a16="http://schemas.microsoft.com/office/drawing/2014/main" id="{3FE7FB83-720F-4E2E-B93E-E83C1FE7F6A8}"/>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302704" y="3303051"/>
                                        <a:ext cx="721381" cy="116179"/>
                                      </a:xfrm>
                                      <a:prstGeom prst="rect">
                                        <a:avLst/>
                                      </a:prstGeom>
                                      <a:noFill/>
                                      <a:extLst>
                                        <a:ext uri="{909E8E84-426E-40dd-AFC4-6F175D3DCCD1}">
                                          <a14:hiddenFill xmlns="" xmlns:a14="http://schemas.microsoft.com/office/drawing/2010/main">
                                            <a:solidFill>
                                              <a:srgbClr val="FFFFFF"/>
                                            </a:solidFill>
                                          </a14:hiddenFill>
                                        </a:ext>
                                      </a:extLst>
                                    </p:spPr>
                                  </p:pic>
                                  <p:sp>
                                    <p:nvSpPr>
                                      <p:cNvPr id="507" name="Text Box 10">
                                        <a:extLst>
                                          <a:ext uri="{FF2B5EF4-FFF2-40B4-BE49-F238E27FC236}">
                                            <a16:creationId xmlns:a16="http://schemas.microsoft.com/office/drawing/2014/main" id="{805127CB-A69E-4ABF-97A2-E4A1C5EB84C5}"/>
                                          </a:ext>
                                        </a:extLst>
                                      </p:cNvPr>
                                      <p:cNvSpPr txBox="1">
                                        <a:spLocks noChangeArrowheads="1"/>
                                      </p:cNvSpPr>
                                      <p:nvPr/>
                                    </p:nvSpPr>
                                    <p:spPr bwMode="auto">
                                      <a:xfrm>
                                        <a:off x="9102953" y="3772901"/>
                                        <a:ext cx="730597"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Agriculture</a:t>
                                        </a:r>
                                      </a:p>
                                      <a:p>
                                        <a:pPr algn="ctr">
                                          <a:defRPr/>
                                        </a:pPr>
                                        <a:r>
                                          <a:rPr lang="en-US" sz="1333" b="1" dirty="0">
                                            <a:solidFill>
                                              <a:srgbClr val="FFFFFF"/>
                                            </a:solidFill>
                                            <a:latin typeface="Arial" charset="0"/>
                                            <a:ea typeface="Arial" charset="0"/>
                                            <a:cs typeface="Arial" charset="0"/>
                                          </a:rPr>
                                          <a:t>$24BN</a:t>
                                        </a:r>
                                      </a:p>
                                    </p:txBody>
                                  </p:sp>
                                  <p:sp>
                                    <p:nvSpPr>
                                      <p:cNvPr id="508" name="Text Box 10">
                                        <a:extLst>
                                          <a:ext uri="{FF2B5EF4-FFF2-40B4-BE49-F238E27FC236}">
                                            <a16:creationId xmlns:a16="http://schemas.microsoft.com/office/drawing/2014/main" id="{CC156052-C650-46B1-A49F-34FA245A1B14}"/>
                                          </a:ext>
                                        </a:extLst>
                                      </p:cNvPr>
                                      <p:cNvSpPr txBox="1">
                                        <a:spLocks noChangeArrowheads="1"/>
                                      </p:cNvSpPr>
                                      <p:nvPr/>
                                    </p:nvSpPr>
                                    <p:spPr bwMode="auto">
                                      <a:xfrm>
                                        <a:off x="8693292" y="2487810"/>
                                        <a:ext cx="823925"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Real Estate</a:t>
                                        </a:r>
                                      </a:p>
                                      <a:p>
                                        <a:pPr algn="ctr">
                                          <a:defRPr/>
                                        </a:pPr>
                                        <a:r>
                                          <a:rPr lang="en-US" sz="1333" b="1" dirty="0">
                                            <a:solidFill>
                                              <a:srgbClr val="FFFFFF"/>
                                            </a:solidFill>
                                            <a:latin typeface="Arial" charset="0"/>
                                            <a:ea typeface="Arial" charset="0"/>
                                            <a:cs typeface="Arial" charset="0"/>
                                          </a:rPr>
                                          <a:t>$17BN</a:t>
                                        </a:r>
                                      </a:p>
                                    </p:txBody>
                                  </p:sp>
                                  <p:pic>
                                    <p:nvPicPr>
                                      <p:cNvPr id="509" name="Picture 51">
                                        <a:extLst>
                                          <a:ext uri="{FF2B5EF4-FFF2-40B4-BE49-F238E27FC236}">
                                            <a16:creationId xmlns:a16="http://schemas.microsoft.com/office/drawing/2014/main" id="{18446704-86F3-490F-BC02-E36931C83050}"/>
                                          </a:ext>
                                        </a:extLst>
                                      </p:cNvPr>
                                      <p:cNvPicPr preferRelativeResize="0">
                                        <a:picLocks noChangeAspect="1" noChangeArrowheads="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97244" y="2794549"/>
                                        <a:ext cx="282280" cy="1704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0" name="Picture 509" descr="logo366x64.png">
                                        <a:extLst>
                                          <a:ext uri="{FF2B5EF4-FFF2-40B4-BE49-F238E27FC236}">
                                            <a16:creationId xmlns:a16="http://schemas.microsoft.com/office/drawing/2014/main" id="{5F468A87-8E2E-49FB-BA93-F038CF71354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127431" y="3142237"/>
                                        <a:ext cx="533835" cy="93347"/>
                                      </a:xfrm>
                                      <a:prstGeom prst="rect">
                                        <a:avLst/>
                                      </a:prstGeom>
                                    </p:spPr>
                                  </p:pic>
                                  <p:pic>
                                    <p:nvPicPr>
                                      <p:cNvPr id="511" name="Picture 2" descr="http://www.accruent.com/public/upload/files/general/Accruent_positive.png">
                                        <a:extLst>
                                          <a:ext uri="{FF2B5EF4-FFF2-40B4-BE49-F238E27FC236}">
                                            <a16:creationId xmlns:a16="http://schemas.microsoft.com/office/drawing/2014/main" id="{2190C968-45DC-4D86-9043-36025EC47BA7}"/>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7539374" y="3020368"/>
                                        <a:ext cx="448652" cy="75433"/>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511">
                                        <a:extLst>
                                          <a:ext uri="{FF2B5EF4-FFF2-40B4-BE49-F238E27FC236}">
                                            <a16:creationId xmlns:a16="http://schemas.microsoft.com/office/drawing/2014/main" id="{896A3C49-EAA1-4E52-AFEA-55D502CD0B1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55684" y="2626688"/>
                                        <a:ext cx="280592" cy="230923"/>
                                      </a:xfrm>
                                      <a:prstGeom prst="rect">
                                        <a:avLst/>
                                      </a:prstGeom>
                                    </p:spPr>
                                  </p:pic>
                                  <p:sp>
                                    <p:nvSpPr>
                                      <p:cNvPr id="513" name="Text Box 10">
                                        <a:extLst>
                                          <a:ext uri="{FF2B5EF4-FFF2-40B4-BE49-F238E27FC236}">
                                            <a16:creationId xmlns:a16="http://schemas.microsoft.com/office/drawing/2014/main" id="{CD7E78B2-9FA1-4115-BC2F-1A1D44D46B58}"/>
                                          </a:ext>
                                        </a:extLst>
                                      </p:cNvPr>
                                      <p:cNvSpPr txBox="1">
                                        <a:spLocks noChangeArrowheads="1"/>
                                      </p:cNvSpPr>
                                      <p:nvPr/>
                                    </p:nvSpPr>
                                    <p:spPr bwMode="auto">
                                      <a:xfrm>
                                        <a:off x="8185755" y="1944211"/>
                                        <a:ext cx="630513"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Energy</a:t>
                                        </a:r>
                                      </a:p>
                                      <a:p>
                                        <a:pPr algn="ctr">
                                          <a:defRPr/>
                                        </a:pPr>
                                        <a:r>
                                          <a:rPr lang="en-US" sz="1333" b="1" dirty="0">
                                            <a:solidFill>
                                              <a:srgbClr val="FFFFFF"/>
                                            </a:solidFill>
                                            <a:latin typeface="Arial" charset="0"/>
                                            <a:ea typeface="Arial" charset="0"/>
                                            <a:cs typeface="Arial" charset="0"/>
                                          </a:rPr>
                                          <a:t>$118BN</a:t>
                                        </a:r>
                                      </a:p>
                                    </p:txBody>
                                  </p:sp>
                                  <p:pic>
                                    <p:nvPicPr>
                                      <p:cNvPr id="514" name="Picture 513" descr="http://www.vistaequitypartners.com/sites/default/files/company_logo/P2%20Logo.png?1375718020">
                                        <a:extLst>
                                          <a:ext uri="{FF2B5EF4-FFF2-40B4-BE49-F238E27FC236}">
                                            <a16:creationId xmlns:a16="http://schemas.microsoft.com/office/drawing/2014/main" id="{01ABBD47-F06C-4CF6-99FB-857D4CF289BE}"/>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7496875" y="2569856"/>
                                        <a:ext cx="258032" cy="143800"/>
                                      </a:xfrm>
                                      <a:prstGeom prst="rect">
                                        <a:avLst/>
                                      </a:prstGeom>
                                      <a:noFill/>
                                      <a:extLst>
                                        <a:ext uri="{909E8E84-426E-40dd-AFC4-6F175D3DCCD1}">
                                          <a14:hiddenFill xmlns="" xmlns:a14="http://schemas.microsoft.com/office/drawing/2010/main">
                                            <a:solidFill>
                                              <a:srgbClr val="FFFFFF"/>
                                            </a:solidFill>
                                          </a14:hiddenFill>
                                        </a:ext>
                                      </a:extLst>
                                    </p:spPr>
                                  </p:pic>
                                  <p:pic>
                                    <p:nvPicPr>
                                      <p:cNvPr id="515" name="Picture 16" descr="http://www.vistaequitypartners.com/sites/default/files/company_logo/ventyx.png?1267613752">
                                        <a:extLst>
                                          <a:ext uri="{FF2B5EF4-FFF2-40B4-BE49-F238E27FC236}">
                                            <a16:creationId xmlns:a16="http://schemas.microsoft.com/office/drawing/2014/main" id="{323D5523-EBA5-48CD-B98C-52C4FBC80FAE}"/>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7814406" y="2315884"/>
                                        <a:ext cx="423993" cy="138473"/>
                                      </a:xfrm>
                                      <a:prstGeom prst="rect">
                                        <a:avLst/>
                                      </a:prstGeom>
                                      <a:noFill/>
                                      <a:extLst>
                                        <a:ext uri="{909E8E84-426E-40dd-AFC4-6F175D3DCCD1}">
                                          <a14:hiddenFill xmlns="" xmlns:a14="http://schemas.microsoft.com/office/drawing/2010/main">
                                            <a:solidFill>
                                              <a:srgbClr val="FFFFFF"/>
                                            </a:solidFill>
                                          </a14:hiddenFill>
                                        </a:ext>
                                      </a:extLst>
                                    </p:spPr>
                                  </p:pic>
                                  <p:sp>
                                    <p:nvSpPr>
                                      <p:cNvPr id="516" name="Text Box 10">
                                        <a:extLst>
                                          <a:ext uri="{FF2B5EF4-FFF2-40B4-BE49-F238E27FC236}">
                                            <a16:creationId xmlns:a16="http://schemas.microsoft.com/office/drawing/2014/main" id="{585B5486-547E-460D-827B-2E43CA2FB01A}"/>
                                          </a:ext>
                                        </a:extLst>
                                      </p:cNvPr>
                                      <p:cNvSpPr txBox="1">
                                        <a:spLocks noChangeArrowheads="1"/>
                                      </p:cNvSpPr>
                                      <p:nvPr/>
                                    </p:nvSpPr>
                                    <p:spPr bwMode="auto">
                                      <a:xfrm>
                                        <a:off x="8801124" y="4369420"/>
                                        <a:ext cx="595589"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Retail</a:t>
                                        </a:r>
                                      </a:p>
                                      <a:p>
                                        <a:pPr algn="ctr">
                                          <a:defRPr/>
                                        </a:pPr>
                                        <a:r>
                                          <a:rPr lang="en-US" sz="1333" b="1" dirty="0">
                                            <a:solidFill>
                                              <a:srgbClr val="FFFFFF"/>
                                            </a:solidFill>
                                            <a:latin typeface="Arial" charset="0"/>
                                            <a:ea typeface="Arial" charset="0"/>
                                            <a:cs typeface="Arial" charset="0"/>
                                          </a:rPr>
                                          <a:t>$155BN</a:t>
                                        </a:r>
                                      </a:p>
                                    </p:txBody>
                                  </p:sp>
                                  <p:pic>
                                    <p:nvPicPr>
                                      <p:cNvPr id="517" name="Picture 516">
                                        <a:extLst>
                                          <a:ext uri="{FF2B5EF4-FFF2-40B4-BE49-F238E27FC236}">
                                            <a16:creationId xmlns:a16="http://schemas.microsoft.com/office/drawing/2014/main" id="{EF6F7F8F-4525-4E87-AAD0-16E00264AF8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203164" y="4146150"/>
                                        <a:ext cx="486789" cy="376156"/>
                                      </a:xfrm>
                                      <a:prstGeom prst="rect">
                                        <a:avLst/>
                                      </a:prstGeom>
                                    </p:spPr>
                                  </p:pic>
                                  <p:sp>
                                    <p:nvSpPr>
                                      <p:cNvPr id="518" name="Text Box 10">
                                        <a:extLst>
                                          <a:ext uri="{FF2B5EF4-FFF2-40B4-BE49-F238E27FC236}">
                                            <a16:creationId xmlns:a16="http://schemas.microsoft.com/office/drawing/2014/main" id="{44C11F27-82F8-438B-9BD2-53650E1C217E}"/>
                                          </a:ext>
                                        </a:extLst>
                                      </p:cNvPr>
                                      <p:cNvSpPr txBox="1">
                                        <a:spLocks noChangeArrowheads="1"/>
                                      </p:cNvSpPr>
                                      <p:nvPr/>
                                    </p:nvSpPr>
                                    <p:spPr bwMode="auto">
                                      <a:xfrm>
                                        <a:off x="2483162" y="2493820"/>
                                        <a:ext cx="735601"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Hospitality</a:t>
                                        </a:r>
                                      </a:p>
                                      <a:p>
                                        <a:pPr algn="ctr">
                                          <a:defRPr/>
                                        </a:pPr>
                                        <a:r>
                                          <a:rPr lang="en-US" sz="1333" b="1" dirty="0">
                                            <a:solidFill>
                                              <a:srgbClr val="FFFFFF"/>
                                            </a:solidFill>
                                            <a:latin typeface="Arial" charset="0"/>
                                            <a:ea typeface="Arial" charset="0"/>
                                            <a:cs typeface="Arial" charset="0"/>
                                          </a:rPr>
                                          <a:t>$32BN</a:t>
                                        </a:r>
                                      </a:p>
                                    </p:txBody>
                                  </p:sp>
                                  <p:pic>
                                    <p:nvPicPr>
                                      <p:cNvPr id="519" name="Picture 4" descr="Image result for upserve">
                                        <a:extLst>
                                          <a:ext uri="{FF2B5EF4-FFF2-40B4-BE49-F238E27FC236}">
                                            <a16:creationId xmlns:a16="http://schemas.microsoft.com/office/drawing/2014/main" id="{5FB66040-CC55-4620-9BCF-D3D6BAEC5A75}"/>
                                          </a:ext>
                                        </a:extLst>
                                      </p:cNvPr>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653592" y="2909985"/>
                                        <a:ext cx="439564" cy="115197"/>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519">
                                        <a:extLst>
                                          <a:ext uri="{FF2B5EF4-FFF2-40B4-BE49-F238E27FC236}">
                                            <a16:creationId xmlns:a16="http://schemas.microsoft.com/office/drawing/2014/main" id="{4274D25A-1123-444B-8534-3E5F6A8C18A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171852" y="2786053"/>
                                        <a:ext cx="536972" cy="118133"/>
                                      </a:xfrm>
                                      <a:prstGeom prst="rect">
                                        <a:avLst/>
                                      </a:prstGeom>
                                    </p:spPr>
                                  </p:pic>
                                  <p:pic>
                                    <p:nvPicPr>
                                      <p:cNvPr id="521" name="Picture 520" descr="https://lma.ca/wp-content/uploads/2014/05/4-Cvent-Logo-JPEG.jpg">
                                        <a:extLst>
                                          <a:ext uri="{FF2B5EF4-FFF2-40B4-BE49-F238E27FC236}">
                                            <a16:creationId xmlns:a16="http://schemas.microsoft.com/office/drawing/2014/main" id="{818EC0F0-E96D-498D-AFE8-5E721D2AAFA3}"/>
                                          </a:ext>
                                        </a:extLst>
                                      </p:cNvPr>
                                      <p:cNvPicPr>
                                        <a:picLocks noChangeAspect="1" noChangeArrowheads="1"/>
                                      </p:cNvPicPr>
                                      <p:nvPr/>
                                    </p:nvPicPr>
                                    <p:blipFill>
                                      <a:blip r:embed="rId25" cstate="print">
                                        <a:clrChange>
                                          <a:clrFrom>
                                            <a:srgbClr val="FFFEFD"/>
                                          </a:clrFrom>
                                          <a:clrTo>
                                            <a:srgbClr val="FFFEFD">
                                              <a:alpha val="0"/>
                                            </a:srgbClr>
                                          </a:clrTo>
                                        </a:clrChange>
                                        <a:extLst>
                                          <a:ext uri="{28A0092B-C50C-407E-A947-70E740481C1C}">
                                            <a14:useLocalDpi xmlns:a14="http://schemas.microsoft.com/office/drawing/2010/main"/>
                                          </a:ext>
                                        </a:extLst>
                                      </a:blip>
                                      <a:srcRect/>
                                      <a:stretch>
                                        <a:fillRect/>
                                      </a:stretch>
                                    </p:blipFill>
                                    <p:spPr bwMode="auto">
                                      <a:xfrm>
                                        <a:off x="4414178" y="3055630"/>
                                        <a:ext cx="361749" cy="116213"/>
                                      </a:xfrm>
                                      <a:prstGeom prst="rect">
                                        <a:avLst/>
                                      </a:prstGeom>
                                      <a:noFill/>
                                      <a:extLst>
                                        <a:ext uri="{909E8E84-426E-40DD-AFC4-6F175D3DCCD1}">
                                          <a14:hiddenFill xmlns:a14="http://schemas.microsoft.com/office/drawing/2010/main">
                                            <a:solidFill>
                                              <a:srgbClr val="FFFFFF"/>
                                            </a:solidFill>
                                          </a14:hiddenFill>
                                        </a:ext>
                                      </a:extLst>
                                    </p:spPr>
                                  </p:pic>
                                  <p:pic>
                                    <p:nvPicPr>
                                      <p:cNvPr id="522" name="Picture 521">
                                        <a:extLst>
                                          <a:ext uri="{FF2B5EF4-FFF2-40B4-BE49-F238E27FC236}">
                                            <a16:creationId xmlns:a16="http://schemas.microsoft.com/office/drawing/2014/main" id="{2B0D8B99-84F6-4DC9-822E-DFD45B157BF5}"/>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903194" y="3171527"/>
                                        <a:ext cx="629059" cy="407038"/>
                                      </a:xfrm>
                                      <a:prstGeom prst="rect">
                                        <a:avLst/>
                                      </a:prstGeom>
                                    </p:spPr>
                                  </p:pic>
                                  <p:sp>
                                    <p:nvSpPr>
                                      <p:cNvPr id="523" name="Text Box 10">
                                        <a:extLst>
                                          <a:ext uri="{FF2B5EF4-FFF2-40B4-BE49-F238E27FC236}">
                                            <a16:creationId xmlns:a16="http://schemas.microsoft.com/office/drawing/2014/main" id="{04ED1657-D444-4851-9287-333C029D895D}"/>
                                          </a:ext>
                                        </a:extLst>
                                      </p:cNvPr>
                                      <p:cNvSpPr txBox="1">
                                        <a:spLocks noChangeArrowheads="1"/>
                                      </p:cNvSpPr>
                                      <p:nvPr/>
                                    </p:nvSpPr>
                                    <p:spPr bwMode="auto">
                                      <a:xfrm>
                                        <a:off x="2159786" y="3051914"/>
                                        <a:ext cx="677192" cy="416513"/>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HR &amp;</a:t>
                                        </a:r>
                                      </a:p>
                                      <a:p>
                                        <a:pPr algn="ctr">
                                          <a:defRPr/>
                                        </a:pPr>
                                        <a:r>
                                          <a:rPr lang="en-US" sz="1333" b="1" dirty="0">
                                            <a:solidFill>
                                              <a:srgbClr val="FFFFFF"/>
                                            </a:solidFill>
                                            <a:latin typeface="Arial" charset="0"/>
                                            <a:ea typeface="Arial" charset="0"/>
                                            <a:cs typeface="Arial" charset="0"/>
                                          </a:rPr>
                                          <a:t>Recruiting</a:t>
                                        </a:r>
                                      </a:p>
                                      <a:p>
                                        <a:pPr algn="ctr">
                                          <a:defRPr/>
                                        </a:pPr>
                                        <a:r>
                                          <a:rPr lang="en-US" sz="1333" b="1" dirty="0">
                                            <a:solidFill>
                                              <a:srgbClr val="FFFFFF"/>
                                            </a:solidFill>
                                            <a:latin typeface="Arial" charset="0"/>
                                            <a:ea typeface="Arial" charset="0"/>
                                            <a:cs typeface="Arial" charset="0"/>
                                          </a:rPr>
                                          <a:t>$5BN</a:t>
                                        </a:r>
                                      </a:p>
                                    </p:txBody>
                                  </p:sp>
                                  <p:pic>
                                    <p:nvPicPr>
                                      <p:cNvPr id="524" name="Picture 6" descr="https://photos.prnewswire.com/prnvar/20160114/322190LOGO">
                                        <a:extLst>
                                          <a:ext uri="{FF2B5EF4-FFF2-40B4-BE49-F238E27FC236}">
                                            <a16:creationId xmlns:a16="http://schemas.microsoft.com/office/drawing/2014/main" id="{BB649C9D-F414-4CB7-A4F0-8557A7A8E935}"/>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390780" y="1987141"/>
                                        <a:ext cx="612875" cy="133369"/>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524">
                                        <a:extLst>
                                          <a:ext uri="{FF2B5EF4-FFF2-40B4-BE49-F238E27FC236}">
                                            <a16:creationId xmlns:a16="http://schemas.microsoft.com/office/drawing/2014/main" id="{3D585186-E912-4A2C-9789-46E47EDF4934}"/>
                                          </a:ext>
                                        </a:extLst>
                                      </p:cNvPr>
                                      <p:cNvPicPr>
                                        <a:picLocks noChangeAspect="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12139" y="2405121"/>
                                        <a:ext cx="383031" cy="71603"/>
                                      </a:xfrm>
                                      <a:prstGeom prst="rect">
                                        <a:avLst/>
                                      </a:prstGeom>
                                    </p:spPr>
                                  </p:pic>
                                  <p:pic>
                                    <p:nvPicPr>
                                      <p:cNvPr id="526" name="Picture 525">
                                        <a:extLst>
                                          <a:ext uri="{FF2B5EF4-FFF2-40B4-BE49-F238E27FC236}">
                                            <a16:creationId xmlns:a16="http://schemas.microsoft.com/office/drawing/2014/main" id="{F548392B-5547-4164-849F-3888AEF19E42}"/>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244592" y="2712206"/>
                                        <a:ext cx="171348" cy="171348"/>
                                      </a:xfrm>
                                      <a:prstGeom prst="rect">
                                        <a:avLst/>
                                      </a:prstGeom>
                                    </p:spPr>
                                  </p:pic>
                                  <p:sp>
                                    <p:nvSpPr>
                                      <p:cNvPr id="527" name="Text Box 10">
                                        <a:extLst>
                                          <a:ext uri="{FF2B5EF4-FFF2-40B4-BE49-F238E27FC236}">
                                            <a16:creationId xmlns:a16="http://schemas.microsoft.com/office/drawing/2014/main" id="{6103851A-F55D-4CFA-9651-75CD3D929867}"/>
                                          </a:ext>
                                        </a:extLst>
                                      </p:cNvPr>
                                      <p:cNvSpPr txBox="1">
                                        <a:spLocks noChangeArrowheads="1"/>
                                      </p:cNvSpPr>
                                      <p:nvPr/>
                                    </p:nvSpPr>
                                    <p:spPr bwMode="auto">
                                      <a:xfrm>
                                        <a:off x="4026210" y="1561358"/>
                                        <a:ext cx="685173" cy="314099"/>
                                      </a:xfrm>
                                      <a:prstGeom prst="rect">
                                        <a:avLst/>
                                      </a:prstGeom>
                                      <a:noFill/>
                                      <a:ln w="9525">
                                        <a:noFill/>
                                        <a:miter lim="800000"/>
                                        <a:headEnd/>
                                        <a:tailEnd/>
                                      </a:ln>
                                    </p:spPr>
                                    <p:txBody>
                                      <a:bodyPr wrap="square" lIns="216747" tIns="108373" rIns="216747" bIns="108373">
                                        <a:spAutoFit/>
                                      </a:bodyPr>
                                      <a:lstStyle/>
                                      <a:p>
                                        <a:pPr lvl="1">
                                          <a:spcBef>
                                            <a:spcPts val="2845"/>
                                          </a:spcBef>
                                          <a:buClr>
                                            <a:srgbClr val="1F4492"/>
                                          </a:buClr>
                                          <a:tabLst>
                                            <a:tab pos="5410940" algn="l"/>
                                          </a:tabLst>
                                        </a:pPr>
                                        <a:r>
                                          <a:rPr lang="en-US" sz="1333" b="1" dirty="0">
                                            <a:solidFill>
                                              <a:schemeClr val="bg1"/>
                                            </a:solidFill>
                                            <a:latin typeface="Arial" charset="0"/>
                                            <a:ea typeface="Arial" charset="0"/>
                                            <a:cs typeface="Arial" charset="0"/>
                                          </a:rPr>
                                          <a:t>Security</a:t>
                                        </a:r>
                                        <a:br>
                                          <a:rPr lang="en-US" sz="1333" b="1" dirty="0">
                                            <a:solidFill>
                                              <a:schemeClr val="bg1"/>
                                            </a:solidFill>
                                            <a:latin typeface="Arial" charset="0"/>
                                            <a:ea typeface="Arial" charset="0"/>
                                            <a:cs typeface="Arial" charset="0"/>
                                          </a:rPr>
                                        </a:br>
                                        <a:r>
                                          <a:rPr lang="en-US" sz="1333" b="1" dirty="0">
                                            <a:solidFill>
                                              <a:schemeClr val="bg1"/>
                                            </a:solidFill>
                                            <a:latin typeface="Arial" charset="0"/>
                                            <a:ea typeface="Arial" charset="0"/>
                                            <a:cs typeface="Arial" charset="0"/>
                                          </a:rPr>
                                          <a:t>$93BN</a:t>
                                        </a:r>
                                      </a:p>
                                    </p:txBody>
                                  </p:sp>
                                  <p:pic>
                                    <p:nvPicPr>
                                      <p:cNvPr id="528" name="Picture 2" descr="http://www.vistaequitypartners.com/sites/default/files/company_logo/infoblox.png?1478539314">
                                        <a:extLst>
                                          <a:ext uri="{FF2B5EF4-FFF2-40B4-BE49-F238E27FC236}">
                                            <a16:creationId xmlns:a16="http://schemas.microsoft.com/office/drawing/2014/main" id="{A86483C4-BFE3-4F5F-BC23-28B190763276}"/>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015081" y="2553580"/>
                                        <a:ext cx="370732" cy="95773"/>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SecureLink_logo-PNG-clear-background-cropped1.png (872×228)">
                                        <a:extLst>
                                          <a:ext uri="{FF2B5EF4-FFF2-40B4-BE49-F238E27FC236}">
                                            <a16:creationId xmlns:a16="http://schemas.microsoft.com/office/drawing/2014/main" id="{A7799A50-8BA6-4078-83F7-ABAB1D4B105A}"/>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4609290" y="2188528"/>
                                        <a:ext cx="553951" cy="144840"/>
                                      </a:xfrm>
                                      <a:prstGeom prst="rect">
                                        <a:avLst/>
                                      </a:prstGeom>
                                      <a:noFill/>
                                      <a:extLst>
                                        <a:ext uri="{909E8E84-426E-40DD-AFC4-6F175D3DCCD1}">
                                          <a14:hiddenFill xmlns:a14="http://schemas.microsoft.com/office/drawing/2010/main">
                                            <a:solidFill>
                                              <a:srgbClr val="FFFFFF"/>
                                            </a:solidFill>
                                          </a14:hiddenFill>
                                        </a:ext>
                                      </a:extLst>
                                    </p:spPr>
                                  </p:pic>
                                  <p:sp>
                                    <p:nvSpPr>
                                      <p:cNvPr id="530" name="Text Box 10">
                                        <a:extLst>
                                          <a:ext uri="{FF2B5EF4-FFF2-40B4-BE49-F238E27FC236}">
                                            <a16:creationId xmlns:a16="http://schemas.microsoft.com/office/drawing/2014/main" id="{F93D0A21-800E-46AF-978F-7817249EF8B6}"/>
                                          </a:ext>
                                        </a:extLst>
                                      </p:cNvPr>
                                      <p:cNvSpPr txBox="1">
                                        <a:spLocks noChangeArrowheads="1"/>
                                      </p:cNvSpPr>
                                      <p:nvPr/>
                                    </p:nvSpPr>
                                    <p:spPr bwMode="auto">
                                      <a:xfrm>
                                        <a:off x="4806412" y="1349780"/>
                                        <a:ext cx="1182804" cy="314099"/>
                                      </a:xfrm>
                                      <a:prstGeom prst="rect">
                                        <a:avLst/>
                                      </a:prstGeom>
                                      <a:noFill/>
                                      <a:ln w="9525">
                                        <a:noFill/>
                                        <a:miter lim="800000"/>
                                        <a:headEnd/>
                                        <a:tailEnd/>
                                      </a:ln>
                                    </p:spPr>
                                    <p:txBody>
                                      <a:bodyPr wrap="square" lIns="216747" tIns="108373" rIns="216747" bIns="108373">
                                        <a:spAutoFit/>
                                      </a:bodyPr>
                                      <a:lstStyle/>
                                      <a:p>
                                        <a:pPr lvl="1">
                                          <a:spcBef>
                                            <a:spcPts val="2845"/>
                                          </a:spcBef>
                                          <a:buClr>
                                            <a:srgbClr val="1F4492"/>
                                          </a:buClr>
                                          <a:tabLst>
                                            <a:tab pos="5410940" algn="l"/>
                                          </a:tabLst>
                                        </a:pPr>
                                        <a:r>
                                          <a:rPr lang="en-US" sz="1333" b="1" dirty="0">
                                            <a:solidFill>
                                              <a:schemeClr val="bg1"/>
                                            </a:solidFill>
                                            <a:latin typeface="Arial" charset="0"/>
                                            <a:ea typeface="Arial" charset="0"/>
                                            <a:cs typeface="Arial" charset="0"/>
                                          </a:rPr>
                                          <a:t>Sales &amp; Marketing</a:t>
                                        </a:r>
                                        <a:br>
                                          <a:rPr lang="en-US" sz="1333" b="1" dirty="0">
                                            <a:solidFill>
                                              <a:schemeClr val="bg1"/>
                                            </a:solidFill>
                                            <a:latin typeface="Arial" charset="0"/>
                                            <a:ea typeface="Arial" charset="0"/>
                                            <a:cs typeface="Arial" charset="0"/>
                                          </a:rPr>
                                        </a:br>
                                        <a:r>
                                          <a:rPr lang="en-US" sz="1333" b="1" dirty="0">
                                            <a:solidFill>
                                              <a:schemeClr val="bg1"/>
                                            </a:solidFill>
                                            <a:latin typeface="Arial" charset="0"/>
                                            <a:ea typeface="Arial" charset="0"/>
                                            <a:cs typeface="Arial" charset="0"/>
                                          </a:rPr>
                                          <a:t>$17BN</a:t>
                                        </a:r>
                                      </a:p>
                                    </p:txBody>
                                  </p:sp>
                                  <p:pic>
                                    <p:nvPicPr>
                                      <p:cNvPr id="531" name="Picture 530" descr="Mediaocean.png">
                                        <a:extLst>
                                          <a:ext uri="{FF2B5EF4-FFF2-40B4-BE49-F238E27FC236}">
                                            <a16:creationId xmlns:a16="http://schemas.microsoft.com/office/drawing/2014/main" id="{C7BC683D-629A-4553-80B5-06923791D676}"/>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497032" y="2426510"/>
                                        <a:ext cx="389842" cy="79870"/>
                                      </a:xfrm>
                                      <a:prstGeom prst="rect">
                                        <a:avLst/>
                                      </a:prstGeom>
                                    </p:spPr>
                                  </p:pic>
                                  <p:pic>
                                    <p:nvPicPr>
                                      <p:cNvPr id="532" name="Picture 4" descr="https://hyzxph.media.zestyio.com/lithium-top.0d3987a5e5ece0c6bb012b72583d3e01.png">
                                        <a:extLst>
                                          <a:ext uri="{FF2B5EF4-FFF2-40B4-BE49-F238E27FC236}">
                                            <a16:creationId xmlns:a16="http://schemas.microsoft.com/office/drawing/2014/main" id="{4BEE1094-6C79-4764-8C8C-42F210DE9A4A}"/>
                                          </a:ext>
                                        </a:extLst>
                                      </p:cNvPr>
                                      <p:cNvPicPr>
                                        <a:picLocks noChangeAspect="1" noChangeArrowheads="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391749" y="2172665"/>
                                        <a:ext cx="369881" cy="8043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532">
                                        <a:extLst>
                                          <a:ext uri="{FF2B5EF4-FFF2-40B4-BE49-F238E27FC236}">
                                            <a16:creationId xmlns:a16="http://schemas.microsoft.com/office/drawing/2014/main" id="{B3F50EAA-E83F-4C5E-8837-4B08AD374617}"/>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151748" y="1815351"/>
                                        <a:ext cx="722234" cy="93717"/>
                                      </a:xfrm>
                                      <a:prstGeom prst="rect">
                                        <a:avLst/>
                                      </a:prstGeom>
                                    </p:spPr>
                                  </p:pic>
                                  <p:pic>
                                    <p:nvPicPr>
                                      <p:cNvPr id="534" name="Picture 533">
                                        <a:extLst>
                                          <a:ext uri="{FF2B5EF4-FFF2-40B4-BE49-F238E27FC236}">
                                            <a16:creationId xmlns:a16="http://schemas.microsoft.com/office/drawing/2014/main" id="{8C857ABA-6FF2-4B76-BBA2-3A23EA3B80CD}"/>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577865" y="2582463"/>
                                        <a:ext cx="289304" cy="99758"/>
                                      </a:xfrm>
                                      <a:prstGeom prst="rect">
                                        <a:avLst/>
                                      </a:prstGeom>
                                    </p:spPr>
                                  </p:pic>
                                  <p:sp>
                                    <p:nvSpPr>
                                      <p:cNvPr id="535" name="Text Box 10">
                                        <a:extLst>
                                          <a:ext uri="{FF2B5EF4-FFF2-40B4-BE49-F238E27FC236}">
                                            <a16:creationId xmlns:a16="http://schemas.microsoft.com/office/drawing/2014/main" id="{3D692370-47F6-45C2-8709-999FB02ED85E}"/>
                                          </a:ext>
                                        </a:extLst>
                                      </p:cNvPr>
                                      <p:cNvSpPr txBox="1">
                                        <a:spLocks noChangeArrowheads="1"/>
                                      </p:cNvSpPr>
                                      <p:nvPr/>
                                    </p:nvSpPr>
                                    <p:spPr bwMode="auto">
                                      <a:xfrm>
                                        <a:off x="7021899" y="1504348"/>
                                        <a:ext cx="1034355" cy="416513"/>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chemeClr val="bg1"/>
                                            </a:solidFill>
                                            <a:latin typeface="Arial" charset="0"/>
                                            <a:ea typeface="Arial" charset="0"/>
                                            <a:cs typeface="Arial" charset="0"/>
                                          </a:rPr>
                                          <a:t>Sports, Media </a:t>
                                        </a:r>
                                        <a:br>
                                          <a:rPr lang="en-US" sz="1333" b="1" dirty="0">
                                            <a:solidFill>
                                              <a:schemeClr val="bg1"/>
                                            </a:solidFill>
                                            <a:latin typeface="Arial" charset="0"/>
                                            <a:ea typeface="Arial" charset="0"/>
                                            <a:cs typeface="Arial" charset="0"/>
                                          </a:rPr>
                                        </a:br>
                                        <a:r>
                                          <a:rPr lang="en-US" sz="1333" b="1" dirty="0">
                                            <a:solidFill>
                                              <a:schemeClr val="bg1"/>
                                            </a:solidFill>
                                            <a:latin typeface="Arial" charset="0"/>
                                            <a:ea typeface="Arial" charset="0"/>
                                            <a:cs typeface="Arial" charset="0"/>
                                          </a:rPr>
                                          <a:t>&amp; Entertainment</a:t>
                                        </a:r>
                                      </a:p>
                                      <a:p>
                                        <a:pPr algn="ctr">
                                          <a:defRPr/>
                                        </a:pPr>
                                        <a:r>
                                          <a:rPr lang="en-US" sz="1333" b="1" dirty="0">
                                            <a:solidFill>
                                              <a:schemeClr val="bg1"/>
                                            </a:solidFill>
                                            <a:latin typeface="Arial" charset="0"/>
                                            <a:ea typeface="Arial" charset="0"/>
                                            <a:cs typeface="Arial" charset="0"/>
                                          </a:rPr>
                                          <a:t>$68BN</a:t>
                                        </a:r>
                                      </a:p>
                                    </p:txBody>
                                  </p:sp>
                                  <p:pic>
                                    <p:nvPicPr>
                                      <p:cNvPr id="536" name="Picture 535">
                                        <a:extLst>
                                          <a:ext uri="{FF2B5EF4-FFF2-40B4-BE49-F238E27FC236}">
                                            <a16:creationId xmlns:a16="http://schemas.microsoft.com/office/drawing/2014/main" id="{2CEAC8C1-163E-4819-868D-B858709BCB6D}"/>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972482" y="2172665"/>
                                        <a:ext cx="356963" cy="71393"/>
                                      </a:xfrm>
                                      <a:prstGeom prst="rect">
                                        <a:avLst/>
                                      </a:prstGeom>
                                    </p:spPr>
                                  </p:pic>
                                  <p:pic>
                                    <p:nvPicPr>
                                      <p:cNvPr id="537" name="Picture 536">
                                        <a:extLst>
                                          <a:ext uri="{FF2B5EF4-FFF2-40B4-BE49-F238E27FC236}">
                                            <a16:creationId xmlns:a16="http://schemas.microsoft.com/office/drawing/2014/main" id="{E3FBC78B-F4F0-42B2-B9DC-12EB4A1F60D2}"/>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7018081" y="1968898"/>
                                        <a:ext cx="531632" cy="97466"/>
                                      </a:xfrm>
                                      <a:prstGeom prst="rect">
                                        <a:avLst/>
                                      </a:prstGeom>
                                    </p:spPr>
                                  </p:pic>
                                  <p:pic>
                                    <p:nvPicPr>
                                      <p:cNvPr id="538" name="Picture 537">
                                        <a:extLst>
                                          <a:ext uri="{FF2B5EF4-FFF2-40B4-BE49-F238E27FC236}">
                                            <a16:creationId xmlns:a16="http://schemas.microsoft.com/office/drawing/2014/main" id="{AC743C39-C43B-4D4D-8071-613EB1C4B6D9}"/>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506521" y="2767935"/>
                                        <a:ext cx="284813" cy="77184"/>
                                      </a:xfrm>
                                      <a:prstGeom prst="rect">
                                        <a:avLst/>
                                      </a:prstGeom>
                                    </p:spPr>
                                  </p:pic>
                                  <p:pic>
                                    <p:nvPicPr>
                                      <p:cNvPr id="539" name="Picture 4" descr="http://blog.invoiceberry.com/wp-content/uploads/2016/12/Upside_FullLogo.png">
                                        <a:extLst>
                                          <a:ext uri="{FF2B5EF4-FFF2-40B4-BE49-F238E27FC236}">
                                            <a16:creationId xmlns:a16="http://schemas.microsoft.com/office/drawing/2014/main" id="{2C9193B1-0C7A-4886-9040-3B967CFB7A74}"/>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4020074" y="3038479"/>
                                        <a:ext cx="433104" cy="55470"/>
                                      </a:xfrm>
                                      <a:prstGeom prst="rect">
                                        <a:avLst/>
                                      </a:prstGeom>
                                      <a:noFill/>
                                      <a:extLst>
                                        <a:ext uri="{909E8E84-426E-40DD-AFC4-6F175D3DCCD1}">
                                          <a14:hiddenFill xmlns:a14="http://schemas.microsoft.com/office/drawing/2010/main">
                                            <a:solidFill>
                                              <a:srgbClr val="FFFFFF"/>
                                            </a:solidFill>
                                          </a14:hiddenFill>
                                        </a:ext>
                                      </a:extLst>
                                    </p:spPr>
                                  </p:pic>
                                  <p:sp>
                                    <p:nvSpPr>
                                      <p:cNvPr id="540" name="Text Box 10">
                                        <a:extLst>
                                          <a:ext uri="{FF2B5EF4-FFF2-40B4-BE49-F238E27FC236}">
                                            <a16:creationId xmlns:a16="http://schemas.microsoft.com/office/drawing/2014/main" id="{166A9023-E48D-49F0-972C-9BB9D6538A51}"/>
                                          </a:ext>
                                        </a:extLst>
                                      </p:cNvPr>
                                      <p:cNvSpPr txBox="1">
                                        <a:spLocks noChangeArrowheads="1"/>
                                      </p:cNvSpPr>
                                      <p:nvPr/>
                                    </p:nvSpPr>
                                    <p:spPr bwMode="auto">
                                      <a:xfrm>
                                        <a:off x="8085079" y="4932473"/>
                                        <a:ext cx="709001"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Healthcare</a:t>
                                        </a:r>
                                      </a:p>
                                      <a:p>
                                        <a:pPr algn="ctr">
                                          <a:defRPr/>
                                        </a:pPr>
                                        <a:r>
                                          <a:rPr lang="en-US" sz="1333" b="1" dirty="0">
                                            <a:solidFill>
                                              <a:srgbClr val="FFFFFF"/>
                                            </a:solidFill>
                                            <a:latin typeface="Arial" charset="0"/>
                                            <a:ea typeface="Arial" charset="0"/>
                                            <a:cs typeface="Arial" charset="0"/>
                                          </a:rPr>
                                          <a:t>$106BN</a:t>
                                        </a:r>
                                      </a:p>
                                    </p:txBody>
                                  </p:sp>
                                  <p:pic>
                                    <p:nvPicPr>
                                      <p:cNvPr id="541" name="Picture 540">
                                        <a:extLst>
                                          <a:ext uri="{FF2B5EF4-FFF2-40B4-BE49-F238E27FC236}">
                                            <a16:creationId xmlns:a16="http://schemas.microsoft.com/office/drawing/2014/main" id="{51E8DDBD-EBE9-422C-9EC1-B5880CA2B4E4}"/>
                                          </a:ext>
                                        </a:extLst>
                                      </p:cNvPr>
                                      <p:cNvPicPr>
                                        <a:picLocks noChangeAspect="1"/>
                                      </p:cNvPicPr>
                                      <p:nvPr/>
                                    </p:nvPicPr>
                                    <p:blipFill rotWithShape="1">
                                      <a:blip r:embed="rId4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83897" y="4471947"/>
                                        <a:ext cx="155378" cy="162578"/>
                                      </a:xfrm>
                                      <a:prstGeom prst="rect">
                                        <a:avLst/>
                                      </a:prstGeom>
                                    </p:spPr>
                                  </p:pic>
                                  <p:pic>
                                    <p:nvPicPr>
                                      <p:cNvPr id="542" name="Picture 541">
                                        <a:extLst>
                                          <a:ext uri="{FF2B5EF4-FFF2-40B4-BE49-F238E27FC236}">
                                            <a16:creationId xmlns:a16="http://schemas.microsoft.com/office/drawing/2014/main" id="{033F0037-FC7C-47FF-AC1F-F9DA72F74213}"/>
                                          </a:ext>
                                        </a:extLst>
                                      </p:cNvPr>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30003" y="4794967"/>
                                        <a:ext cx="450563" cy="152555"/>
                                      </a:xfrm>
                                      <a:prstGeom prst="rect">
                                        <a:avLst/>
                                      </a:prstGeom>
                                    </p:spPr>
                                  </p:pic>
                                  <p:pic>
                                    <p:nvPicPr>
                                      <p:cNvPr id="543" name="Picture 542">
                                        <a:extLst>
                                          <a:ext uri="{FF2B5EF4-FFF2-40B4-BE49-F238E27FC236}">
                                            <a16:creationId xmlns:a16="http://schemas.microsoft.com/office/drawing/2014/main" id="{A7071160-C94D-4975-B60A-52067F5276CB}"/>
                                          </a:ext>
                                        </a:extLst>
                                      </p:cNvPr>
                                      <p:cNvPicPr>
                                        <a:picLocks noChangeAspect="1"/>
                                      </p:cNvPicPr>
                                      <p:nvPr/>
                                    </p:nvPicPr>
                                    <p:blipFill>
                                      <a:blip r:embed="rId42" cstate="print">
                                        <a:clrChange>
                                          <a:clrFrom>
                                            <a:srgbClr val="FFFFFD"/>
                                          </a:clrFrom>
                                          <a:clrTo>
                                            <a:srgbClr val="FFFFFD">
                                              <a:alpha val="0"/>
                                            </a:srgbClr>
                                          </a:clrTo>
                                        </a:clrChange>
                                        <a:extLst>
                                          <a:ext uri="{28A0092B-C50C-407E-A947-70E740481C1C}">
                                            <a14:useLocalDpi xmlns:a14="http://schemas.microsoft.com/office/drawing/2010/main"/>
                                          </a:ext>
                                        </a:extLst>
                                      </a:blip>
                                      <a:stretch>
                                        <a:fillRect/>
                                      </a:stretch>
                                    </p:blipFill>
                                    <p:spPr>
                                      <a:xfrm>
                                        <a:off x="7547515" y="4674952"/>
                                        <a:ext cx="627648" cy="124587"/>
                                      </a:xfrm>
                                      <a:prstGeom prst="rect">
                                        <a:avLst/>
                                      </a:prstGeom>
                                    </p:spPr>
                                  </p:pic>
                                  <p:sp>
                                    <p:nvSpPr>
                                      <p:cNvPr id="544" name="Text Box 10">
                                        <a:extLst>
                                          <a:ext uri="{FF2B5EF4-FFF2-40B4-BE49-F238E27FC236}">
                                            <a16:creationId xmlns:a16="http://schemas.microsoft.com/office/drawing/2014/main" id="{EE3CE046-B381-45A3-9A33-C2564D869FFD}"/>
                                          </a:ext>
                                        </a:extLst>
                                      </p:cNvPr>
                                      <p:cNvSpPr txBox="1">
                                        <a:spLocks noChangeArrowheads="1"/>
                                      </p:cNvSpPr>
                                      <p:nvPr/>
                                    </p:nvSpPr>
                                    <p:spPr bwMode="auto">
                                      <a:xfrm>
                                        <a:off x="7233713" y="5293621"/>
                                        <a:ext cx="663531"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Insurance</a:t>
                                        </a:r>
                                      </a:p>
                                      <a:p>
                                        <a:pPr algn="ctr">
                                          <a:defRPr/>
                                        </a:pPr>
                                        <a:r>
                                          <a:rPr lang="en-US" sz="1333" b="1" dirty="0">
                                            <a:solidFill>
                                              <a:srgbClr val="FFFFFF"/>
                                            </a:solidFill>
                                            <a:latin typeface="Arial" charset="0"/>
                                            <a:ea typeface="Arial" charset="0"/>
                                            <a:cs typeface="Arial" charset="0"/>
                                          </a:rPr>
                                          <a:t>$186BN</a:t>
                                        </a:r>
                                      </a:p>
                                    </p:txBody>
                                  </p:sp>
                                  <p:pic>
                                    <p:nvPicPr>
                                      <p:cNvPr id="545" name="Picture 544" descr="http://www.vistaequitypartners.com/sites/default/files/company_logo/applied_systems_0.png?1268911886">
                                        <a:extLst>
                                          <a:ext uri="{FF2B5EF4-FFF2-40B4-BE49-F238E27FC236}">
                                            <a16:creationId xmlns:a16="http://schemas.microsoft.com/office/drawing/2014/main" id="{C0C37A5B-B6BB-4410-911D-91159DD4991F}"/>
                                          </a:ext>
                                        </a:extLst>
                                      </p:cNvPr>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6787998" y="4845481"/>
                                        <a:ext cx="780292" cy="149560"/>
                                      </a:xfrm>
                                      <a:prstGeom prst="rect">
                                        <a:avLst/>
                                      </a:prstGeom>
                                      <a:noFill/>
                                      <a:extLst>
                                        <a:ext uri="{909E8E84-426E-40dd-AFC4-6F175D3DCCD1}">
                                          <a14:hiddenFill xmlns="" xmlns:a14="http://schemas.microsoft.com/office/drawing/2010/main">
                                            <a:solidFill>
                                              <a:srgbClr val="FFFFFF"/>
                                            </a:solidFill>
                                          </a14:hiddenFill>
                                        </a:ext>
                                      </a:extLst>
                                    </p:spPr>
                                  </p:pic>
                                  <p:pic>
                                    <p:nvPicPr>
                                      <p:cNvPr id="546" name="Picture 545">
                                        <a:extLst>
                                          <a:ext uri="{FF2B5EF4-FFF2-40B4-BE49-F238E27FC236}">
                                            <a16:creationId xmlns:a16="http://schemas.microsoft.com/office/drawing/2014/main" id="{64B73565-B0F3-465A-844A-962CEB28EF07}"/>
                                          </a:ext>
                                        </a:extLst>
                                      </p:cNvPr>
                                      <p:cNvPicPr>
                                        <a:picLocks noChangeAspect="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27431" y="5069755"/>
                                        <a:ext cx="411647" cy="114439"/>
                                      </a:xfrm>
                                      <a:prstGeom prst="rect">
                                        <a:avLst/>
                                      </a:prstGeom>
                                    </p:spPr>
                                  </p:pic>
                                  <p:pic>
                                    <p:nvPicPr>
                                      <p:cNvPr id="547" name="Picture 2" descr="Solera-Logo-Full-Color">
                                        <a:extLst>
                                          <a:ext uri="{FF2B5EF4-FFF2-40B4-BE49-F238E27FC236}">
                                            <a16:creationId xmlns:a16="http://schemas.microsoft.com/office/drawing/2014/main" id="{D8F8C3B4-A8B2-4359-9BC1-5EDFF6B64551}"/>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6581246" y="4326511"/>
                                        <a:ext cx="389015" cy="197996"/>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547">
                                        <a:extLst>
                                          <a:ext uri="{FF2B5EF4-FFF2-40B4-BE49-F238E27FC236}">
                                            <a16:creationId xmlns:a16="http://schemas.microsoft.com/office/drawing/2014/main" id="{D04362B4-77CD-4110-A5DC-F003F1DFCFD6}"/>
                                          </a:ext>
                                        </a:extLst>
                                      </p:cNvPr>
                                      <p:cNvPicPr>
                                        <a:picLocks noChangeAspect="1" noChangeArrowheads="1"/>
                                      </p:cNvPicPr>
                                      <p:nvPr/>
                                    </p:nvPicPr>
                                    <p:blipFill>
                                      <a:blip r:embed="rId46" cstate="email">
                                        <a:extLst>
                                          <a:ext uri="{28A0092B-C50C-407E-A947-70E740481C1C}">
                                            <a14:useLocalDpi xmlns:a14="http://schemas.microsoft.com/office/drawing/2010/main"/>
                                          </a:ext>
                                        </a:extLst>
                                      </a:blip>
                                      <a:stretch>
                                        <a:fillRect/>
                                      </a:stretch>
                                    </p:blipFill>
                                    <p:spPr bwMode="auto">
                                      <a:xfrm>
                                        <a:off x="6632326" y="4597245"/>
                                        <a:ext cx="585051" cy="189531"/>
                                      </a:xfrm>
                                      <a:prstGeom prst="rect">
                                        <a:avLst/>
                                      </a:prstGeom>
                                      <a:noFill/>
                                      <a:extLst>
                                        <a:ext uri="{909E8E84-426E-40DD-AFC4-6F175D3DCCD1}">
                                          <a14:hiddenFill xmlns:a14="http://schemas.microsoft.com/office/drawing/2010/main">
                                            <a:solidFill>
                                              <a:srgbClr val="FFFFFF"/>
                                            </a:solidFill>
                                          </a14:hiddenFill>
                                        </a:ext>
                                      </a:extLst>
                                    </p:spPr>
                                  </p:pic>
                                  <p:sp>
                                    <p:nvSpPr>
                                      <p:cNvPr id="549" name="Text Box 10">
                                        <a:extLst>
                                          <a:ext uri="{FF2B5EF4-FFF2-40B4-BE49-F238E27FC236}">
                                            <a16:creationId xmlns:a16="http://schemas.microsoft.com/office/drawing/2014/main" id="{DBE7D61B-C7E6-4A51-8A68-F7A2457F36F8}"/>
                                          </a:ext>
                                        </a:extLst>
                                      </p:cNvPr>
                                      <p:cNvSpPr txBox="1">
                                        <a:spLocks noChangeArrowheads="1"/>
                                      </p:cNvSpPr>
                                      <p:nvPr/>
                                    </p:nvSpPr>
                                    <p:spPr bwMode="auto">
                                      <a:xfrm>
                                        <a:off x="4864611" y="5435245"/>
                                        <a:ext cx="1058821" cy="416513"/>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Financial</a:t>
                                        </a:r>
                                        <a:br>
                                          <a:rPr lang="en-US" sz="1333" b="1" dirty="0">
                                            <a:solidFill>
                                              <a:srgbClr val="FFFFFF"/>
                                            </a:solidFill>
                                            <a:latin typeface="Arial" charset="0"/>
                                            <a:ea typeface="Arial" charset="0"/>
                                            <a:cs typeface="Arial" charset="0"/>
                                          </a:rPr>
                                        </a:br>
                                        <a:r>
                                          <a:rPr lang="en-US" sz="1333" b="1" dirty="0">
                                            <a:solidFill>
                                              <a:srgbClr val="FFFFFF"/>
                                            </a:solidFill>
                                            <a:latin typeface="Arial" charset="0"/>
                                            <a:ea typeface="Arial" charset="0"/>
                                            <a:cs typeface="Arial" charset="0"/>
                                          </a:rPr>
                                          <a:t>Services</a:t>
                                        </a:r>
                                      </a:p>
                                      <a:p>
                                        <a:pPr algn="ctr">
                                          <a:defRPr/>
                                        </a:pPr>
                                        <a:r>
                                          <a:rPr lang="en-US" sz="1333" b="1" dirty="0">
                                            <a:solidFill>
                                              <a:srgbClr val="FFFFFF"/>
                                            </a:solidFill>
                                            <a:latin typeface="Arial" charset="0"/>
                                            <a:ea typeface="Arial" charset="0"/>
                                            <a:cs typeface="Arial" charset="0"/>
                                          </a:rPr>
                                          <a:t>$497BN</a:t>
                                        </a:r>
                                      </a:p>
                                    </p:txBody>
                                  </p:sp>
                                  <p:pic>
                                    <p:nvPicPr>
                                      <p:cNvPr id="550" name="Picture 549" descr="http://www.vistaequitypartners.com/sites/default/files/company_logo/advicent_wordmark_RGB_COLOR.PNG?1386007199">
                                        <a:extLst>
                                          <a:ext uri="{FF2B5EF4-FFF2-40B4-BE49-F238E27FC236}">
                                            <a16:creationId xmlns:a16="http://schemas.microsoft.com/office/drawing/2014/main" id="{DD8CD8AD-804C-4E78-8451-F54EE5F7E22E}"/>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5102316" y="5250222"/>
                                        <a:ext cx="654388" cy="107513"/>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51" name="Picture 550" descr="http://www.vistaequitypartners.com/sites/default/files/company_logo/suorcenet_solutions.png?1267613731">
                                        <a:extLst>
                                          <a:ext uri="{FF2B5EF4-FFF2-40B4-BE49-F238E27FC236}">
                                            <a16:creationId xmlns:a16="http://schemas.microsoft.com/office/drawing/2014/main" id="{700F0268-62E0-4289-895D-15E347520CB4}"/>
                                          </a:ext>
                                        </a:extLst>
                                      </p:cNvPr>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5618131" y="4368672"/>
                                        <a:ext cx="276603" cy="184003"/>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52" name="Picture 551" descr="http://www.vistaequitypartners.com/sites/default/files/company_logo/src.png?1267613644">
                                        <a:extLst>
                                          <a:ext uri="{FF2B5EF4-FFF2-40B4-BE49-F238E27FC236}">
                                            <a16:creationId xmlns:a16="http://schemas.microsoft.com/office/drawing/2014/main" id="{33840E12-D4CB-4BF3-82E1-4A11642FB13A}"/>
                                          </a:ext>
                                        </a:extLst>
                                      </p:cNvPr>
                                      <p:cNvPicPr>
                                        <a:picLocks noChangeAspect="1" noChangeArrowheads="1"/>
                                      </p:cNvPicPr>
                                      <p:nvPr/>
                                    </p:nvPicPr>
                                    <p:blipFill>
                                      <a:blip r:embed="rId49" cstate="print">
                                        <a:extLst>
                                          <a:ext uri="{28A0092B-C50C-407E-A947-70E740481C1C}">
                                            <a14:useLocalDpi xmlns:a14="http://schemas.microsoft.com/office/drawing/2010/main"/>
                                          </a:ext>
                                        </a:extLst>
                                      </a:blip>
                                      <a:srcRect/>
                                      <a:stretch>
                                        <a:fillRect/>
                                      </a:stretch>
                                    </p:blipFill>
                                    <p:spPr bwMode="auto">
                                      <a:xfrm>
                                        <a:off x="5629608" y="5049683"/>
                                        <a:ext cx="300308" cy="132105"/>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53" name="Picture 552" descr="Image result for Regulatory DataCorp logo">
                                        <a:extLst>
                                          <a:ext uri="{FF2B5EF4-FFF2-40B4-BE49-F238E27FC236}">
                                            <a16:creationId xmlns:a16="http://schemas.microsoft.com/office/drawing/2014/main" id="{88476895-0739-4D00-BEE0-0EF9ECE40C0D}"/>
                                          </a:ext>
                                        </a:extLst>
                                      </p:cNvPr>
                                      <p:cNvPicPr>
                                        <a:picLocks noChangeAspect="1" noChangeArrowheads="1"/>
                                      </p:cNvPicPr>
                                      <p:nvPr/>
                                    </p:nvPicPr>
                                    <p:blipFill>
                                      <a:blip r:embed="rId50" cstate="print">
                                        <a:extLst>
                                          <a:ext uri="{28A0092B-C50C-407E-A947-70E740481C1C}">
                                            <a14:useLocalDpi xmlns:a14="http://schemas.microsoft.com/office/drawing/2010/main"/>
                                          </a:ext>
                                        </a:extLst>
                                      </a:blip>
                                      <a:srcRect/>
                                      <a:stretch>
                                        <a:fillRect/>
                                      </a:stretch>
                                    </p:blipFill>
                                    <p:spPr bwMode="auto">
                                      <a:xfrm>
                                        <a:off x="5252698" y="5054691"/>
                                        <a:ext cx="307259" cy="124561"/>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553">
                                        <a:extLst>
                                          <a:ext uri="{FF2B5EF4-FFF2-40B4-BE49-F238E27FC236}">
                                            <a16:creationId xmlns:a16="http://schemas.microsoft.com/office/drawing/2014/main" id="{7FC76AAE-5868-429E-89D8-4DA0A990FB2D}"/>
                                          </a:ext>
                                        </a:extLst>
                                      </p:cNvPr>
                                      <p:cNvPicPr>
                                        <a:picLocks noChangeAspect="1"/>
                                      </p:cNvPicPr>
                                      <p:nvPr/>
                                    </p:nvPicPr>
                                    <p:blipFill rotWithShape="1">
                                      <a:blip r:embed="rId51" cstate="print">
                                        <a:extLst>
                                          <a:ext uri="{28A0092B-C50C-407E-A947-70E740481C1C}">
                                            <a14:useLocalDpi xmlns:a14="http://schemas.microsoft.com/office/drawing/2010/main"/>
                                          </a:ext>
                                        </a:extLst>
                                      </a:blip>
                                      <a:srcRect/>
                                      <a:stretch/>
                                    </p:blipFill>
                                    <p:spPr>
                                      <a:xfrm>
                                        <a:off x="5329992" y="4762048"/>
                                        <a:ext cx="460927" cy="233129"/>
                                      </a:xfrm>
                                      <a:prstGeom prst="rect">
                                        <a:avLst/>
                                      </a:prstGeom>
                                    </p:spPr>
                                  </p:pic>
                                  <p:sp>
                                    <p:nvSpPr>
                                      <p:cNvPr id="555" name="Text Box 10">
                                        <a:extLst>
                                          <a:ext uri="{FF2B5EF4-FFF2-40B4-BE49-F238E27FC236}">
                                            <a16:creationId xmlns:a16="http://schemas.microsoft.com/office/drawing/2014/main" id="{8ECFAF3C-BAD1-4CC2-A4C4-80DFA24CF928}"/>
                                          </a:ext>
                                        </a:extLst>
                                      </p:cNvPr>
                                      <p:cNvSpPr txBox="1">
                                        <a:spLocks noChangeArrowheads="1"/>
                                      </p:cNvSpPr>
                                      <p:nvPr/>
                                    </p:nvSpPr>
                                    <p:spPr bwMode="auto">
                                      <a:xfrm>
                                        <a:off x="2557676" y="4365306"/>
                                        <a:ext cx="583403"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Legal</a:t>
                                        </a:r>
                                      </a:p>
                                      <a:p>
                                        <a:pPr algn="ctr">
                                          <a:defRPr/>
                                        </a:pPr>
                                        <a:r>
                                          <a:rPr lang="en-US" sz="1333" b="1" dirty="0">
                                            <a:solidFill>
                                              <a:srgbClr val="FFFFFF"/>
                                            </a:solidFill>
                                            <a:latin typeface="Arial" charset="0"/>
                                            <a:ea typeface="Arial" charset="0"/>
                                            <a:cs typeface="Arial" charset="0"/>
                                          </a:rPr>
                                          <a:t>$11BN</a:t>
                                        </a:r>
                                      </a:p>
                                    </p:txBody>
                                  </p:sp>
                                  <p:pic>
                                    <p:nvPicPr>
                                      <p:cNvPr id="556" name="Picture 3">
                                        <a:extLst>
                                          <a:ext uri="{FF2B5EF4-FFF2-40B4-BE49-F238E27FC236}">
                                            <a16:creationId xmlns:a16="http://schemas.microsoft.com/office/drawing/2014/main" id="{862260DA-5029-4F10-AA90-B919163D83C4}"/>
                                          </a:ext>
                                        </a:extLst>
                                      </p:cNvPr>
                                      <p:cNvPicPr>
                                        <a:picLocks noChangeAspect="1" noChangeArrowheads="1"/>
                                      </p:cNvPicPr>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30482" y="4184739"/>
                                        <a:ext cx="379981" cy="1695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7" name="Picture 556" descr="Mitratech">
                                        <a:extLst>
                                          <a:ext uri="{FF2B5EF4-FFF2-40B4-BE49-F238E27FC236}">
                                            <a16:creationId xmlns:a16="http://schemas.microsoft.com/office/drawing/2014/main" id="{70361014-4E7E-41EF-8E85-7F754C581398}"/>
                                          </a:ext>
                                        </a:extLst>
                                      </p:cNvPr>
                                      <p:cNvPicPr>
                                        <a:picLocks noChangeAspect="1" noChangeArrowheads="1"/>
                                      </p:cNvPicPr>
                                      <p:nvPr/>
                                    </p:nvPicPr>
                                    <p:blipFill rotWithShape="1">
                                      <a:blip r:embed="rId53" cstate="email">
                                        <a:extLst>
                                          <a:ext uri="{28A0092B-C50C-407E-A947-70E740481C1C}">
                                            <a14:useLocalDpi xmlns:a14="http://schemas.microsoft.com/office/drawing/2010/main"/>
                                          </a:ext>
                                        </a:extLst>
                                      </a:blip>
                                      <a:srcRect t="1" b="23887"/>
                                      <a:stretch/>
                                    </p:blipFill>
                                    <p:spPr bwMode="auto">
                                      <a:xfrm>
                                        <a:off x="4026019" y="4058707"/>
                                        <a:ext cx="456141" cy="132383"/>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558" name="Picture 557">
                                        <a:extLst>
                                          <a:ext uri="{FF2B5EF4-FFF2-40B4-BE49-F238E27FC236}">
                                            <a16:creationId xmlns:a16="http://schemas.microsoft.com/office/drawing/2014/main" id="{0F6B04FA-FA10-4B6A-BA21-6D9F95139201}"/>
                                          </a:ext>
                                        </a:extLst>
                                      </p:cNvPr>
                                      <p:cNvPicPr>
                                        <a:picLocks noChangeAspect="1"/>
                                      </p:cNvPicPr>
                                      <p:nvPr/>
                                    </p:nvPicPr>
                                    <p:blipFill rotWithShape="1">
                                      <a:blip r:embed="rId54" cstate="email">
                                        <a:extLst>
                                          <a:ext uri="{28A0092B-C50C-407E-A947-70E740481C1C}">
                                            <a14:useLocalDpi xmlns:a14="http://schemas.microsoft.com/office/drawing/2010/main"/>
                                          </a:ext>
                                        </a:extLst>
                                      </a:blip>
                                      <a:srcRect b="-10498"/>
                                      <a:stretch/>
                                    </p:blipFill>
                                    <p:spPr>
                                      <a:xfrm>
                                        <a:off x="4513191" y="3950184"/>
                                        <a:ext cx="343172" cy="102408"/>
                                      </a:xfrm>
                                      <a:prstGeom prst="rect">
                                        <a:avLst/>
                                      </a:prstGeom>
                                    </p:spPr>
                                  </p:pic>
                                  <p:pic>
                                    <p:nvPicPr>
                                      <p:cNvPr id="559" name="Picture 2" descr="https://biz.prlog.org/zapproved/logo.png">
                                        <a:extLst>
                                          <a:ext uri="{FF2B5EF4-FFF2-40B4-BE49-F238E27FC236}">
                                            <a16:creationId xmlns:a16="http://schemas.microsoft.com/office/drawing/2014/main" id="{EBA27BB7-8018-4E82-90F5-67D813F4AE2E}"/>
                                          </a:ext>
                                        </a:extLst>
                                      </p:cNvPr>
                                      <p:cNvPicPr>
                                        <a:picLocks noChangeAspect="1" noChangeArrowheads="1"/>
                                      </p:cNvPicPr>
                                      <p:nvPr/>
                                    </p:nvPicPr>
                                    <p:blipFill>
                                      <a:blip r:embed="rId55" cstate="print">
                                        <a:extLst>
                                          <a:ext uri="{28A0092B-C50C-407E-A947-70E740481C1C}">
                                            <a14:useLocalDpi xmlns:a14="http://schemas.microsoft.com/office/drawing/2010/main"/>
                                          </a:ext>
                                        </a:extLst>
                                      </a:blip>
                                      <a:srcRect/>
                                      <a:stretch>
                                        <a:fillRect/>
                                      </a:stretch>
                                    </p:blipFill>
                                    <p:spPr bwMode="auto">
                                      <a:xfrm>
                                        <a:off x="3249364" y="4238208"/>
                                        <a:ext cx="391160" cy="273795"/>
                                      </a:xfrm>
                                      <a:prstGeom prst="rect">
                                        <a:avLst/>
                                      </a:prstGeom>
                                      <a:noFill/>
                                      <a:extLst>
                                        <a:ext uri="{909E8E84-426E-40DD-AFC4-6F175D3DCCD1}">
                                          <a14:hiddenFill xmlns:a14="http://schemas.microsoft.com/office/drawing/2010/main">
                                            <a:solidFill>
                                              <a:srgbClr val="FFFFFF"/>
                                            </a:solidFill>
                                          </a14:hiddenFill>
                                        </a:ext>
                                      </a:extLst>
                                    </p:spPr>
                                  </p:pic>
                                  <p:sp>
                                    <p:nvSpPr>
                                      <p:cNvPr id="560" name="Text Box 10">
                                        <a:extLst>
                                          <a:ext uri="{FF2B5EF4-FFF2-40B4-BE49-F238E27FC236}">
                                            <a16:creationId xmlns:a16="http://schemas.microsoft.com/office/drawing/2014/main" id="{BF1FB0E7-312F-49A1-AEE0-57FEB509344C}"/>
                                          </a:ext>
                                        </a:extLst>
                                      </p:cNvPr>
                                      <p:cNvSpPr txBox="1">
                                        <a:spLocks noChangeArrowheads="1"/>
                                      </p:cNvSpPr>
                                      <p:nvPr/>
                                    </p:nvSpPr>
                                    <p:spPr bwMode="auto">
                                      <a:xfrm>
                                        <a:off x="2033849" y="3774093"/>
                                        <a:ext cx="907330"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Transportation</a:t>
                                        </a:r>
                                      </a:p>
                                      <a:p>
                                        <a:pPr algn="ctr">
                                          <a:defRPr/>
                                        </a:pPr>
                                        <a:r>
                                          <a:rPr lang="en-US" sz="1333" b="1" dirty="0">
                                            <a:solidFill>
                                              <a:srgbClr val="FFFFFF"/>
                                            </a:solidFill>
                                            <a:latin typeface="Arial" charset="0"/>
                                            <a:ea typeface="Arial" charset="0"/>
                                            <a:cs typeface="Arial" charset="0"/>
                                          </a:rPr>
                                          <a:t>$130BN</a:t>
                                        </a:r>
                                      </a:p>
                                    </p:txBody>
                                  </p:sp>
                                  <p:pic>
                                    <p:nvPicPr>
                                      <p:cNvPr id="561" name="Picture 560" descr="http://www.vistaequitypartners.com/sites/default/files/company_logo/Omnitracs-logo_0.jpg?1443563970">
                                        <a:extLst>
                                          <a:ext uri="{FF2B5EF4-FFF2-40B4-BE49-F238E27FC236}">
                                            <a16:creationId xmlns:a16="http://schemas.microsoft.com/office/drawing/2014/main" id="{05F5C974-DC4D-41E9-9011-D0C35A5DE348}"/>
                                          </a:ext>
                                        </a:extLst>
                                      </p:cNvPr>
                                      <p:cNvPicPr>
                                        <a:picLocks noChangeAspect="1" noChangeArrowheads="1"/>
                                      </p:cNvPicPr>
                                      <p:nvPr/>
                                    </p:nvPicPr>
                                    <p:blipFill>
                                      <a:blip r:embed="rId5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3374" y="3734770"/>
                                        <a:ext cx="620428" cy="217151"/>
                                      </a:xfrm>
                                      <a:prstGeom prst="rect">
                                        <a:avLst/>
                                      </a:prstGeom>
                                      <a:noFill/>
                                      <a:extLst>
                                        <a:ext uri="{909E8E84-426E-40DD-AFC4-6F175D3DCCD1}">
                                          <a14:hiddenFill xmlns:a14="http://schemas.microsoft.com/office/drawing/2010/main">
                                            <a:solidFill>
                                              <a:srgbClr val="FFFFFF"/>
                                            </a:solidFill>
                                          </a14:hiddenFill>
                                        </a:ext>
                                      </a:extLst>
                                    </p:spPr>
                                  </p:pic>
                                  <p:sp>
                                    <p:nvSpPr>
                                      <p:cNvPr id="562" name="Text Box 10">
                                        <a:extLst>
                                          <a:ext uri="{FF2B5EF4-FFF2-40B4-BE49-F238E27FC236}">
                                            <a16:creationId xmlns:a16="http://schemas.microsoft.com/office/drawing/2014/main" id="{DCBDC060-C26C-439E-910E-247376B5A713}"/>
                                          </a:ext>
                                        </a:extLst>
                                      </p:cNvPr>
                                      <p:cNvSpPr txBox="1">
                                        <a:spLocks noChangeArrowheads="1"/>
                                      </p:cNvSpPr>
                                      <p:nvPr/>
                                    </p:nvSpPr>
                                    <p:spPr bwMode="auto">
                                      <a:xfrm>
                                        <a:off x="3162848" y="4845481"/>
                                        <a:ext cx="678556" cy="416513"/>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Managed</a:t>
                                        </a:r>
                                        <a:br>
                                          <a:rPr lang="en-US" sz="1333" b="1" dirty="0">
                                            <a:solidFill>
                                              <a:srgbClr val="FFFFFF"/>
                                            </a:solidFill>
                                            <a:latin typeface="Arial" charset="0"/>
                                            <a:ea typeface="Arial" charset="0"/>
                                            <a:cs typeface="Arial" charset="0"/>
                                          </a:rPr>
                                        </a:br>
                                        <a:r>
                                          <a:rPr lang="en-US" sz="1333" b="1" dirty="0">
                                            <a:solidFill>
                                              <a:srgbClr val="FFFFFF"/>
                                            </a:solidFill>
                                            <a:latin typeface="Arial" charset="0"/>
                                            <a:ea typeface="Arial" charset="0"/>
                                            <a:cs typeface="Arial" charset="0"/>
                                          </a:rPr>
                                          <a:t>Services</a:t>
                                        </a:r>
                                      </a:p>
                                      <a:p>
                                        <a:pPr algn="ctr">
                                          <a:defRPr/>
                                        </a:pPr>
                                        <a:r>
                                          <a:rPr lang="en-US" sz="1333" b="1" dirty="0">
                                            <a:solidFill>
                                              <a:srgbClr val="FFFFFF"/>
                                            </a:solidFill>
                                            <a:latin typeface="Arial" charset="0"/>
                                            <a:ea typeface="Arial" charset="0"/>
                                            <a:cs typeface="Arial" charset="0"/>
                                          </a:rPr>
                                          <a:t>$23BN</a:t>
                                        </a:r>
                                      </a:p>
                                    </p:txBody>
                                  </p:sp>
                                  <p:sp>
                                    <p:nvSpPr>
                                      <p:cNvPr id="563" name="Text Box 10">
                                        <a:extLst>
                                          <a:ext uri="{FF2B5EF4-FFF2-40B4-BE49-F238E27FC236}">
                                            <a16:creationId xmlns:a16="http://schemas.microsoft.com/office/drawing/2014/main" id="{150465A6-A92A-45A4-A9EE-B74DB311960C}"/>
                                          </a:ext>
                                        </a:extLst>
                                      </p:cNvPr>
                                      <p:cNvSpPr txBox="1">
                                        <a:spLocks noChangeArrowheads="1"/>
                                      </p:cNvSpPr>
                                      <p:nvPr/>
                                    </p:nvSpPr>
                                    <p:spPr bwMode="auto">
                                      <a:xfrm>
                                        <a:off x="3863410" y="5273294"/>
                                        <a:ext cx="1040586"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Government</a:t>
                                        </a:r>
                                      </a:p>
                                      <a:p>
                                        <a:pPr algn="ctr">
                                          <a:defRPr/>
                                        </a:pPr>
                                        <a:r>
                                          <a:rPr lang="en-US" sz="1333" b="1" dirty="0">
                                            <a:solidFill>
                                              <a:srgbClr val="FFFFFF"/>
                                            </a:solidFill>
                                            <a:latin typeface="Arial" charset="0"/>
                                            <a:ea typeface="Arial" charset="0"/>
                                            <a:cs typeface="Arial" charset="0"/>
                                          </a:rPr>
                                          <a:t>$436BN</a:t>
                                        </a:r>
                                      </a:p>
                                    </p:txBody>
                                  </p:sp>
                                  <p:pic>
                                    <p:nvPicPr>
                                      <p:cNvPr id="564" name="Picture 563">
                                        <a:extLst>
                                          <a:ext uri="{FF2B5EF4-FFF2-40B4-BE49-F238E27FC236}">
                                            <a16:creationId xmlns:a16="http://schemas.microsoft.com/office/drawing/2014/main" id="{D17FDCDB-9F5C-469A-A5BB-4F2BEA82DEEC}"/>
                                          </a:ext>
                                        </a:extLst>
                                      </p:cNvPr>
                                      <p:cNvPicPr>
                                        <a:picLocks noChangeAspect="1"/>
                                      </p:cNvPicPr>
                                      <p:nvPr/>
                                    </p:nvPicPr>
                                    <p:blipFill rotWithShape="1">
                                      <a:blip r:embed="rId57" cstate="email">
                                        <a:extLst>
                                          <a:ext uri="{28A0092B-C50C-407E-A947-70E740481C1C}">
                                            <a14:useLocalDpi xmlns:a14="http://schemas.microsoft.com/office/drawing/2010/main"/>
                                          </a:ext>
                                        </a:extLst>
                                      </a:blip>
                                      <a:srcRect b="10780"/>
                                      <a:stretch/>
                                    </p:blipFill>
                                    <p:spPr>
                                      <a:xfrm>
                                        <a:off x="5483738" y="2970143"/>
                                        <a:ext cx="320035" cy="202365"/>
                                      </a:xfrm>
                                      <a:prstGeom prst="rect">
                                        <a:avLst/>
                                      </a:prstGeom>
                                    </p:spPr>
                                  </p:pic>
                                  <p:pic>
                                    <p:nvPicPr>
                                      <p:cNvPr id="565" name="Picture 564">
                                        <a:extLst>
                                          <a:ext uri="{FF2B5EF4-FFF2-40B4-BE49-F238E27FC236}">
                                            <a16:creationId xmlns:a16="http://schemas.microsoft.com/office/drawing/2014/main" id="{5F53F3D8-F5F3-42CF-B6AC-30925E0E48C2}"/>
                                          </a:ext>
                                        </a:extLst>
                                      </p:cNvPr>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4428043" y="5003678"/>
                                        <a:ext cx="568957" cy="117898"/>
                                      </a:xfrm>
                                      <a:prstGeom prst="rect">
                                        <a:avLst/>
                                      </a:prstGeom>
                                    </p:spPr>
                                  </p:pic>
                                  <p:pic>
                                    <p:nvPicPr>
                                      <p:cNvPr id="566" name="Picture 4" descr="http://www.vistaequitypartners.com/sites/default/files/company_logo/aspect.png?1267611764">
                                        <a:extLst>
                                          <a:ext uri="{FF2B5EF4-FFF2-40B4-BE49-F238E27FC236}">
                                            <a16:creationId xmlns:a16="http://schemas.microsoft.com/office/drawing/2014/main" id="{854EAF87-FE12-4C2B-B61E-57A7F7657F2C}"/>
                                          </a:ext>
                                        </a:extLst>
                                      </p:cNvPr>
                                      <p:cNvPicPr>
                                        <a:picLocks noChangeAspect="1" noChangeArrowheads="1"/>
                                      </p:cNvPicPr>
                                      <p:nvPr/>
                                    </p:nvPicPr>
                                    <p:blipFill>
                                      <a:blip r:embed="rId59" cstate="print">
                                        <a:extLst>
                                          <a:ext uri="{28A0092B-C50C-407E-A947-70E740481C1C}">
                                            <a14:useLocalDpi xmlns:a14="http://schemas.microsoft.com/office/drawing/2010/main"/>
                                          </a:ext>
                                        </a:extLst>
                                      </a:blip>
                                      <a:srcRect/>
                                      <a:stretch>
                                        <a:fillRect/>
                                      </a:stretch>
                                    </p:blipFill>
                                    <p:spPr bwMode="auto">
                                      <a:xfrm>
                                        <a:off x="6156968" y="4870174"/>
                                        <a:ext cx="432497" cy="153748"/>
                                      </a:xfrm>
                                      <a:prstGeom prst="rect">
                                        <a:avLst/>
                                      </a:prstGeom>
                                      <a:noFill/>
                                      <a:extLst>
                                        <a:ext uri="{909E8E84-426E-40dd-AFC4-6F175D3DCCD1}">
                                          <a14:hiddenFill xmlns:a14="http://schemas.microsoft.com/office/drawing/2010/main" xmlns="">
                                            <a:solidFill>
                                              <a:srgbClr val="FFFFFF"/>
                                            </a:solidFill>
                                          </a14:hiddenFill>
                                        </a:ext>
                                      </a:extLst>
                                    </p:spPr>
                                  </p:pic>
                                  <p:pic>
                                    <p:nvPicPr>
                                      <p:cNvPr id="567" name="Picture 2" descr="http://www.microsoft.com/global/enterprise/publishingimages/partners/Telarix/telarix.png">
                                        <a:extLst>
                                          <a:ext uri="{FF2B5EF4-FFF2-40B4-BE49-F238E27FC236}">
                                            <a16:creationId xmlns:a16="http://schemas.microsoft.com/office/drawing/2014/main" id="{01714926-36AD-46B0-BF2C-D37B6B31CFFA}"/>
                                          </a:ext>
                                        </a:extLst>
                                      </p:cNvPr>
                                      <p:cNvPicPr>
                                        <a:picLocks noChangeAspect="1" noChangeArrowheads="1"/>
                                      </p:cNvPicPr>
                                      <p:nvPr/>
                                    </p:nvPicPr>
                                    <p:blipFill>
                                      <a:blip r:embed="rId60" cstate="print">
                                        <a:extLst>
                                          <a:ext uri="{28A0092B-C50C-407E-A947-70E740481C1C}">
                                            <a14:useLocalDpi xmlns:a14="http://schemas.microsoft.com/office/drawing/2010/main"/>
                                          </a:ext>
                                        </a:extLst>
                                      </a:blip>
                                      <a:srcRect/>
                                      <a:stretch>
                                        <a:fillRect/>
                                      </a:stretch>
                                    </p:blipFill>
                                    <p:spPr bwMode="auto">
                                      <a:xfrm>
                                        <a:off x="6188309" y="5116972"/>
                                        <a:ext cx="530951" cy="186717"/>
                                      </a:xfrm>
                                      <a:prstGeom prst="rect">
                                        <a:avLst/>
                                      </a:prstGeom>
                                      <a:noFill/>
                                      <a:extLst>
                                        <a:ext uri="{909E8E84-426E-40DD-AFC4-6F175D3DCCD1}">
                                          <a14:hiddenFill xmlns:a14="http://schemas.microsoft.com/office/drawing/2010/main">
                                            <a:solidFill>
                                              <a:srgbClr val="FFFFFF"/>
                                            </a:solidFill>
                                          </a14:hiddenFill>
                                        </a:ext>
                                      </a:extLst>
                                    </p:spPr>
                                  </p:pic>
                                  <p:sp>
                                    <p:nvSpPr>
                                      <p:cNvPr id="568" name="Text Box 10">
                                        <a:extLst>
                                          <a:ext uri="{FF2B5EF4-FFF2-40B4-BE49-F238E27FC236}">
                                            <a16:creationId xmlns:a16="http://schemas.microsoft.com/office/drawing/2014/main" id="{040F48B5-2C78-4F45-8277-868F81FE5D5C}"/>
                                          </a:ext>
                                        </a:extLst>
                                      </p:cNvPr>
                                      <p:cNvSpPr txBox="1">
                                        <a:spLocks noChangeArrowheads="1"/>
                                      </p:cNvSpPr>
                                      <p:nvPr/>
                                    </p:nvSpPr>
                                    <p:spPr bwMode="auto">
                                      <a:xfrm>
                                        <a:off x="6194403" y="5498901"/>
                                        <a:ext cx="587112"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Telecom</a:t>
                                        </a:r>
                                      </a:p>
                                      <a:p>
                                        <a:pPr algn="ctr">
                                          <a:defRPr/>
                                        </a:pPr>
                                        <a:r>
                                          <a:rPr lang="en-US" sz="1333" b="1" dirty="0">
                                            <a:solidFill>
                                              <a:srgbClr val="FFFFFF"/>
                                            </a:solidFill>
                                            <a:latin typeface="Arial" charset="0"/>
                                            <a:ea typeface="Arial" charset="0"/>
                                            <a:cs typeface="Arial" charset="0"/>
                                          </a:rPr>
                                          <a:t>$167BN</a:t>
                                        </a:r>
                                      </a:p>
                                    </p:txBody>
                                  </p:sp>
                                  <p:sp>
                                    <p:nvSpPr>
                                      <p:cNvPr id="569" name="Text Box 10">
                                        <a:extLst>
                                          <a:ext uri="{FF2B5EF4-FFF2-40B4-BE49-F238E27FC236}">
                                            <a16:creationId xmlns:a16="http://schemas.microsoft.com/office/drawing/2014/main" id="{4E009C9F-835D-40E1-A5EE-8579EFB3AB7D}"/>
                                          </a:ext>
                                        </a:extLst>
                                      </p:cNvPr>
                                      <p:cNvSpPr txBox="1">
                                        <a:spLocks noChangeArrowheads="1"/>
                                      </p:cNvSpPr>
                                      <p:nvPr/>
                                    </p:nvSpPr>
                                    <p:spPr bwMode="auto">
                                      <a:xfrm>
                                        <a:off x="6173173" y="1351148"/>
                                        <a:ext cx="629574"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Nonprofit</a:t>
                                        </a:r>
                                      </a:p>
                                      <a:p>
                                        <a:pPr algn="ctr">
                                          <a:defRPr/>
                                        </a:pPr>
                                        <a:r>
                                          <a:rPr lang="en-US" sz="1333" b="1" dirty="0">
                                            <a:solidFill>
                                              <a:srgbClr val="FFFFFF"/>
                                            </a:solidFill>
                                            <a:latin typeface="Arial" charset="0"/>
                                            <a:ea typeface="Arial" charset="0"/>
                                            <a:cs typeface="Arial" charset="0"/>
                                          </a:rPr>
                                          <a:t>$44BN</a:t>
                                        </a:r>
                                      </a:p>
                                    </p:txBody>
                                  </p:sp>
                                  <p:pic>
                                    <p:nvPicPr>
                                      <p:cNvPr id="570" name="Picture 569">
                                        <a:extLst>
                                          <a:ext uri="{FF2B5EF4-FFF2-40B4-BE49-F238E27FC236}">
                                            <a16:creationId xmlns:a16="http://schemas.microsoft.com/office/drawing/2014/main" id="{2E7BEB02-FE75-4972-857C-B3172BEBF707}"/>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6083349" y="2113892"/>
                                        <a:ext cx="548977" cy="163003"/>
                                      </a:xfrm>
                                      <a:prstGeom prst="rect">
                                        <a:avLst/>
                                      </a:prstGeom>
                                    </p:spPr>
                                  </p:pic>
                                  <p:pic>
                                    <p:nvPicPr>
                                      <p:cNvPr id="571" name="Picture 570">
                                        <a:extLst>
                                          <a:ext uri="{FF2B5EF4-FFF2-40B4-BE49-F238E27FC236}">
                                            <a16:creationId xmlns:a16="http://schemas.microsoft.com/office/drawing/2014/main" id="{37C4866B-61CD-4C77-853E-0D6A60594D52}"/>
                                          </a:ext>
                                        </a:extLst>
                                      </p:cNvPr>
                                      <p:cNvPicPr>
                                        <a:picLocks noChangeAspect="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02793" y="1879332"/>
                                        <a:ext cx="692201" cy="98401"/>
                                      </a:xfrm>
                                      <a:prstGeom prst="rect">
                                        <a:avLst/>
                                      </a:prstGeom>
                                    </p:spPr>
                                  </p:pic>
                                  <p:sp>
                                    <p:nvSpPr>
                                      <p:cNvPr id="572" name="Text Box 10">
                                        <a:extLst>
                                          <a:ext uri="{FF2B5EF4-FFF2-40B4-BE49-F238E27FC236}">
                                            <a16:creationId xmlns:a16="http://schemas.microsoft.com/office/drawing/2014/main" id="{FC18A8D1-C2D5-4418-AEC9-12B099EF3163}"/>
                                          </a:ext>
                                        </a:extLst>
                                      </p:cNvPr>
                                      <p:cNvSpPr txBox="1">
                                        <a:spLocks noChangeArrowheads="1"/>
                                      </p:cNvSpPr>
                                      <p:nvPr/>
                                    </p:nvSpPr>
                                    <p:spPr bwMode="auto">
                                      <a:xfrm>
                                        <a:off x="3119785" y="1951576"/>
                                        <a:ext cx="736762" cy="314099"/>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Education</a:t>
                                        </a:r>
                                      </a:p>
                                      <a:p>
                                        <a:pPr algn="ctr">
                                          <a:defRPr/>
                                        </a:pPr>
                                        <a:r>
                                          <a:rPr lang="en-US" sz="1333" b="1" dirty="0">
                                            <a:solidFill>
                                              <a:srgbClr val="FFFFFF"/>
                                            </a:solidFill>
                                            <a:latin typeface="Arial" charset="0"/>
                                            <a:ea typeface="Arial" charset="0"/>
                                            <a:cs typeface="Arial" charset="0"/>
                                          </a:rPr>
                                          <a:t>$66BN</a:t>
                                        </a:r>
                                      </a:p>
                                    </p:txBody>
                                  </p:sp>
                                  <p:pic>
                                    <p:nvPicPr>
                                      <p:cNvPr id="573" name="Picture 572">
                                        <a:extLst>
                                          <a:ext uri="{FF2B5EF4-FFF2-40B4-BE49-F238E27FC236}">
                                            <a16:creationId xmlns:a16="http://schemas.microsoft.com/office/drawing/2014/main" id="{A8365AC8-41CA-4A3F-8A3F-636609C1501F}"/>
                                          </a:ext>
                                        </a:extLst>
                                      </p:cNvPr>
                                      <p:cNvPicPr>
                                        <a:picLocks noChangeAspect="1" noChangeArrowheads="1"/>
                                      </p:cNvPicPr>
                                      <p:nvPr/>
                                    </p:nvPicPr>
                                    <p:blipFill>
                                      <a:blip r:embed="rId63" cstate="print">
                                        <a:extLst>
                                          <a:ext uri="{28A0092B-C50C-407E-A947-70E740481C1C}">
                                            <a14:useLocalDpi xmlns:a14="http://schemas.microsoft.com/office/drawing/2010/main"/>
                                          </a:ext>
                                        </a:extLst>
                                      </a:blip>
                                      <a:srcRect/>
                                      <a:stretch>
                                        <a:fillRect/>
                                      </a:stretch>
                                    </p:blipFill>
                                    <p:spPr bwMode="auto">
                                      <a:xfrm>
                                        <a:off x="4361556" y="2712626"/>
                                        <a:ext cx="503056" cy="132705"/>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pic>
                                    <p:nvPicPr>
                                      <p:cNvPr id="574" name="Picture 573">
                                        <a:extLst>
                                          <a:ext uri="{FF2B5EF4-FFF2-40B4-BE49-F238E27FC236}">
                                            <a16:creationId xmlns:a16="http://schemas.microsoft.com/office/drawing/2014/main" id="{E05E3F03-9FF4-476B-B68D-DE3C06052BFF}"/>
                                          </a:ext>
                                        </a:extLst>
                                      </p:cNvPr>
                                      <p:cNvPicPr>
                                        <a:picLocks noChangeAspect="1"/>
                                      </p:cNvPicPr>
                                      <p:nvPr/>
                                    </p:nvPicPr>
                                    <p:blipFill rotWithShape="1">
                                      <a:blip r:embed="rId6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64613" y="2900395"/>
                                        <a:ext cx="333177" cy="133240"/>
                                      </a:xfrm>
                                      <a:prstGeom prst="rect">
                                        <a:avLst/>
                                      </a:prstGeom>
                                    </p:spPr>
                                  </p:pic>
                                  <p:sp>
                                    <p:nvSpPr>
                                      <p:cNvPr id="575" name="Text Box 10">
                                        <a:extLst>
                                          <a:ext uri="{FF2B5EF4-FFF2-40B4-BE49-F238E27FC236}">
                                            <a16:creationId xmlns:a16="http://schemas.microsoft.com/office/drawing/2014/main" id="{78D0DF39-9433-40CC-B4C8-11B28A910975}"/>
                                          </a:ext>
                                        </a:extLst>
                                      </p:cNvPr>
                                      <p:cNvSpPr txBox="1">
                                        <a:spLocks noChangeArrowheads="1"/>
                                      </p:cNvSpPr>
                                      <p:nvPr/>
                                    </p:nvSpPr>
                                    <p:spPr bwMode="auto">
                                      <a:xfrm>
                                        <a:off x="5735073" y="3689709"/>
                                        <a:ext cx="535143" cy="211687"/>
                                      </a:xfrm>
                                      <a:prstGeom prst="rect">
                                        <a:avLst/>
                                      </a:prstGeom>
                                      <a:noFill/>
                                      <a:ln w="9525">
                                        <a:noFill/>
                                        <a:miter lim="800000"/>
                                        <a:headEnd/>
                                        <a:tailEnd/>
                                      </a:ln>
                                    </p:spPr>
                                    <p:txBody>
                                      <a:bodyPr wrap="square" lIns="216747" tIns="108373" rIns="216747" bIns="108373">
                                        <a:spAutoFit/>
                                      </a:bodyPr>
                                      <a:lstStyle/>
                                      <a:p>
                                        <a:pPr algn="ctr">
                                          <a:defRPr/>
                                        </a:pPr>
                                        <a:r>
                                          <a:rPr lang="en-US" sz="1333" b="1" dirty="0">
                                            <a:solidFill>
                                              <a:srgbClr val="FFFFFF"/>
                                            </a:solidFill>
                                            <a:latin typeface="Arial" charset="0"/>
                                            <a:ea typeface="Arial" charset="0"/>
                                            <a:cs typeface="Arial" charset="0"/>
                                          </a:rPr>
                                          <a:t>$3.5TN</a:t>
                                        </a:r>
                                      </a:p>
                                    </p:txBody>
                                  </p:sp>
                                  <p:pic>
                                    <p:nvPicPr>
                                      <p:cNvPr id="576" name="Picture 575">
                                        <a:extLst>
                                          <a:ext uri="{FF2B5EF4-FFF2-40B4-BE49-F238E27FC236}">
                                            <a16:creationId xmlns:a16="http://schemas.microsoft.com/office/drawing/2014/main" id="{1B9CEAEC-B85B-4E6C-9F41-EF0D3FB5228E}"/>
                                          </a:ext>
                                        </a:extLst>
                                      </p:cNvPr>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3758963" y="2256173"/>
                                        <a:ext cx="441139" cy="147920"/>
                                      </a:xfrm>
                                      <a:prstGeom prst="rect">
                                        <a:avLst/>
                                      </a:prstGeom>
                                    </p:spPr>
                                  </p:pic>
                                  <p:sp>
                                    <p:nvSpPr>
                                      <p:cNvPr id="577" name="Oval 576">
                                        <a:extLst>
                                          <a:ext uri="{FF2B5EF4-FFF2-40B4-BE49-F238E27FC236}">
                                            <a16:creationId xmlns:a16="http://schemas.microsoft.com/office/drawing/2014/main" id="{561B9628-082B-4591-8B6A-3E93EBABD2F7}"/>
                                          </a:ext>
                                        </a:extLst>
                                      </p:cNvPr>
                                      <p:cNvSpPr/>
                                      <p:nvPr/>
                                    </p:nvSpPr>
                                    <p:spPr>
                                      <a:xfrm>
                                        <a:off x="5578177" y="3171527"/>
                                        <a:ext cx="835700" cy="835700"/>
                                      </a:xfrm>
                                      <a:prstGeom prst="ellipse">
                                        <a:avLst/>
                                      </a:prstGeom>
                                      <a:solidFill>
                                        <a:srgbClr val="14234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33493" tIns="216747" rIns="433493" bIns="216747" numCol="1" spcCol="0" rtlCol="0" fromWordArt="0" anchor="ctr" anchorCtr="0" forceAA="0" compatLnSpc="1">
                                        <a:prstTxWarp prst="textNoShape">
                                          <a:avLst/>
                                        </a:prstTxWarp>
                                        <a:normAutofit/>
                                      </a:bodyPr>
                                      <a:lstStyle/>
                                      <a:p>
                                        <a:pPr marL="1354614" indent="-1354614" defTabSz="2167387">
                                          <a:spcBef>
                                            <a:spcPts val="2845"/>
                                          </a:spcBef>
                                          <a:spcAft>
                                            <a:spcPts val="2845"/>
                                          </a:spcAft>
                                          <a:buSzPct val="90000"/>
                                          <a:buFont typeface="Wingdings" panose="05000000000000000000" pitchFamily="2" charset="2"/>
                                          <a:buChar char="§"/>
                                        </a:pPr>
                                        <a:endParaRPr lang="en-US" sz="1333" dirty="0">
                                          <a:solidFill>
                                            <a:srgbClr val="14234A"/>
                                          </a:solidFill>
                                          <a:cs typeface="Arial"/>
                                        </a:endParaRPr>
                                      </a:p>
                                    </p:txBody>
                                  </p:sp>
                                  <p:pic>
                                    <p:nvPicPr>
                                      <p:cNvPr id="578" name="Picture 577">
                                        <a:extLst>
                                          <a:ext uri="{FF2B5EF4-FFF2-40B4-BE49-F238E27FC236}">
                                            <a16:creationId xmlns:a16="http://schemas.microsoft.com/office/drawing/2014/main" id="{54248223-E333-4CE1-9DF0-785B210A8855}"/>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5699206" y="3378539"/>
                                        <a:ext cx="646148" cy="446259"/>
                                      </a:xfrm>
                                      <a:prstGeom prst="rect">
                                        <a:avLst/>
                                      </a:prstGeom>
                                    </p:spPr>
                                  </p:pic>
                                  <p:pic>
                                    <p:nvPicPr>
                                      <p:cNvPr id="579" name="Picture 578">
                                        <a:extLst>
                                          <a:ext uri="{FF2B5EF4-FFF2-40B4-BE49-F238E27FC236}">
                                            <a16:creationId xmlns:a16="http://schemas.microsoft.com/office/drawing/2014/main" id="{B666AB59-F65B-4B2F-A1D3-74E13E10A6AB}"/>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4077827" y="4496770"/>
                                        <a:ext cx="314791" cy="111810"/>
                                      </a:xfrm>
                                      <a:prstGeom prst="rect">
                                        <a:avLst/>
                                      </a:prstGeom>
                                    </p:spPr>
                                  </p:pic>
                                </p:grpSp>
                                <p:pic>
                                  <p:nvPicPr>
                                    <p:cNvPr id="492" name="Picture 491">
                                      <a:extLst>
                                        <a:ext uri="{FF2B5EF4-FFF2-40B4-BE49-F238E27FC236}">
                                          <a16:creationId xmlns:a16="http://schemas.microsoft.com/office/drawing/2014/main" id="{FF2E41CE-A030-40C0-841B-5C596053949E}"/>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5119718" y="1557363"/>
                                      <a:ext cx="511926" cy="280495"/>
                                    </a:xfrm>
                                    <a:prstGeom prst="rect">
                                      <a:avLst/>
                                    </a:prstGeom>
                                  </p:spPr>
                                </p:pic>
                              </p:grpSp>
                              <p:pic>
                                <p:nvPicPr>
                                  <p:cNvPr id="490" name="Picture 489">
                                    <a:extLst>
                                      <a:ext uri="{FF2B5EF4-FFF2-40B4-BE49-F238E27FC236}">
                                        <a16:creationId xmlns:a16="http://schemas.microsoft.com/office/drawing/2014/main" id="{34A18FE7-344F-4101-A359-B48E3A7B6EFF}"/>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2753279" y="1377368"/>
                                    <a:ext cx="630690" cy="630690"/>
                                  </a:xfrm>
                                  <a:prstGeom prst="rect">
                                    <a:avLst/>
                                  </a:prstGeom>
                                </p:spPr>
                              </p:pic>
                            </p:grpSp>
                            <p:pic>
                              <p:nvPicPr>
                                <p:cNvPr id="488" name="Picture 487">
                                  <a:extLst>
                                    <a:ext uri="{FF2B5EF4-FFF2-40B4-BE49-F238E27FC236}">
                                      <a16:creationId xmlns:a16="http://schemas.microsoft.com/office/drawing/2014/main" id="{2AA2679A-EA4A-412D-A8FB-EEA3FC184847}"/>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5999224" y="3187793"/>
                                  <a:ext cx="436430" cy="191954"/>
                                </a:xfrm>
                                <a:prstGeom prst="rect">
                                  <a:avLst/>
                                </a:prstGeom>
                              </p:spPr>
                            </p:pic>
                          </p:grpSp>
                          <p:pic>
                            <p:nvPicPr>
                              <p:cNvPr id="486" name="Picture 485">
                                <a:extLst>
                                  <a:ext uri="{FF2B5EF4-FFF2-40B4-BE49-F238E27FC236}">
                                    <a16:creationId xmlns:a16="http://schemas.microsoft.com/office/drawing/2014/main" id="{55152FD6-98ED-42F2-8695-13E8C87F620D}"/>
                                  </a:ext>
                                </a:extLst>
                              </p:cNvPr>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2397827" y="2199189"/>
                                <a:ext cx="647204" cy="339782"/>
                              </a:xfrm>
                              <a:prstGeom prst="rect">
                                <a:avLst/>
                              </a:prstGeom>
                            </p:spPr>
                          </p:pic>
                        </p:grpSp>
                        <p:pic>
                          <p:nvPicPr>
                            <p:cNvPr id="482" name="Picture 481">
                              <a:extLst>
                                <a:ext uri="{FF2B5EF4-FFF2-40B4-BE49-F238E27FC236}">
                                  <a16:creationId xmlns:a16="http://schemas.microsoft.com/office/drawing/2014/main" id="{0759764D-4B18-4B09-B2F1-FCA58CA86A45}"/>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3727589" y="2397598"/>
                              <a:ext cx="346419" cy="91668"/>
                            </a:xfrm>
                            <a:prstGeom prst="rect">
                              <a:avLst/>
                            </a:prstGeom>
                          </p:spPr>
                        </p:pic>
                        <p:pic>
                          <p:nvPicPr>
                            <p:cNvPr id="483" name="Picture 482">
                              <a:extLst>
                                <a:ext uri="{FF2B5EF4-FFF2-40B4-BE49-F238E27FC236}">
                                  <a16:creationId xmlns:a16="http://schemas.microsoft.com/office/drawing/2014/main" id="{8C7DDE85-86C5-4574-BCBE-3CA8E0126CA2}"/>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3680970" y="2556759"/>
                              <a:ext cx="456496" cy="86023"/>
                            </a:xfrm>
                            <a:prstGeom prst="rect">
                              <a:avLst/>
                            </a:prstGeom>
                          </p:spPr>
                        </p:pic>
                        <p:pic>
                          <p:nvPicPr>
                            <p:cNvPr id="484" name="Picture 483">
                              <a:extLst>
                                <a:ext uri="{FF2B5EF4-FFF2-40B4-BE49-F238E27FC236}">
                                  <a16:creationId xmlns:a16="http://schemas.microsoft.com/office/drawing/2014/main" id="{CA2591F2-A424-4C51-83CD-F2B89F79D4A0}"/>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621367" y="3166590"/>
                              <a:ext cx="466653" cy="78527"/>
                            </a:xfrm>
                            <a:prstGeom prst="rect">
                              <a:avLst/>
                            </a:prstGeom>
                          </p:spPr>
                        </p:pic>
                      </p:grpSp>
                      <p:pic>
                        <p:nvPicPr>
                          <p:cNvPr id="479" name="Picture 478">
                            <a:extLst>
                              <a:ext uri="{FF2B5EF4-FFF2-40B4-BE49-F238E27FC236}">
                                <a16:creationId xmlns:a16="http://schemas.microsoft.com/office/drawing/2014/main" id="{8121B1A3-4AF6-4547-AADE-911270AC9559}"/>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4206249" y="1809635"/>
                            <a:ext cx="242102" cy="59874"/>
                          </a:xfrm>
                          <a:prstGeom prst="rect">
                            <a:avLst/>
                          </a:prstGeom>
                        </p:spPr>
                      </p:pic>
                      <p:pic>
                        <p:nvPicPr>
                          <p:cNvPr id="480" name="Picture 479">
                            <a:extLst>
                              <a:ext uri="{FF2B5EF4-FFF2-40B4-BE49-F238E27FC236}">
                                <a16:creationId xmlns:a16="http://schemas.microsoft.com/office/drawing/2014/main" id="{3047014C-D058-4F60-B54E-37B7755700F8}"/>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5055622" y="2615587"/>
                            <a:ext cx="330157" cy="111339"/>
                          </a:xfrm>
                          <a:prstGeom prst="rect">
                            <a:avLst/>
                          </a:prstGeom>
                        </p:spPr>
                      </p:pic>
                    </p:grpSp>
                    <p:pic>
                      <p:nvPicPr>
                        <p:cNvPr id="477" name="Picture 476">
                          <a:extLst>
                            <a:ext uri="{FF2B5EF4-FFF2-40B4-BE49-F238E27FC236}">
                              <a16:creationId xmlns:a16="http://schemas.microsoft.com/office/drawing/2014/main" id="{269834D4-5DB2-4DC6-8D1A-74DF06F9B0A2}"/>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6372062" y="2436124"/>
                          <a:ext cx="471604" cy="168593"/>
                        </a:xfrm>
                        <a:prstGeom prst="rect">
                          <a:avLst/>
                        </a:prstGeom>
                      </p:spPr>
                    </p:pic>
                  </p:grpSp>
                  <p:pic>
                    <p:nvPicPr>
                      <p:cNvPr id="475" name="Picture 474">
                        <a:extLst>
                          <a:ext uri="{FF2B5EF4-FFF2-40B4-BE49-F238E27FC236}">
                            <a16:creationId xmlns:a16="http://schemas.microsoft.com/office/drawing/2014/main" id="{5207140A-2B9D-46A7-A1E0-562444FB5AA2}"/>
                          </a:ext>
                        </a:extLst>
                      </p:cNvPr>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4695756" y="3079290"/>
                        <a:ext cx="228264" cy="132188"/>
                      </a:xfrm>
                      <a:prstGeom prst="rect">
                        <a:avLst/>
                      </a:prstGeom>
                    </p:spPr>
                  </p:pic>
                </p:grpSp>
                <p:pic>
                  <p:nvPicPr>
                    <p:cNvPr id="470" name="Picture 469">
                      <a:extLst>
                        <a:ext uri="{FF2B5EF4-FFF2-40B4-BE49-F238E27FC236}">
                          <a16:creationId xmlns:a16="http://schemas.microsoft.com/office/drawing/2014/main" id="{9D9CF215-3650-48F1-8417-194F97ACE091}"/>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5226556" y="2685373"/>
                      <a:ext cx="343841" cy="93840"/>
                    </a:xfrm>
                    <a:prstGeom prst="rect">
                      <a:avLst/>
                    </a:prstGeom>
                  </p:spPr>
                </p:pic>
                <p:pic>
                  <p:nvPicPr>
                    <p:cNvPr id="471" name="Picture 470">
                      <a:extLst>
                        <a:ext uri="{FF2B5EF4-FFF2-40B4-BE49-F238E27FC236}">
                          <a16:creationId xmlns:a16="http://schemas.microsoft.com/office/drawing/2014/main" id="{F6EE72C5-185F-407B-B01B-41A234530489}"/>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3541620" y="3161548"/>
                      <a:ext cx="398442" cy="67605"/>
                    </a:xfrm>
                    <a:prstGeom prst="rect">
                      <a:avLst/>
                    </a:prstGeom>
                  </p:spPr>
                </p:pic>
                <p:pic>
                  <p:nvPicPr>
                    <p:cNvPr id="472" name="Picture 471">
                      <a:extLst>
                        <a:ext uri="{FF2B5EF4-FFF2-40B4-BE49-F238E27FC236}">
                          <a16:creationId xmlns:a16="http://schemas.microsoft.com/office/drawing/2014/main" id="{AB5BE4D0-6271-4447-A04B-9B49C2A4A53F}"/>
                        </a:ext>
                      </a:extLst>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4184526" y="3028610"/>
                      <a:ext cx="336941" cy="87393"/>
                    </a:xfrm>
                    <a:prstGeom prst="rect">
                      <a:avLst/>
                    </a:prstGeom>
                  </p:spPr>
                </p:pic>
                <p:pic>
                  <p:nvPicPr>
                    <p:cNvPr id="473" name="Picture 472">
                      <a:extLst>
                        <a:ext uri="{FF2B5EF4-FFF2-40B4-BE49-F238E27FC236}">
                          <a16:creationId xmlns:a16="http://schemas.microsoft.com/office/drawing/2014/main" id="{743516CE-0E2B-4234-8795-B7F181F85C09}"/>
                        </a:ext>
                      </a:extLst>
                    </p:cNvPr>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4484333" y="1752419"/>
                      <a:ext cx="229034" cy="170503"/>
                    </a:xfrm>
                    <a:prstGeom prst="rect">
                      <a:avLst/>
                    </a:prstGeom>
                  </p:spPr>
                </p:pic>
              </p:grpSp>
              <p:pic>
                <p:nvPicPr>
                  <p:cNvPr id="466" name="Picture 465">
                    <a:extLst>
                      <a:ext uri="{FF2B5EF4-FFF2-40B4-BE49-F238E27FC236}">
                        <a16:creationId xmlns:a16="http://schemas.microsoft.com/office/drawing/2014/main" id="{40D341FC-1EEA-4459-8D45-690310A4108E}"/>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2780128" y="2991247"/>
                    <a:ext cx="479797" cy="312097"/>
                  </a:xfrm>
                  <a:prstGeom prst="rect">
                    <a:avLst/>
                  </a:prstGeom>
                </p:spPr>
              </p:pic>
              <p:pic>
                <p:nvPicPr>
                  <p:cNvPr id="467" name="Picture 466">
                    <a:extLst>
                      <a:ext uri="{FF2B5EF4-FFF2-40B4-BE49-F238E27FC236}">
                        <a16:creationId xmlns:a16="http://schemas.microsoft.com/office/drawing/2014/main" id="{C3468AA0-DED8-42B4-AEE4-5298A7FA2045}"/>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3290123" y="2822630"/>
                    <a:ext cx="366135" cy="92146"/>
                  </a:xfrm>
                  <a:prstGeom prst="rect">
                    <a:avLst/>
                  </a:prstGeom>
                </p:spPr>
              </p:pic>
              <p:pic>
                <p:nvPicPr>
                  <p:cNvPr id="468" name="Picture 467">
                    <a:extLst>
                      <a:ext uri="{FF2B5EF4-FFF2-40B4-BE49-F238E27FC236}">
                        <a16:creationId xmlns:a16="http://schemas.microsoft.com/office/drawing/2014/main" id="{16356598-529D-4029-968C-DAB31777A4CD}"/>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5182507" y="1346943"/>
                    <a:ext cx="305443" cy="85775"/>
                  </a:xfrm>
                  <a:prstGeom prst="rect">
                    <a:avLst/>
                  </a:prstGeom>
                </p:spPr>
              </p:pic>
            </p:grpSp>
            <p:pic>
              <p:nvPicPr>
                <p:cNvPr id="464" name="Picture 463">
                  <a:extLst>
                    <a:ext uri="{FF2B5EF4-FFF2-40B4-BE49-F238E27FC236}">
                      <a16:creationId xmlns:a16="http://schemas.microsoft.com/office/drawing/2014/main" id="{374B1B1D-2E9D-49CE-BED4-B1A89AB27EF7}"/>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6292975" y="1768412"/>
                  <a:ext cx="403855" cy="86638"/>
                </a:xfrm>
                <a:prstGeom prst="rect">
                  <a:avLst/>
                </a:prstGeom>
              </p:spPr>
            </p:pic>
          </p:grpSp>
          <p:pic>
            <p:nvPicPr>
              <p:cNvPr id="462" name="Picture 461">
                <a:extLst>
                  <a:ext uri="{FF2B5EF4-FFF2-40B4-BE49-F238E27FC236}">
                    <a16:creationId xmlns:a16="http://schemas.microsoft.com/office/drawing/2014/main" id="{A57DC3BB-62EF-42F1-AF54-E8C8924359A1}"/>
                  </a:ext>
                </a:extLst>
              </p:cNvPr>
              <p:cNvPicPr>
                <a:picLocks noChangeAspect="1"/>
              </p:cNvPicPr>
              <p:nvPr/>
            </p:nvPicPr>
            <p:blipFill rotWithShape="1">
              <a:blip r:embed="rId87" cstate="email">
                <a:extLst>
                  <a:ext uri="{28A0092B-C50C-407E-A947-70E740481C1C}">
                    <a14:useLocalDpi xmlns:a14="http://schemas.microsoft.com/office/drawing/2010/main"/>
                  </a:ext>
                </a:extLst>
              </a:blip>
              <a:srcRect/>
              <a:stretch/>
            </p:blipFill>
            <p:spPr>
              <a:xfrm>
                <a:off x="4016340" y="1067089"/>
                <a:ext cx="488151" cy="76410"/>
              </a:xfrm>
              <a:prstGeom prst="rect">
                <a:avLst/>
              </a:prstGeom>
            </p:spPr>
          </p:pic>
        </p:grpSp>
        <p:pic>
          <p:nvPicPr>
            <p:cNvPr id="190" name="Picture 189">
              <a:extLst>
                <a:ext uri="{FF2B5EF4-FFF2-40B4-BE49-F238E27FC236}">
                  <a16:creationId xmlns:a16="http://schemas.microsoft.com/office/drawing/2014/main" id="{C87F9618-491A-4386-8900-7A1197DD2F75}"/>
                </a:ext>
              </a:extLst>
            </p:cNvPr>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4268922" y="2114009"/>
              <a:ext cx="270204" cy="61246"/>
            </a:xfrm>
            <a:prstGeom prst="rect">
              <a:avLst/>
            </a:prstGeom>
          </p:spPr>
        </p:pic>
      </p:grpSp>
      <mc:AlternateContent xmlns:mc="http://schemas.openxmlformats.org/markup-compatibility/2006" xmlns:p14="http://schemas.microsoft.com/office/powerpoint/2010/main">
        <mc:Choice Requires="p14">
          <p:contentPart p14:bwMode="auto" r:id="rId89">
            <p14:nvContentPartPr>
              <p14:cNvPr id="5" name="Ink 4">
                <a:extLst>
                  <a:ext uri="{FF2B5EF4-FFF2-40B4-BE49-F238E27FC236}">
                    <a16:creationId xmlns:a16="http://schemas.microsoft.com/office/drawing/2014/main" id="{2D416DE1-B888-304B-BDC6-0D1DE24A84BF}"/>
                  </a:ext>
                </a:extLst>
              </p14:cNvPr>
              <p14:cNvContentPartPr/>
              <p14:nvPr/>
            </p14:nvContentPartPr>
            <p14:xfrm>
              <a:off x="9060153" y="10567244"/>
              <a:ext cx="1253160" cy="11160"/>
            </p14:xfrm>
          </p:contentPart>
        </mc:Choice>
        <mc:Fallback xmlns="">
          <p:pic>
            <p:nvPicPr>
              <p:cNvPr id="5" name="Ink 4">
                <a:extLst>
                  <a:ext uri="{FF2B5EF4-FFF2-40B4-BE49-F238E27FC236}">
                    <a16:creationId xmlns:a16="http://schemas.microsoft.com/office/drawing/2014/main" id="{2D416DE1-B888-304B-BDC6-0D1DE24A84BF}"/>
                  </a:ext>
                </a:extLst>
              </p:cNvPr>
              <p:cNvPicPr/>
              <p:nvPr/>
            </p:nvPicPr>
            <p:blipFill>
              <a:blip r:embed="rId90"/>
              <a:stretch>
                <a:fillRect/>
              </a:stretch>
            </p:blipFill>
            <p:spPr>
              <a:xfrm>
                <a:off x="9006153" y="10459244"/>
                <a:ext cx="1360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 name="Ink 5">
                <a:extLst>
                  <a:ext uri="{FF2B5EF4-FFF2-40B4-BE49-F238E27FC236}">
                    <a16:creationId xmlns:a16="http://schemas.microsoft.com/office/drawing/2014/main" id="{C8971862-5202-B243-8DB8-DD9F2907EDF2}"/>
                  </a:ext>
                </a:extLst>
              </p14:cNvPr>
              <p14:cNvContentPartPr/>
              <p14:nvPr/>
            </p14:nvContentPartPr>
            <p14:xfrm>
              <a:off x="9454713" y="9985844"/>
              <a:ext cx="1168920" cy="7560"/>
            </p14:xfrm>
          </p:contentPart>
        </mc:Choice>
        <mc:Fallback xmlns="">
          <p:pic>
            <p:nvPicPr>
              <p:cNvPr id="6" name="Ink 5">
                <a:extLst>
                  <a:ext uri="{FF2B5EF4-FFF2-40B4-BE49-F238E27FC236}">
                    <a16:creationId xmlns:a16="http://schemas.microsoft.com/office/drawing/2014/main" id="{C8971862-5202-B243-8DB8-DD9F2907EDF2}"/>
                  </a:ext>
                </a:extLst>
              </p:cNvPr>
              <p:cNvPicPr/>
              <p:nvPr/>
            </p:nvPicPr>
            <p:blipFill>
              <a:blip r:embed="rId92"/>
              <a:stretch>
                <a:fillRect/>
              </a:stretch>
            </p:blipFill>
            <p:spPr>
              <a:xfrm>
                <a:off x="9400713" y="9877844"/>
                <a:ext cx="1276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 name="Ink 6">
                <a:extLst>
                  <a:ext uri="{FF2B5EF4-FFF2-40B4-BE49-F238E27FC236}">
                    <a16:creationId xmlns:a16="http://schemas.microsoft.com/office/drawing/2014/main" id="{00BA5681-CAA2-5C4B-A913-BF1F8C667711}"/>
                  </a:ext>
                </a:extLst>
              </p14:cNvPr>
              <p14:cNvContentPartPr/>
              <p14:nvPr/>
            </p14:nvContentPartPr>
            <p14:xfrm>
              <a:off x="6289233" y="8029244"/>
              <a:ext cx="1145880" cy="19800"/>
            </p14:xfrm>
          </p:contentPart>
        </mc:Choice>
        <mc:Fallback xmlns="">
          <p:pic>
            <p:nvPicPr>
              <p:cNvPr id="7" name="Ink 6">
                <a:extLst>
                  <a:ext uri="{FF2B5EF4-FFF2-40B4-BE49-F238E27FC236}">
                    <a16:creationId xmlns:a16="http://schemas.microsoft.com/office/drawing/2014/main" id="{00BA5681-CAA2-5C4B-A913-BF1F8C667711}"/>
                  </a:ext>
                </a:extLst>
              </p:cNvPr>
              <p:cNvPicPr/>
              <p:nvPr/>
            </p:nvPicPr>
            <p:blipFill>
              <a:blip r:embed="rId94"/>
              <a:stretch>
                <a:fillRect/>
              </a:stretch>
            </p:blipFill>
            <p:spPr>
              <a:xfrm>
                <a:off x="6235233" y="7921244"/>
                <a:ext cx="1253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 name="Ink 7">
                <a:extLst>
                  <a:ext uri="{FF2B5EF4-FFF2-40B4-BE49-F238E27FC236}">
                    <a16:creationId xmlns:a16="http://schemas.microsoft.com/office/drawing/2014/main" id="{918A9A2C-804F-E345-8D7A-1E77B22C1EB2}"/>
                  </a:ext>
                </a:extLst>
              </p14:cNvPr>
              <p14:cNvContentPartPr/>
              <p14:nvPr/>
            </p14:nvContentPartPr>
            <p14:xfrm>
              <a:off x="7428273" y="6179924"/>
              <a:ext cx="896760" cy="70200"/>
            </p14:xfrm>
          </p:contentPart>
        </mc:Choice>
        <mc:Fallback xmlns="">
          <p:pic>
            <p:nvPicPr>
              <p:cNvPr id="8" name="Ink 7">
                <a:extLst>
                  <a:ext uri="{FF2B5EF4-FFF2-40B4-BE49-F238E27FC236}">
                    <a16:creationId xmlns:a16="http://schemas.microsoft.com/office/drawing/2014/main" id="{918A9A2C-804F-E345-8D7A-1E77B22C1EB2}"/>
                  </a:ext>
                </a:extLst>
              </p:cNvPr>
              <p:cNvPicPr/>
              <p:nvPr/>
            </p:nvPicPr>
            <p:blipFill>
              <a:blip r:embed="rId96"/>
              <a:stretch>
                <a:fillRect/>
              </a:stretch>
            </p:blipFill>
            <p:spPr>
              <a:xfrm>
                <a:off x="7374633" y="6071924"/>
                <a:ext cx="1004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 name="Ink 8">
                <a:extLst>
                  <a:ext uri="{FF2B5EF4-FFF2-40B4-BE49-F238E27FC236}">
                    <a16:creationId xmlns:a16="http://schemas.microsoft.com/office/drawing/2014/main" id="{90A139D7-735B-B741-9664-AC37490E09E9}"/>
                  </a:ext>
                </a:extLst>
              </p14:cNvPr>
              <p14:cNvContentPartPr/>
              <p14:nvPr/>
            </p14:nvContentPartPr>
            <p14:xfrm>
              <a:off x="8063673" y="5428604"/>
              <a:ext cx="1182240" cy="40680"/>
            </p14:xfrm>
          </p:contentPart>
        </mc:Choice>
        <mc:Fallback xmlns="">
          <p:pic>
            <p:nvPicPr>
              <p:cNvPr id="9" name="Ink 8">
                <a:extLst>
                  <a:ext uri="{FF2B5EF4-FFF2-40B4-BE49-F238E27FC236}">
                    <a16:creationId xmlns:a16="http://schemas.microsoft.com/office/drawing/2014/main" id="{90A139D7-735B-B741-9664-AC37490E09E9}"/>
                  </a:ext>
                </a:extLst>
              </p:cNvPr>
              <p:cNvPicPr/>
              <p:nvPr/>
            </p:nvPicPr>
            <p:blipFill>
              <a:blip r:embed="rId98"/>
              <a:stretch>
                <a:fillRect/>
              </a:stretch>
            </p:blipFill>
            <p:spPr>
              <a:xfrm>
                <a:off x="8009673" y="5320964"/>
                <a:ext cx="12898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 name="Ink 10">
                <a:extLst>
                  <a:ext uri="{FF2B5EF4-FFF2-40B4-BE49-F238E27FC236}">
                    <a16:creationId xmlns:a16="http://schemas.microsoft.com/office/drawing/2014/main" id="{ADF29D69-09FF-4D40-AF9D-818010247E20}"/>
                  </a:ext>
                </a:extLst>
              </p14:cNvPr>
              <p14:cNvContentPartPr/>
              <p14:nvPr/>
            </p14:nvContentPartPr>
            <p14:xfrm>
              <a:off x="10824153" y="4283804"/>
              <a:ext cx="1175760" cy="56160"/>
            </p14:xfrm>
          </p:contentPart>
        </mc:Choice>
        <mc:Fallback xmlns="">
          <p:pic>
            <p:nvPicPr>
              <p:cNvPr id="11" name="Ink 10">
                <a:extLst>
                  <a:ext uri="{FF2B5EF4-FFF2-40B4-BE49-F238E27FC236}">
                    <a16:creationId xmlns:a16="http://schemas.microsoft.com/office/drawing/2014/main" id="{ADF29D69-09FF-4D40-AF9D-818010247E20}"/>
                  </a:ext>
                </a:extLst>
              </p:cNvPr>
              <p:cNvPicPr/>
              <p:nvPr/>
            </p:nvPicPr>
            <p:blipFill>
              <a:blip r:embed="rId100"/>
              <a:stretch>
                <a:fillRect/>
              </a:stretch>
            </p:blipFill>
            <p:spPr>
              <a:xfrm>
                <a:off x="10770153" y="4176164"/>
                <a:ext cx="12834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 name="Ink 11">
                <a:extLst>
                  <a:ext uri="{FF2B5EF4-FFF2-40B4-BE49-F238E27FC236}">
                    <a16:creationId xmlns:a16="http://schemas.microsoft.com/office/drawing/2014/main" id="{6307EC58-B47B-D846-931F-D531F684DA73}"/>
                  </a:ext>
                </a:extLst>
              </p14:cNvPr>
              <p14:cNvContentPartPr/>
              <p14:nvPr/>
            </p14:nvContentPartPr>
            <p14:xfrm>
              <a:off x="10995873" y="4649204"/>
              <a:ext cx="754200" cy="360"/>
            </p14:xfrm>
          </p:contentPart>
        </mc:Choice>
        <mc:Fallback xmlns="">
          <p:pic>
            <p:nvPicPr>
              <p:cNvPr id="12" name="Ink 11">
                <a:extLst>
                  <a:ext uri="{FF2B5EF4-FFF2-40B4-BE49-F238E27FC236}">
                    <a16:creationId xmlns:a16="http://schemas.microsoft.com/office/drawing/2014/main" id="{6307EC58-B47B-D846-931F-D531F684DA73}"/>
                  </a:ext>
                </a:extLst>
              </p:cNvPr>
              <p:cNvPicPr/>
              <p:nvPr/>
            </p:nvPicPr>
            <p:blipFill>
              <a:blip r:embed="rId102"/>
              <a:stretch>
                <a:fillRect/>
              </a:stretch>
            </p:blipFill>
            <p:spPr>
              <a:xfrm>
                <a:off x="10941873" y="4541204"/>
                <a:ext cx="861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 name="Ink 12">
                <a:extLst>
                  <a:ext uri="{FF2B5EF4-FFF2-40B4-BE49-F238E27FC236}">
                    <a16:creationId xmlns:a16="http://schemas.microsoft.com/office/drawing/2014/main" id="{C908B0AB-E0C9-7E4D-A94F-8B42F9CA9648}"/>
                  </a:ext>
                </a:extLst>
              </p14:cNvPr>
              <p14:cNvContentPartPr/>
              <p14:nvPr/>
            </p14:nvContentPartPr>
            <p14:xfrm>
              <a:off x="11204313" y="4875284"/>
              <a:ext cx="668160" cy="21960"/>
            </p14:xfrm>
          </p:contentPart>
        </mc:Choice>
        <mc:Fallback xmlns="">
          <p:pic>
            <p:nvPicPr>
              <p:cNvPr id="13" name="Ink 12">
                <a:extLst>
                  <a:ext uri="{FF2B5EF4-FFF2-40B4-BE49-F238E27FC236}">
                    <a16:creationId xmlns:a16="http://schemas.microsoft.com/office/drawing/2014/main" id="{C908B0AB-E0C9-7E4D-A94F-8B42F9CA9648}"/>
                  </a:ext>
                </a:extLst>
              </p:cNvPr>
              <p:cNvPicPr/>
              <p:nvPr/>
            </p:nvPicPr>
            <p:blipFill>
              <a:blip r:embed="rId104"/>
              <a:stretch>
                <a:fillRect/>
              </a:stretch>
            </p:blipFill>
            <p:spPr>
              <a:xfrm>
                <a:off x="11150313" y="4767644"/>
                <a:ext cx="7758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 name="Ink 15">
                <a:extLst>
                  <a:ext uri="{FF2B5EF4-FFF2-40B4-BE49-F238E27FC236}">
                    <a16:creationId xmlns:a16="http://schemas.microsoft.com/office/drawing/2014/main" id="{2E57F934-BEAF-2646-B024-7D7C98EE5EF1}"/>
                  </a:ext>
                </a:extLst>
              </p14:cNvPr>
              <p14:cNvContentPartPr/>
              <p14:nvPr/>
            </p14:nvContentPartPr>
            <p14:xfrm>
              <a:off x="17048193" y="6935924"/>
              <a:ext cx="1455480" cy="42840"/>
            </p14:xfrm>
          </p:contentPart>
        </mc:Choice>
        <mc:Fallback xmlns="">
          <p:pic>
            <p:nvPicPr>
              <p:cNvPr id="16" name="Ink 15">
                <a:extLst>
                  <a:ext uri="{FF2B5EF4-FFF2-40B4-BE49-F238E27FC236}">
                    <a16:creationId xmlns:a16="http://schemas.microsoft.com/office/drawing/2014/main" id="{2E57F934-BEAF-2646-B024-7D7C98EE5EF1}"/>
                  </a:ext>
                </a:extLst>
              </p:cNvPr>
              <p:cNvPicPr/>
              <p:nvPr/>
            </p:nvPicPr>
            <p:blipFill>
              <a:blip r:embed="rId106"/>
              <a:stretch>
                <a:fillRect/>
              </a:stretch>
            </p:blipFill>
            <p:spPr>
              <a:xfrm>
                <a:off x="16994553" y="6827924"/>
                <a:ext cx="1563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 name="Ink 16">
                <a:extLst>
                  <a:ext uri="{FF2B5EF4-FFF2-40B4-BE49-F238E27FC236}">
                    <a16:creationId xmlns:a16="http://schemas.microsoft.com/office/drawing/2014/main" id="{37539C17-8DF6-9745-BF77-98FC550517FF}"/>
                  </a:ext>
                </a:extLst>
              </p14:cNvPr>
              <p14:cNvContentPartPr/>
              <p14:nvPr/>
            </p14:nvContentPartPr>
            <p14:xfrm>
              <a:off x="17204793" y="7882364"/>
              <a:ext cx="870840" cy="11160"/>
            </p14:xfrm>
          </p:contentPart>
        </mc:Choice>
        <mc:Fallback xmlns="">
          <p:pic>
            <p:nvPicPr>
              <p:cNvPr id="17" name="Ink 16">
                <a:extLst>
                  <a:ext uri="{FF2B5EF4-FFF2-40B4-BE49-F238E27FC236}">
                    <a16:creationId xmlns:a16="http://schemas.microsoft.com/office/drawing/2014/main" id="{37539C17-8DF6-9745-BF77-98FC550517FF}"/>
                  </a:ext>
                </a:extLst>
              </p:cNvPr>
              <p:cNvPicPr/>
              <p:nvPr/>
            </p:nvPicPr>
            <p:blipFill>
              <a:blip r:embed="rId108"/>
              <a:stretch>
                <a:fillRect/>
              </a:stretch>
            </p:blipFill>
            <p:spPr>
              <a:xfrm>
                <a:off x="17151153" y="7774724"/>
                <a:ext cx="978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 name="Ink 17">
                <a:extLst>
                  <a:ext uri="{FF2B5EF4-FFF2-40B4-BE49-F238E27FC236}">
                    <a16:creationId xmlns:a16="http://schemas.microsoft.com/office/drawing/2014/main" id="{9B29367F-1188-214B-8C10-F60E2BE79A1D}"/>
                  </a:ext>
                </a:extLst>
              </p14:cNvPr>
              <p14:cNvContentPartPr/>
              <p14:nvPr/>
            </p14:nvContentPartPr>
            <p14:xfrm>
              <a:off x="15375993" y="9260084"/>
              <a:ext cx="928080" cy="62640"/>
            </p14:xfrm>
          </p:contentPart>
        </mc:Choice>
        <mc:Fallback xmlns="">
          <p:pic>
            <p:nvPicPr>
              <p:cNvPr id="18" name="Ink 17">
                <a:extLst>
                  <a:ext uri="{FF2B5EF4-FFF2-40B4-BE49-F238E27FC236}">
                    <a16:creationId xmlns:a16="http://schemas.microsoft.com/office/drawing/2014/main" id="{9B29367F-1188-214B-8C10-F60E2BE79A1D}"/>
                  </a:ext>
                </a:extLst>
              </p:cNvPr>
              <p:cNvPicPr/>
              <p:nvPr/>
            </p:nvPicPr>
            <p:blipFill>
              <a:blip r:embed="rId110"/>
              <a:stretch>
                <a:fillRect/>
              </a:stretch>
            </p:blipFill>
            <p:spPr>
              <a:xfrm>
                <a:off x="15321993" y="9152084"/>
                <a:ext cx="10357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 name="Ink 18">
                <a:extLst>
                  <a:ext uri="{FF2B5EF4-FFF2-40B4-BE49-F238E27FC236}">
                    <a16:creationId xmlns:a16="http://schemas.microsoft.com/office/drawing/2014/main" id="{3BD45840-2226-2241-9888-B5173C2D81D7}"/>
                  </a:ext>
                </a:extLst>
              </p14:cNvPr>
              <p14:cNvContentPartPr/>
              <p14:nvPr/>
            </p14:nvContentPartPr>
            <p14:xfrm>
              <a:off x="13492833" y="7078124"/>
              <a:ext cx="857160" cy="31680"/>
            </p14:xfrm>
          </p:contentPart>
        </mc:Choice>
        <mc:Fallback xmlns="">
          <p:pic>
            <p:nvPicPr>
              <p:cNvPr id="19" name="Ink 18">
                <a:extLst>
                  <a:ext uri="{FF2B5EF4-FFF2-40B4-BE49-F238E27FC236}">
                    <a16:creationId xmlns:a16="http://schemas.microsoft.com/office/drawing/2014/main" id="{3BD45840-2226-2241-9888-B5173C2D81D7}"/>
                  </a:ext>
                </a:extLst>
              </p:cNvPr>
              <p:cNvPicPr/>
              <p:nvPr/>
            </p:nvPicPr>
            <p:blipFill>
              <a:blip r:embed="rId112"/>
              <a:stretch>
                <a:fillRect/>
              </a:stretch>
            </p:blipFill>
            <p:spPr>
              <a:xfrm>
                <a:off x="13438833" y="6970484"/>
                <a:ext cx="964800" cy="247320"/>
              </a:xfrm>
              <a:prstGeom prst="rect">
                <a:avLst/>
              </a:prstGeom>
            </p:spPr>
          </p:pic>
        </mc:Fallback>
      </mc:AlternateContent>
    </p:spTree>
    <p:extLst>
      <p:ext uri="{BB962C8B-B14F-4D97-AF65-F5344CB8AC3E}">
        <p14:creationId xmlns:p14="http://schemas.microsoft.com/office/powerpoint/2010/main" val="311473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519C8806-DEFE-AD46-9F49-2E30C207AC8C}"/>
              </a:ext>
            </a:extLst>
          </p:cNvPr>
          <p:cNvSpPr/>
          <p:nvPr/>
        </p:nvSpPr>
        <p:spPr>
          <a:xfrm>
            <a:off x="9724421" y="2462077"/>
            <a:ext cx="5532120" cy="5684004"/>
          </a:xfrm>
          <a:prstGeom prst="ellipse">
            <a:avLst/>
          </a:prstGeom>
          <a:solidFill>
            <a:srgbClr val="0065C1">
              <a:alpha val="6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Light"/>
              </a:rPr>
              <a:t>Data </a:t>
            </a: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Light"/>
              </a:rPr>
              <a:t>Science</a:t>
            </a: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5" name="Oval 44">
            <a:extLst>
              <a:ext uri="{FF2B5EF4-FFF2-40B4-BE49-F238E27FC236}">
                <a16:creationId xmlns:a16="http://schemas.microsoft.com/office/drawing/2014/main" id="{72E59B15-DBE4-B041-A74B-59A84F53C624}"/>
              </a:ext>
            </a:extLst>
          </p:cNvPr>
          <p:cNvSpPr/>
          <p:nvPr/>
        </p:nvSpPr>
        <p:spPr>
          <a:xfrm>
            <a:off x="11776245" y="5918955"/>
            <a:ext cx="5532120" cy="5684004"/>
          </a:xfrm>
          <a:prstGeom prst="ellipse">
            <a:avLst/>
          </a:prstGeom>
          <a:solidFill>
            <a:srgbClr val="4AA4A7">
              <a:alpha val="7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Light"/>
              </a:rPr>
              <a:t>Digital</a:t>
            </a: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p:txBody>
      </p:sp>
      <p:sp>
        <p:nvSpPr>
          <p:cNvPr id="46" name="Oval 45">
            <a:extLst>
              <a:ext uri="{FF2B5EF4-FFF2-40B4-BE49-F238E27FC236}">
                <a16:creationId xmlns:a16="http://schemas.microsoft.com/office/drawing/2014/main" id="{CD1B1B5D-82F7-3C4C-B662-3CA887EAFDA4}"/>
              </a:ext>
            </a:extLst>
          </p:cNvPr>
          <p:cNvSpPr/>
          <p:nvPr/>
        </p:nvSpPr>
        <p:spPr>
          <a:xfrm>
            <a:off x="7739503" y="5918955"/>
            <a:ext cx="5532120" cy="5684004"/>
          </a:xfrm>
          <a:prstGeom prst="ellipse">
            <a:avLst/>
          </a:prstGeom>
          <a:solidFill>
            <a:srgbClr val="8E81B7">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Light"/>
              </a:rPr>
              <a:t>Management</a:t>
            </a:r>
          </a:p>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rPr>
              <a:t>Consulting</a:t>
            </a: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 name="Title 1">
            <a:extLst>
              <a:ext uri="{FF2B5EF4-FFF2-40B4-BE49-F238E27FC236}">
                <a16:creationId xmlns:a16="http://schemas.microsoft.com/office/drawing/2014/main" id="{6098020D-402D-AD41-A86F-CE713C7C21EC}"/>
              </a:ext>
            </a:extLst>
          </p:cNvPr>
          <p:cNvSpPr>
            <a:spLocks noGrp="1"/>
          </p:cNvSpPr>
          <p:nvPr>
            <p:ph type="title"/>
          </p:nvPr>
        </p:nvSpPr>
        <p:spPr/>
        <p:txBody>
          <a:bodyPr>
            <a:normAutofit fontScale="90000"/>
          </a:bodyPr>
          <a:lstStyle/>
          <a:p>
            <a:pPr algn="l"/>
            <a:r>
              <a:rPr lang="en-US" sz="5300" dirty="0">
                <a:latin typeface="Open Sans" panose="020B0606030504020204" pitchFamily="34" charset="0"/>
                <a:ea typeface="Open Sans" panose="020B0606030504020204" pitchFamily="34" charset="0"/>
                <a:cs typeface="Open Sans" panose="020B0606030504020204" pitchFamily="34" charset="0"/>
              </a:rPr>
              <a:t>Enterprise: </a:t>
            </a:r>
            <a:r>
              <a:rPr lang="en-US" sz="5300" b="1" dirty="0">
                <a:latin typeface="Open Sans" panose="020B0606030504020204" pitchFamily="34" charset="0"/>
                <a:ea typeface="Open Sans" panose="020B0606030504020204" pitchFamily="34" charset="0"/>
                <a:cs typeface="Open Sans" panose="020B0606030504020204" pitchFamily="34" charset="0"/>
              </a:rPr>
              <a:t>AI &amp; Design Thinking go together</a:t>
            </a:r>
          </a:p>
        </p:txBody>
      </p:sp>
      <p:sp>
        <p:nvSpPr>
          <p:cNvPr id="3" name="TextBox 2">
            <a:extLst>
              <a:ext uri="{FF2B5EF4-FFF2-40B4-BE49-F238E27FC236}">
                <a16:creationId xmlns:a16="http://schemas.microsoft.com/office/drawing/2014/main" id="{D62F9F90-CBA2-6E40-972A-3717C339F8D1}"/>
              </a:ext>
            </a:extLst>
          </p:cNvPr>
          <p:cNvSpPr txBox="1"/>
          <p:nvPr/>
        </p:nvSpPr>
        <p:spPr>
          <a:xfrm>
            <a:off x="17350706" y="8053748"/>
            <a:ext cx="368056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rPr>
              <a:t>Lateral thinking/problem solving (e.g. IDEO) with AI-First thinking</a:t>
            </a:r>
          </a:p>
        </p:txBody>
      </p:sp>
      <p:sp>
        <p:nvSpPr>
          <p:cNvPr id="7" name="TextBox 6">
            <a:extLst>
              <a:ext uri="{FF2B5EF4-FFF2-40B4-BE49-F238E27FC236}">
                <a16:creationId xmlns:a16="http://schemas.microsoft.com/office/drawing/2014/main" id="{7D1DFA32-5E87-2E47-B5BD-1E90D8A977D1}"/>
              </a:ext>
            </a:extLst>
          </p:cNvPr>
          <p:cNvSpPr txBox="1"/>
          <p:nvPr/>
        </p:nvSpPr>
        <p:spPr>
          <a:xfrm>
            <a:off x="3523129" y="7765988"/>
            <a:ext cx="400483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rPr>
              <a:t>Understand “as-is” process/ decision-making/experience/ business model and value creation of AI-First “to-be”</a:t>
            </a:r>
          </a:p>
        </p:txBody>
      </p:sp>
      <p:sp>
        <p:nvSpPr>
          <p:cNvPr id="8" name="TextBox 7">
            <a:extLst>
              <a:ext uri="{FF2B5EF4-FFF2-40B4-BE49-F238E27FC236}">
                <a16:creationId xmlns:a16="http://schemas.microsoft.com/office/drawing/2014/main" id="{21F7BE67-68A8-7040-8601-BF3E308508AC}"/>
              </a:ext>
            </a:extLst>
          </p:cNvPr>
          <p:cNvSpPr txBox="1"/>
          <p:nvPr/>
        </p:nvSpPr>
        <p:spPr>
          <a:xfrm>
            <a:off x="15256540" y="3586697"/>
            <a:ext cx="311214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rPr>
              <a:t>The Art of the Possible with AI.  Enable and constrain the design</a:t>
            </a:r>
          </a:p>
        </p:txBody>
      </p:sp>
      <p:sp>
        <p:nvSpPr>
          <p:cNvPr id="10" name="TextBox 9">
            <a:extLst>
              <a:ext uri="{FF2B5EF4-FFF2-40B4-BE49-F238E27FC236}">
                <a16:creationId xmlns:a16="http://schemas.microsoft.com/office/drawing/2014/main" id="{0D897B54-32BB-D648-93E3-86BC6BAE6A75}"/>
              </a:ext>
            </a:extLst>
          </p:cNvPr>
          <p:cNvSpPr txBox="1"/>
          <p:nvPr/>
        </p:nvSpPr>
        <p:spPr>
          <a:xfrm>
            <a:off x="12192000" y="7355621"/>
            <a:ext cx="83447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chemeClr val="bg1"/>
                </a:solidFill>
                <a:effectLst/>
                <a:uFillTx/>
                <a:latin typeface="+mn-lt"/>
                <a:ea typeface="+mn-ea"/>
                <a:cs typeface="+mn-cs"/>
                <a:sym typeface="Helvetica Light"/>
              </a:rPr>
              <a:t>IxD</a:t>
            </a:r>
            <a:endParaRPr kumimoji="0" lang="en-US" sz="3600" b="0" i="0" u="none" strike="noStrike" cap="none" spc="0" normalizeH="0" baseline="0" dirty="0">
              <a:ln>
                <a:noFill/>
              </a:ln>
              <a:solidFill>
                <a:schemeClr val="bg1"/>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86568A1F-62A4-C049-882A-5BE55491E49A}"/>
              </a:ext>
            </a:extLst>
          </p:cNvPr>
          <p:cNvSpPr txBox="1"/>
          <p:nvPr/>
        </p:nvSpPr>
        <p:spPr>
          <a:xfrm>
            <a:off x="3081849" y="12274076"/>
            <a:ext cx="1878879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rPr>
              <a:t>Our design thinking framework to put prediction at the center of a strategy to transform a business</a:t>
            </a:r>
            <a:r>
              <a:rPr lang="en-US" sz="3200" dirty="0"/>
              <a:t>.</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4742767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Shape 1482"/>
          <p:cNvSpPr>
            <a:spLocks noGrp="1"/>
          </p:cNvSpPr>
          <p:nvPr>
            <p:ph type="sldNum" sz="quarter" idx="4294967295"/>
          </p:nvPr>
        </p:nvSpPr>
        <p:spPr>
          <a:xfrm>
            <a:off x="22518145" y="13208795"/>
            <a:ext cx="206787" cy="34881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kern="0"/>
              <a:pPr/>
              <a:t>114</a:t>
            </a:fld>
            <a:endParaRPr kern="0" dirty="0"/>
          </a:p>
        </p:txBody>
      </p:sp>
      <p:sp>
        <p:nvSpPr>
          <p:cNvPr id="13" name="Shape 1089">
            <a:extLst>
              <a:ext uri="{FF2B5EF4-FFF2-40B4-BE49-F238E27FC236}">
                <a16:creationId xmlns:a16="http://schemas.microsoft.com/office/drawing/2014/main" id="{25F3CD86-B0CB-1F42-B582-62AFF93645CC}"/>
              </a:ext>
            </a:extLst>
          </p:cNvPr>
          <p:cNvSpPr/>
          <p:nvPr/>
        </p:nvSpPr>
        <p:spPr>
          <a:xfrm>
            <a:off x="1565275" y="1618142"/>
            <a:ext cx="20678498"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defRPr sz="3300">
                <a:solidFill>
                  <a:srgbClr val="53585F"/>
                </a:solidFill>
                <a:latin typeface="San Francisco Display Light"/>
                <a:ea typeface="San Francisco Display Light"/>
                <a:cs typeface="San Francisco Display Light"/>
                <a:sym typeface="San Francisco Display Light"/>
              </a:defRPr>
            </a:pPr>
            <a:r>
              <a:rPr lang="en-US" sz="4800" dirty="0">
                <a:solidFill>
                  <a:srgbClr val="53585F"/>
                </a:solidFill>
                <a:latin typeface="Open Sans Light" panose="020B0306030504020204" pitchFamily="34" charset="0"/>
                <a:ea typeface="Open Sans Light" panose="020B0306030504020204" pitchFamily="34" charset="0"/>
                <a:sym typeface="San Francisco Display Light"/>
              </a:rPr>
              <a:t>Geographic Community: </a:t>
            </a:r>
            <a:r>
              <a:rPr lang="en-US" sz="4800" b="1" dirty="0">
                <a:solidFill>
                  <a:srgbClr val="53585F"/>
                </a:solidFill>
                <a:latin typeface="Open Sans Light" panose="020B0306030504020204" pitchFamily="34" charset="0"/>
                <a:ea typeface="Open Sans Light" panose="020B0306030504020204" pitchFamily="34" charset="0"/>
                <a:sym typeface="San Francisco Display Light"/>
              </a:rPr>
              <a:t>Cities with 10 or more Fortune 500 companies</a:t>
            </a:r>
            <a:endParaRPr sz="4800" b="1" dirty="0">
              <a:solidFill>
                <a:srgbClr val="53585F"/>
              </a:solidFill>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4" name="Shape 1091">
            <a:extLst>
              <a:ext uri="{FF2B5EF4-FFF2-40B4-BE49-F238E27FC236}">
                <a16:creationId xmlns:a16="http://schemas.microsoft.com/office/drawing/2014/main" id="{AC1EF9F7-1234-3E4C-82B7-9F7FC9C52A72}"/>
              </a:ext>
            </a:extLst>
          </p:cNvPr>
          <p:cNvSpPr/>
          <p:nvPr/>
        </p:nvSpPr>
        <p:spPr>
          <a:xfrm>
            <a:off x="1649281" y="2459398"/>
            <a:ext cx="604822" cy="0"/>
          </a:xfrm>
          <a:prstGeom prst="line">
            <a:avLst/>
          </a:prstGeom>
          <a:ln w="25400">
            <a:solidFill>
              <a:srgbClr val="0365C0"/>
            </a:solidFill>
            <a:miter lim="400000"/>
          </a:ln>
        </p:spPr>
        <p:txBody>
          <a:bodyPr lIns="50800" tIns="50800" rIns="50800" bIns="50800" anchor="ctr"/>
          <a:lstStyle/>
          <a:p>
            <a:pPr>
              <a:defRPr sz="3200"/>
            </a:pPr>
            <a:endParaRPr sz="3200" dirty="0">
              <a:latin typeface="Helvetica Light"/>
            </a:endParaRPr>
          </a:p>
        </p:txBody>
      </p:sp>
      <p:sp>
        <p:nvSpPr>
          <p:cNvPr id="2" name="TextBox 1">
            <a:extLst>
              <a:ext uri="{FF2B5EF4-FFF2-40B4-BE49-F238E27FC236}">
                <a16:creationId xmlns:a16="http://schemas.microsoft.com/office/drawing/2014/main" id="{D66D6ECF-D43E-8E48-B3D5-B57C7528AB76}"/>
              </a:ext>
            </a:extLst>
          </p:cNvPr>
          <p:cNvSpPr txBox="1"/>
          <p:nvPr/>
        </p:nvSpPr>
        <p:spPr>
          <a:xfrm>
            <a:off x="1594885" y="2836850"/>
            <a:ext cx="5720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Fortune 500 and 1000 by metro area, 2018</a:t>
            </a:r>
          </a:p>
        </p:txBody>
      </p:sp>
      <p:graphicFrame>
        <p:nvGraphicFramePr>
          <p:cNvPr id="3" name="Chart 2">
            <a:extLst>
              <a:ext uri="{FF2B5EF4-FFF2-40B4-BE49-F238E27FC236}">
                <a16:creationId xmlns:a16="http://schemas.microsoft.com/office/drawing/2014/main" id="{B98F06FD-084B-F940-AB55-65474F844B14}"/>
              </a:ext>
            </a:extLst>
          </p:cNvPr>
          <p:cNvGraphicFramePr/>
          <p:nvPr>
            <p:extLst>
              <p:ext uri="{D42A27DB-BD31-4B8C-83A1-F6EECF244321}">
                <p14:modId xmlns:p14="http://schemas.microsoft.com/office/powerpoint/2010/main" val="1470010255"/>
              </p:ext>
            </p:extLst>
          </p:nvPr>
        </p:nvGraphicFramePr>
        <p:xfrm>
          <a:off x="4262782" y="3538331"/>
          <a:ext cx="16256000" cy="9116022"/>
        </p:xfrm>
        <a:graphic>
          <a:graphicData uri="http://schemas.openxmlformats.org/drawingml/2006/chart">
            <c:chart xmlns:c="http://schemas.openxmlformats.org/drawingml/2006/chart" xmlns:r="http://schemas.openxmlformats.org/officeDocument/2006/relationships" r:id="rId3"/>
          </a:graphicData>
        </a:graphic>
      </p:graphicFrame>
      <p:sp>
        <p:nvSpPr>
          <p:cNvPr id="4" name="Right Arrow 3">
            <a:extLst>
              <a:ext uri="{FF2B5EF4-FFF2-40B4-BE49-F238E27FC236}">
                <a16:creationId xmlns:a16="http://schemas.microsoft.com/office/drawing/2014/main" id="{8592CEBE-F1EF-2148-B6FB-637D8B0E81DB}"/>
              </a:ext>
            </a:extLst>
          </p:cNvPr>
          <p:cNvSpPr/>
          <p:nvPr/>
        </p:nvSpPr>
        <p:spPr>
          <a:xfrm>
            <a:off x="3478749" y="3733093"/>
            <a:ext cx="722500" cy="549727"/>
          </a:xfrm>
          <a:prstGeom prst="rightArrow">
            <a:avLst/>
          </a:prstGeom>
          <a:solidFill>
            <a:schemeClr val="bg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00"/>
            <a:endParaRPr lang="en-US" sz="6400">
              <a:solidFill>
                <a:srgbClr val="FFFFFF"/>
              </a:solidFill>
            </a:endParaRPr>
          </a:p>
        </p:txBody>
      </p:sp>
      <p:sp>
        <p:nvSpPr>
          <p:cNvPr id="16" name="Right Arrow 15">
            <a:extLst>
              <a:ext uri="{FF2B5EF4-FFF2-40B4-BE49-F238E27FC236}">
                <a16:creationId xmlns:a16="http://schemas.microsoft.com/office/drawing/2014/main" id="{37E20814-1D07-7A4F-A4A3-79BFCDC4EA7B}"/>
              </a:ext>
            </a:extLst>
          </p:cNvPr>
          <p:cNvSpPr/>
          <p:nvPr/>
        </p:nvSpPr>
        <p:spPr>
          <a:xfrm>
            <a:off x="3478749" y="7204571"/>
            <a:ext cx="722500" cy="549727"/>
          </a:xfrm>
          <a:prstGeom prst="righ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00"/>
            <a:endParaRPr lang="en-US" sz="6400">
              <a:solidFill>
                <a:srgbClr val="FFFFFF"/>
              </a:solidFill>
            </a:endParaRPr>
          </a:p>
        </p:txBody>
      </p:sp>
      <p:sp>
        <p:nvSpPr>
          <p:cNvPr id="17" name="Right Arrow 16">
            <a:extLst>
              <a:ext uri="{FF2B5EF4-FFF2-40B4-BE49-F238E27FC236}">
                <a16:creationId xmlns:a16="http://schemas.microsoft.com/office/drawing/2014/main" id="{82E93B4E-E676-F140-B3BA-1852A5B064FB}"/>
              </a:ext>
            </a:extLst>
          </p:cNvPr>
          <p:cNvSpPr/>
          <p:nvPr/>
        </p:nvSpPr>
        <p:spPr>
          <a:xfrm>
            <a:off x="3478749" y="5117359"/>
            <a:ext cx="722500" cy="549727"/>
          </a:xfrm>
          <a:prstGeom prst="rightArrow">
            <a:avLst/>
          </a:prstGeom>
          <a:solidFill>
            <a:schemeClr val="bg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00"/>
            <a:endParaRPr lang="en-US" sz="6400">
              <a:solidFill>
                <a:srgbClr val="FFFFFF"/>
              </a:solidFill>
            </a:endParaRPr>
          </a:p>
        </p:txBody>
      </p:sp>
      <p:sp>
        <p:nvSpPr>
          <p:cNvPr id="18" name="Right Arrow 17">
            <a:extLst>
              <a:ext uri="{FF2B5EF4-FFF2-40B4-BE49-F238E27FC236}">
                <a16:creationId xmlns:a16="http://schemas.microsoft.com/office/drawing/2014/main" id="{9EBB33C6-E56D-2241-B5C3-68365D8B5BE9}"/>
              </a:ext>
            </a:extLst>
          </p:cNvPr>
          <p:cNvSpPr/>
          <p:nvPr/>
        </p:nvSpPr>
        <p:spPr>
          <a:xfrm>
            <a:off x="3478749" y="7821478"/>
            <a:ext cx="722500" cy="549727"/>
          </a:xfrm>
          <a:prstGeom prst="righ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00"/>
            <a:endParaRPr lang="en-US" sz="6400">
              <a:solidFill>
                <a:srgbClr val="FFFFFF"/>
              </a:solidFill>
            </a:endParaRPr>
          </a:p>
        </p:txBody>
      </p:sp>
    </p:spTree>
    <p:extLst>
      <p:ext uri="{BB962C8B-B14F-4D97-AF65-F5344CB8AC3E}">
        <p14:creationId xmlns:p14="http://schemas.microsoft.com/office/powerpoint/2010/main" val="48726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ADCB4-3AAD-FA43-AB83-F18DBBFB2A96}"/>
              </a:ext>
            </a:extLst>
          </p:cNvPr>
          <p:cNvPicPr>
            <a:picLocks noChangeAspect="1"/>
          </p:cNvPicPr>
          <p:nvPr/>
        </p:nvPicPr>
        <p:blipFill>
          <a:blip r:embed="rId3"/>
          <a:stretch>
            <a:fillRect/>
          </a:stretch>
        </p:blipFill>
        <p:spPr>
          <a:xfrm>
            <a:off x="3909877" y="2465025"/>
            <a:ext cx="14401216" cy="8890547"/>
          </a:xfrm>
          <a:prstGeom prst="rect">
            <a:avLst/>
          </a:prstGeom>
        </p:spPr>
      </p:pic>
      <p:sp>
        <p:nvSpPr>
          <p:cNvPr id="3" name="Title 2">
            <a:extLst>
              <a:ext uri="{FF2B5EF4-FFF2-40B4-BE49-F238E27FC236}">
                <a16:creationId xmlns:a16="http://schemas.microsoft.com/office/drawing/2014/main" id="{98E82846-F438-944B-9A34-5ACE3328B4D7}"/>
              </a:ext>
            </a:extLst>
          </p:cNvPr>
          <p:cNvSpPr>
            <a:spLocks noGrp="1"/>
          </p:cNvSpPr>
          <p:nvPr>
            <p:ph type="title"/>
          </p:nvPr>
        </p:nvSpPr>
        <p:spPr/>
        <p:txBody>
          <a:bodyPr>
            <a:normAutofit fontScale="90000"/>
          </a:bodyPr>
          <a:lstStyle/>
          <a:p>
            <a:pPr algn="l"/>
            <a:r>
              <a:rPr lang="en-US" sz="4800" dirty="0">
                <a:latin typeface="Open Sans Light" panose="020B0306030504020204" pitchFamily="34" charset="0"/>
                <a:ea typeface="Open Sans Light" panose="020B0306030504020204" pitchFamily="34" charset="0"/>
              </a:rPr>
              <a:t>Technical Community: </a:t>
            </a:r>
            <a:r>
              <a:rPr lang="en-US" sz="4800" b="1" dirty="0">
                <a:latin typeface="Open Sans Light" panose="020B0306030504020204" pitchFamily="34" charset="0"/>
                <a:ea typeface="Open Sans Light" panose="020B0306030504020204" pitchFamily="34" charset="0"/>
              </a:rPr>
              <a:t>Julia</a:t>
            </a:r>
          </a:p>
        </p:txBody>
      </p:sp>
      <p:sp>
        <p:nvSpPr>
          <p:cNvPr id="4" name="Rectangle 3">
            <a:extLst>
              <a:ext uri="{FF2B5EF4-FFF2-40B4-BE49-F238E27FC236}">
                <a16:creationId xmlns:a16="http://schemas.microsoft.com/office/drawing/2014/main" id="{0A1C794D-7F42-1743-A0F7-A145C298C4CC}"/>
              </a:ext>
            </a:extLst>
          </p:cNvPr>
          <p:cNvSpPr/>
          <p:nvPr/>
        </p:nvSpPr>
        <p:spPr>
          <a:xfrm>
            <a:off x="2076892" y="11478162"/>
            <a:ext cx="19677321" cy="2308324"/>
          </a:xfrm>
          <a:prstGeom prst="rect">
            <a:avLst/>
          </a:prstGeom>
        </p:spPr>
        <p:txBody>
          <a:bodyPr wrap="square">
            <a:spAutoFit/>
          </a:bodyPr>
          <a:lstStyle/>
          <a:p>
            <a:pPr algn="l"/>
            <a:r>
              <a:rPr lang="en-US" sz="3600" dirty="0">
                <a:solidFill>
                  <a:srgbClr val="53585F"/>
                </a:solidFill>
                <a:latin typeface="Open Sans Light" panose="020B0306030504020204" pitchFamily="34" charset="0"/>
                <a:ea typeface="Open Sans Light" panose="020B0306030504020204" pitchFamily="34" charset="0"/>
              </a:rPr>
              <a:t>Julia is a niche programming language that is likely to stay that way (#42 on TIOBE PL index).  However:</a:t>
            </a:r>
          </a:p>
          <a:p>
            <a:pPr algn="l"/>
            <a:r>
              <a:rPr lang="en-US" sz="3600" dirty="0">
                <a:solidFill>
                  <a:srgbClr val="53585F"/>
                </a:solidFill>
                <a:latin typeface="Open Sans Light" panose="020B0306030504020204" pitchFamily="34" charset="0"/>
                <a:ea typeface="Open Sans Light" panose="020B0306030504020204" pitchFamily="34" charset="0"/>
              </a:rPr>
              <a:t>“Julia GitHub stars have nearly doubled since the release of Julia 1.0 and Julia is one of the </a:t>
            </a:r>
            <a:r>
              <a:rPr lang="en-US" sz="3600" dirty="0">
                <a:solidFill>
                  <a:srgbClr val="53585F"/>
                </a:solidFill>
                <a:latin typeface="Open Sans Light" panose="020B0306030504020204" pitchFamily="34" charset="0"/>
                <a:ea typeface="Open Sans Light" panose="020B0306030504020204" pitchFamily="34" charset="0"/>
                <a:hlinkClick r:id="rId4">
                  <a:extLst>
                    <a:ext uri="{A12FA001-AC4F-418D-AE19-62706E023703}">
                      <ahyp:hlinkClr xmlns:ahyp="http://schemas.microsoft.com/office/drawing/2018/hyperlinkcolor" val="tx"/>
                    </a:ext>
                  </a:extLst>
                </a:hlinkClick>
              </a:rPr>
              <a:t>top 10 languages on GitHub</a:t>
            </a:r>
            <a:r>
              <a:rPr lang="en-US" sz="3600" dirty="0">
                <a:solidFill>
                  <a:srgbClr val="53585F"/>
                </a:solidFill>
                <a:latin typeface="Open Sans Light" panose="020B0306030504020204" pitchFamily="34" charset="0"/>
                <a:ea typeface="Open Sans Light" panose="020B0306030504020204" pitchFamily="34" charset="0"/>
              </a:rPr>
              <a:t> measured by stars and forks” – Julia Computing Newsletter</a:t>
            </a:r>
          </a:p>
          <a:p>
            <a:pPr algn="l"/>
            <a:endParaRPr lang="en-US" sz="3600" dirty="0">
              <a:solidFill>
                <a:srgbClr val="53585F"/>
              </a:solidFill>
              <a:latin typeface="Open Sans Light" panose="020B0306030504020204" pitchFamily="34" charset="0"/>
              <a:ea typeface="Open Sans Light" panose="020B0306030504020204" pitchFamily="34" charset="0"/>
            </a:endParaRPr>
          </a:p>
        </p:txBody>
      </p:sp>
    </p:spTree>
    <p:extLst>
      <p:ext uri="{BB962C8B-B14F-4D97-AF65-F5344CB8AC3E}">
        <p14:creationId xmlns:p14="http://schemas.microsoft.com/office/powerpoint/2010/main" val="55602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Shape 1482"/>
          <p:cNvSpPr>
            <a:spLocks noGrp="1"/>
          </p:cNvSpPr>
          <p:nvPr>
            <p:ph type="sldNum" sz="quarter" idx="4294967295"/>
          </p:nvPr>
        </p:nvSpPr>
        <p:spPr>
          <a:xfrm>
            <a:off x="22508525" y="13208796"/>
            <a:ext cx="216406" cy="348813"/>
          </a:xfrm>
          <a:prstGeom prst="rect">
            <a:avLst/>
          </a:prstGeom>
          <a:extLst>
            <a:ext uri="{C572A759-6A51-4108-AA02-DFA0A04FC94B}">
              <ma14:wrappingTextBoxFlag xmlns="" xmlns:ma14="http://schemas.microsoft.com/office/mac/drawingml/2011/main" val="1"/>
            </a:ext>
          </a:extLst>
        </p:spPr>
        <p:txBody>
          <a:bodyPr/>
          <a:lstStyle/>
          <a:p>
            <a:pPr defTabSz="825512"/>
            <a:fld id="{86CB4B4D-7CA3-9044-876B-883B54F8677D}" type="slidenum">
              <a:rPr/>
              <a:pPr defTabSz="825512"/>
              <a:t>116</a:t>
            </a:fld>
            <a:endParaRPr dirty="0"/>
          </a:p>
        </p:txBody>
      </p:sp>
      <p:sp>
        <p:nvSpPr>
          <p:cNvPr id="1492" name="Shape 1492"/>
          <p:cNvSpPr/>
          <p:nvPr/>
        </p:nvSpPr>
        <p:spPr>
          <a:xfrm>
            <a:off x="1649280" y="4465787"/>
            <a:ext cx="20042317"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85808"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Kaggle ecosystem</a:t>
            </a:r>
          </a:p>
          <a:p>
            <a:pPr marL="1143014" lvl="1" indent="-457206" algn="l" defTabSz="825512">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Kaggle Rankings: Grandmasters (136), Masters (1,150), Experts (4,070), Contributors (46,596), Novices (51,823)</a:t>
            </a:r>
          </a:p>
          <a:p>
            <a:pPr marL="685808"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685808"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Differentiable Programming Languages</a:t>
            </a:r>
          </a:p>
          <a:p>
            <a:pPr marL="1143014" lvl="1" indent="-457206" algn="l" defTabSz="825512">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“Deep Learning has outlived its usefulness as a buzz-phrase.  Deep Learning </a:t>
            </a:r>
            <a:r>
              <a:rPr lang="en-US" sz="32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est</a:t>
            </a: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mort. </a:t>
            </a:r>
            <a:r>
              <a:rPr lang="en-US" sz="32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Vive</a:t>
            </a: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Differentiable Programming!”  Yann </a:t>
            </a:r>
            <a:r>
              <a:rPr lang="en-US" sz="32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LeCun</a:t>
            </a: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a:t>
            </a:r>
          </a:p>
          <a:p>
            <a:pPr marL="1143014" lvl="1" indent="-457206" algn="l" defTabSz="825512">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Google and Facebook working in this area</a:t>
            </a:r>
          </a:p>
          <a:p>
            <a:pPr marL="685808"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685808"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Rule engine community</a:t>
            </a:r>
          </a:p>
          <a:p>
            <a:pPr marL="1143014" lvl="1" indent="-457206" algn="l" defTabSz="825512">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FICO Blaze, drools, </a:t>
            </a:r>
            <a:r>
              <a:rPr lang="en-US" sz="32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PegaRULES</a:t>
            </a: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IBM ODM, etc.</a:t>
            </a:r>
          </a:p>
          <a:p>
            <a:pPr marL="1143014" lvl="1" indent="-457206" algn="l" defTabSz="825512">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endPar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685808" lvl="1" indent="0"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University</a:t>
            </a:r>
          </a:p>
          <a:p>
            <a:pPr marL="1143014" lvl="1" indent="-457206" algn="l" defTabSz="825512">
              <a:buClr>
                <a:srgbClr val="0070C0"/>
              </a:buClr>
              <a:buFont typeface="Wingdings" pitchFamily="2" charset="2"/>
              <a:buChar char="§"/>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Washington, Oxford, Berkeley, Stanford, etc.</a:t>
            </a:r>
          </a:p>
          <a:p>
            <a:pPr marL="685808" lvl="1" indent="0" algn="l" defTabSz="825512">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p:txBody>
      </p:sp>
      <p:sp>
        <p:nvSpPr>
          <p:cNvPr id="13" name="Shape 1089">
            <a:extLst>
              <a:ext uri="{FF2B5EF4-FFF2-40B4-BE49-F238E27FC236}">
                <a16:creationId xmlns:a16="http://schemas.microsoft.com/office/drawing/2014/main" id="{25F3CD86-B0CB-1F42-B582-62AFF93645CC}"/>
              </a:ext>
            </a:extLst>
          </p:cNvPr>
          <p:cNvSpPr/>
          <p:nvPr/>
        </p:nvSpPr>
        <p:spPr>
          <a:xfrm>
            <a:off x="1565276" y="1618144"/>
            <a:ext cx="21500467"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p>
            <a:pPr algn="l" defTabSz="825512">
              <a:defRPr sz="3300">
                <a:solidFill>
                  <a:srgbClr val="53585F"/>
                </a:solidFill>
                <a:latin typeface="San Francisco Display Light"/>
                <a:ea typeface="San Francisco Display Light"/>
                <a:cs typeface="San Francisco Display Light"/>
                <a:sym typeface="San Francisco Display Light"/>
              </a:defRPr>
            </a:pPr>
            <a:r>
              <a:rPr lang="en-US" sz="4800" dirty="0">
                <a:solidFill>
                  <a:srgbClr val="53585F"/>
                </a:solidFill>
                <a:latin typeface="Open Sans" panose="020B0606030504020204" pitchFamily="34" charset="0"/>
                <a:ea typeface="Open Sans" panose="020B0606030504020204" pitchFamily="34" charset="0"/>
                <a:cs typeface="Open Sans" panose="020B0606030504020204" pitchFamily="34" charset="0"/>
                <a:sym typeface="San Francisco Display Light"/>
              </a:rPr>
              <a:t>Other</a:t>
            </a:r>
            <a:r>
              <a:rPr lang="en-US" sz="4800" b="1" dirty="0">
                <a:solidFill>
                  <a:srgbClr val="53585F"/>
                </a:solidFill>
                <a:latin typeface="Open Sans" panose="020B0606030504020204" pitchFamily="34" charset="0"/>
                <a:ea typeface="Open Sans" panose="020B0606030504020204" pitchFamily="34" charset="0"/>
                <a:cs typeface="Open Sans" panose="020B0606030504020204" pitchFamily="34" charset="0"/>
                <a:sym typeface="San Francisco Display Light"/>
              </a:rPr>
              <a:t> communities to consider</a:t>
            </a:r>
            <a:endParaRPr sz="4800" dirty="0">
              <a:solidFill>
                <a:srgbClr val="53585F"/>
              </a:solidFill>
              <a:latin typeface="Open Sans Light" panose="020B0306030504020204" pitchFamily="34" charset="0"/>
              <a:ea typeface="Open Sans Light" panose="020B0306030504020204" pitchFamily="34" charset="0"/>
              <a:cs typeface="Open Sans" panose="020B0606030504020204" pitchFamily="34" charset="0"/>
              <a:sym typeface="San Francisco Display Bold"/>
            </a:endParaRPr>
          </a:p>
        </p:txBody>
      </p:sp>
      <p:sp>
        <p:nvSpPr>
          <p:cNvPr id="14" name="Shape 1091">
            <a:extLst>
              <a:ext uri="{FF2B5EF4-FFF2-40B4-BE49-F238E27FC236}">
                <a16:creationId xmlns:a16="http://schemas.microsoft.com/office/drawing/2014/main" id="{AC1EF9F7-1234-3E4C-82B7-9F7FC9C52A72}"/>
              </a:ext>
            </a:extLst>
          </p:cNvPr>
          <p:cNvSpPr/>
          <p:nvPr/>
        </p:nvSpPr>
        <p:spPr>
          <a:xfrm>
            <a:off x="1649280" y="2459397"/>
            <a:ext cx="604821" cy="0"/>
          </a:xfrm>
          <a:prstGeom prst="line">
            <a:avLst/>
          </a:prstGeom>
          <a:ln w="25400">
            <a:solidFill>
              <a:srgbClr val="0365C0"/>
            </a:solidFill>
            <a:miter lim="400000"/>
          </a:ln>
        </p:spPr>
        <p:txBody>
          <a:bodyPr lIns="50800" tIns="50800" rIns="50800" bIns="50800" anchor="ctr"/>
          <a:lstStyle/>
          <a:p>
            <a:pPr defTabSz="825512">
              <a:defRPr sz="3200"/>
            </a:pPr>
            <a:endParaRPr sz="3200" dirty="0">
              <a:latin typeface="Helvetica Light"/>
            </a:endParaRPr>
          </a:p>
        </p:txBody>
      </p:sp>
    </p:spTree>
    <p:extLst>
      <p:ext uri="{BB962C8B-B14F-4D97-AF65-F5344CB8AC3E}">
        <p14:creationId xmlns:p14="http://schemas.microsoft.com/office/powerpoint/2010/main" val="264746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00A6D-F339-DB41-9F63-776EBC8EE3F1}"/>
              </a:ext>
            </a:extLst>
          </p:cNvPr>
          <p:cNvSpPr>
            <a:spLocks noGrp="1"/>
          </p:cNvSpPr>
          <p:nvPr>
            <p:ph type="title"/>
          </p:nvPr>
        </p:nvSpPr>
        <p:spPr/>
        <p:txBody>
          <a:bodyPr/>
          <a:lstStyle/>
          <a:p>
            <a:r>
              <a:rPr lang="en-US" dirty="0"/>
              <a:t>Go to</a:t>
            </a:r>
            <a:r>
              <a:rPr lang="en-US" b="1" dirty="0"/>
              <a:t> Market</a:t>
            </a:r>
            <a:endParaRPr lang="en-US" dirty="0"/>
          </a:p>
        </p:txBody>
      </p:sp>
      <p:grpSp>
        <p:nvGrpSpPr>
          <p:cNvPr id="7" name="Group 6">
            <a:extLst>
              <a:ext uri="{FF2B5EF4-FFF2-40B4-BE49-F238E27FC236}">
                <a16:creationId xmlns:a16="http://schemas.microsoft.com/office/drawing/2014/main" id="{F4614B58-4154-9A43-BC1D-F7D574CEA473}"/>
              </a:ext>
            </a:extLst>
          </p:cNvPr>
          <p:cNvGrpSpPr/>
          <p:nvPr/>
        </p:nvGrpSpPr>
        <p:grpSpPr>
          <a:xfrm>
            <a:off x="4143481" y="4133214"/>
            <a:ext cx="16533442" cy="7729921"/>
            <a:chOff x="4143481" y="4133214"/>
            <a:chExt cx="16533442" cy="7729921"/>
          </a:xfrm>
        </p:grpSpPr>
        <p:pic>
          <p:nvPicPr>
            <p:cNvPr id="4" name="Picture 3">
              <a:extLst>
                <a:ext uri="{FF2B5EF4-FFF2-40B4-BE49-F238E27FC236}">
                  <a16:creationId xmlns:a16="http://schemas.microsoft.com/office/drawing/2014/main" id="{7CC0635F-7E6C-5646-933D-7079C6827EB5}"/>
                </a:ext>
              </a:extLst>
            </p:cNvPr>
            <p:cNvPicPr>
              <a:picLocks noChangeAspect="1"/>
            </p:cNvPicPr>
            <p:nvPr/>
          </p:nvPicPr>
          <p:blipFill>
            <a:blip r:embed="rId2"/>
            <a:stretch>
              <a:fillRect/>
            </a:stretch>
          </p:blipFill>
          <p:spPr>
            <a:xfrm>
              <a:off x="4143481" y="4133214"/>
              <a:ext cx="16533442" cy="7729921"/>
            </a:xfrm>
            <a:prstGeom prst="rect">
              <a:avLst/>
            </a:prstGeom>
          </p:spPr>
        </p:pic>
        <p:cxnSp>
          <p:nvCxnSpPr>
            <p:cNvPr id="5" name="Straight Arrow Connector 4">
              <a:extLst>
                <a:ext uri="{FF2B5EF4-FFF2-40B4-BE49-F238E27FC236}">
                  <a16:creationId xmlns:a16="http://schemas.microsoft.com/office/drawing/2014/main" id="{836BC044-1BB2-7D45-AE4C-C1889E98FC78}"/>
                </a:ext>
              </a:extLst>
            </p:cNvPr>
            <p:cNvCxnSpPr/>
            <p:nvPr/>
          </p:nvCxnSpPr>
          <p:spPr>
            <a:xfrm>
              <a:off x="6937906" y="7649015"/>
              <a:ext cx="0" cy="974034"/>
            </a:xfrm>
            <a:prstGeom prst="straightConnector1">
              <a:avLst/>
            </a:prstGeom>
            <a:ln w="1206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A1555C-9B4A-BB40-B848-C78B2B94E235}"/>
                </a:ext>
              </a:extLst>
            </p:cNvPr>
            <p:cNvSpPr txBox="1"/>
            <p:nvPr/>
          </p:nvSpPr>
          <p:spPr>
            <a:xfrm>
              <a:off x="4886641" y="6858000"/>
              <a:ext cx="4158505" cy="646331"/>
            </a:xfrm>
            <a:prstGeom prst="rect">
              <a:avLst/>
            </a:prstGeom>
            <a:noFill/>
          </p:spPr>
          <p:txBody>
            <a:bodyPr wrap="square" rtlCol="0">
              <a:spAutoFit/>
            </a:bodyPr>
            <a:lstStyle/>
            <a:p>
              <a:r>
                <a:rPr lang="en-US" sz="3600" b="1" dirty="0"/>
                <a:t>*** We are here ***</a:t>
              </a:r>
            </a:p>
          </p:txBody>
        </p:sp>
      </p:grpSp>
    </p:spTree>
    <p:extLst>
      <p:ext uri="{BB962C8B-B14F-4D97-AF65-F5344CB8AC3E}">
        <p14:creationId xmlns:p14="http://schemas.microsoft.com/office/powerpoint/2010/main" val="352794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AD6B4-0DD2-064D-B209-BB0A9A0518D5}"/>
              </a:ext>
            </a:extLst>
          </p:cNvPr>
          <p:cNvSpPr>
            <a:spLocks noGrp="1"/>
          </p:cNvSpPr>
          <p:nvPr>
            <p:ph type="title"/>
          </p:nvPr>
        </p:nvSpPr>
        <p:spPr/>
        <p:txBody>
          <a:bodyPr/>
          <a:lstStyle/>
          <a:p>
            <a:r>
              <a:rPr lang="en-US" altLang="en-US" dirty="0"/>
              <a:t>Strategy Thumbnail:  Early Market</a:t>
            </a:r>
            <a:endParaRPr lang="en-US" dirty="0"/>
          </a:p>
        </p:txBody>
      </p:sp>
      <p:grpSp>
        <p:nvGrpSpPr>
          <p:cNvPr id="17410" name="Group 3">
            <a:extLst>
              <a:ext uri="{FF2B5EF4-FFF2-40B4-BE49-F238E27FC236}">
                <a16:creationId xmlns:a16="http://schemas.microsoft.com/office/drawing/2014/main" id="{A4AAA83F-2191-974F-8EBB-F25DDD72997C}"/>
              </a:ext>
            </a:extLst>
          </p:cNvPr>
          <p:cNvGrpSpPr>
            <a:grpSpLocks/>
          </p:cNvGrpSpPr>
          <p:nvPr/>
        </p:nvGrpSpPr>
        <p:grpSpPr bwMode="auto">
          <a:xfrm>
            <a:off x="3711577" y="3241676"/>
            <a:ext cx="16719549" cy="8131174"/>
            <a:chOff x="419" y="1207"/>
            <a:chExt cx="5266" cy="2561"/>
          </a:xfrm>
        </p:grpSpPr>
        <p:sp>
          <p:nvSpPr>
            <p:cNvPr id="17436" name="Rectangle 4">
              <a:extLst>
                <a:ext uri="{FF2B5EF4-FFF2-40B4-BE49-F238E27FC236}">
                  <a16:creationId xmlns:a16="http://schemas.microsoft.com/office/drawing/2014/main" id="{B1B08B64-666D-0245-8110-D593344BD731}"/>
                </a:ext>
              </a:extLst>
            </p:cNvPr>
            <p:cNvSpPr>
              <a:spLocks noChangeArrowheads="1"/>
            </p:cNvSpPr>
            <p:nvPr/>
          </p:nvSpPr>
          <p:spPr bwMode="auto">
            <a:xfrm>
              <a:off x="419" y="1214"/>
              <a:ext cx="1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sym typeface="Open Sans Light"/>
                </a:rPr>
                <a:t>Target Customer</a:t>
              </a:r>
            </a:p>
          </p:txBody>
        </p:sp>
        <p:sp>
          <p:nvSpPr>
            <p:cNvPr id="17437" name="Rectangle 5">
              <a:extLst>
                <a:ext uri="{FF2B5EF4-FFF2-40B4-BE49-F238E27FC236}">
                  <a16:creationId xmlns:a16="http://schemas.microsoft.com/office/drawing/2014/main" id="{19D66DE7-D7E0-3443-9496-A076A7579502}"/>
                </a:ext>
              </a:extLst>
            </p:cNvPr>
            <p:cNvSpPr>
              <a:spLocks noChangeArrowheads="1"/>
            </p:cNvSpPr>
            <p:nvPr/>
          </p:nvSpPr>
          <p:spPr bwMode="auto">
            <a:xfrm>
              <a:off x="1592" y="1214"/>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38" name="Rectangle 6">
              <a:extLst>
                <a:ext uri="{FF2B5EF4-FFF2-40B4-BE49-F238E27FC236}">
                  <a16:creationId xmlns:a16="http://schemas.microsoft.com/office/drawing/2014/main" id="{C8283521-4922-1445-919B-74A0FBE8D85D}"/>
                </a:ext>
              </a:extLst>
            </p:cNvPr>
            <p:cNvSpPr>
              <a:spLocks noChangeArrowheads="1"/>
            </p:cNvSpPr>
            <p:nvPr/>
          </p:nvSpPr>
          <p:spPr bwMode="auto">
            <a:xfrm>
              <a:off x="419" y="1502"/>
              <a:ext cx="186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Compelling Reason to Buy</a:t>
              </a:r>
            </a:p>
          </p:txBody>
        </p:sp>
        <p:sp>
          <p:nvSpPr>
            <p:cNvPr id="17439" name="Rectangle 7">
              <a:extLst>
                <a:ext uri="{FF2B5EF4-FFF2-40B4-BE49-F238E27FC236}">
                  <a16:creationId xmlns:a16="http://schemas.microsoft.com/office/drawing/2014/main" id="{90DB623A-4A83-F143-9A7B-5CDB49F634FB}"/>
                </a:ext>
              </a:extLst>
            </p:cNvPr>
            <p:cNvSpPr>
              <a:spLocks noChangeArrowheads="1"/>
            </p:cNvSpPr>
            <p:nvPr/>
          </p:nvSpPr>
          <p:spPr bwMode="auto">
            <a:xfrm>
              <a:off x="2229" y="150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0" name="Rectangle 8">
              <a:extLst>
                <a:ext uri="{FF2B5EF4-FFF2-40B4-BE49-F238E27FC236}">
                  <a16:creationId xmlns:a16="http://schemas.microsoft.com/office/drawing/2014/main" id="{0C5C6FA0-803E-8E47-9E03-F7EDFE134066}"/>
                </a:ext>
              </a:extLst>
            </p:cNvPr>
            <p:cNvSpPr>
              <a:spLocks noChangeArrowheads="1"/>
            </p:cNvSpPr>
            <p:nvPr/>
          </p:nvSpPr>
          <p:spPr bwMode="auto">
            <a:xfrm>
              <a:off x="419" y="1790"/>
              <a:ext cx="11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Whole Product</a:t>
              </a:r>
            </a:p>
          </p:txBody>
        </p:sp>
        <p:sp>
          <p:nvSpPr>
            <p:cNvPr id="17441" name="Rectangle 9">
              <a:extLst>
                <a:ext uri="{FF2B5EF4-FFF2-40B4-BE49-F238E27FC236}">
                  <a16:creationId xmlns:a16="http://schemas.microsoft.com/office/drawing/2014/main" id="{2344FC70-0694-C544-BE97-D60292F13C98}"/>
                </a:ext>
              </a:extLst>
            </p:cNvPr>
            <p:cNvSpPr>
              <a:spLocks noChangeArrowheads="1"/>
            </p:cNvSpPr>
            <p:nvPr/>
          </p:nvSpPr>
          <p:spPr bwMode="auto">
            <a:xfrm>
              <a:off x="1450" y="179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2" name="Rectangle 10">
              <a:extLst>
                <a:ext uri="{FF2B5EF4-FFF2-40B4-BE49-F238E27FC236}">
                  <a16:creationId xmlns:a16="http://schemas.microsoft.com/office/drawing/2014/main" id="{C9730A49-8340-8D41-84AC-5A17467BB80F}"/>
                </a:ext>
              </a:extLst>
            </p:cNvPr>
            <p:cNvSpPr>
              <a:spLocks noChangeArrowheads="1"/>
            </p:cNvSpPr>
            <p:nvPr/>
          </p:nvSpPr>
          <p:spPr bwMode="auto">
            <a:xfrm>
              <a:off x="419" y="2078"/>
              <a:ext cx="13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b="1" dirty="0">
                  <a:solidFill>
                    <a:srgbClr val="0070C0"/>
                  </a:solidFill>
                  <a:latin typeface="Open Sans Light"/>
                  <a:ea typeface="Open Sans Light"/>
                  <a:cs typeface="Open Sans Light"/>
                </a:rPr>
                <a:t>Partners and Allies</a:t>
              </a:r>
            </a:p>
          </p:txBody>
        </p:sp>
        <p:sp>
          <p:nvSpPr>
            <p:cNvPr id="17443" name="Rectangle 11">
              <a:extLst>
                <a:ext uri="{FF2B5EF4-FFF2-40B4-BE49-F238E27FC236}">
                  <a16:creationId xmlns:a16="http://schemas.microsoft.com/office/drawing/2014/main" id="{29872F61-4898-5243-B0E5-3A0C0EC368EC}"/>
                </a:ext>
              </a:extLst>
            </p:cNvPr>
            <p:cNvSpPr>
              <a:spLocks noChangeArrowheads="1"/>
            </p:cNvSpPr>
            <p:nvPr/>
          </p:nvSpPr>
          <p:spPr bwMode="auto">
            <a:xfrm>
              <a:off x="1728" y="2078"/>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4" name="Rectangle 12">
              <a:extLst>
                <a:ext uri="{FF2B5EF4-FFF2-40B4-BE49-F238E27FC236}">
                  <a16:creationId xmlns:a16="http://schemas.microsoft.com/office/drawing/2014/main" id="{DC2F48E6-7D43-5648-9957-0F95C7F0E408}"/>
                </a:ext>
              </a:extLst>
            </p:cNvPr>
            <p:cNvSpPr>
              <a:spLocks noChangeArrowheads="1"/>
            </p:cNvSpPr>
            <p:nvPr/>
          </p:nvSpPr>
          <p:spPr bwMode="auto">
            <a:xfrm>
              <a:off x="419" y="2366"/>
              <a:ext cx="9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Distribution</a:t>
              </a:r>
            </a:p>
          </p:txBody>
        </p:sp>
        <p:sp>
          <p:nvSpPr>
            <p:cNvPr id="17445" name="Rectangle 13">
              <a:extLst>
                <a:ext uri="{FF2B5EF4-FFF2-40B4-BE49-F238E27FC236}">
                  <a16:creationId xmlns:a16="http://schemas.microsoft.com/office/drawing/2014/main" id="{0F13F4E6-B926-2A45-9A72-466A9C9B49EA}"/>
                </a:ext>
              </a:extLst>
            </p:cNvPr>
            <p:cNvSpPr>
              <a:spLocks noChangeArrowheads="1"/>
            </p:cNvSpPr>
            <p:nvPr/>
          </p:nvSpPr>
          <p:spPr bwMode="auto">
            <a:xfrm>
              <a:off x="1252" y="2366"/>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6" name="Rectangle 14">
              <a:extLst>
                <a:ext uri="{FF2B5EF4-FFF2-40B4-BE49-F238E27FC236}">
                  <a16:creationId xmlns:a16="http://schemas.microsoft.com/office/drawing/2014/main" id="{E90EE97A-586F-7A4B-87E9-2CDB6B166452}"/>
                </a:ext>
              </a:extLst>
            </p:cNvPr>
            <p:cNvSpPr>
              <a:spLocks noChangeArrowheads="1"/>
            </p:cNvSpPr>
            <p:nvPr/>
          </p:nvSpPr>
          <p:spPr bwMode="auto">
            <a:xfrm>
              <a:off x="419" y="2654"/>
              <a:ext cx="5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Pricing</a:t>
              </a:r>
            </a:p>
          </p:txBody>
        </p:sp>
        <p:sp>
          <p:nvSpPr>
            <p:cNvPr id="17448" name="Rectangle 16">
              <a:extLst>
                <a:ext uri="{FF2B5EF4-FFF2-40B4-BE49-F238E27FC236}">
                  <a16:creationId xmlns:a16="http://schemas.microsoft.com/office/drawing/2014/main" id="{E5302E60-0486-6E44-9767-B536917839C2}"/>
                </a:ext>
              </a:extLst>
            </p:cNvPr>
            <p:cNvSpPr>
              <a:spLocks noChangeArrowheads="1"/>
            </p:cNvSpPr>
            <p:nvPr/>
          </p:nvSpPr>
          <p:spPr bwMode="auto">
            <a:xfrm>
              <a:off x="419" y="2942"/>
              <a:ext cx="9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Competition</a:t>
              </a:r>
            </a:p>
          </p:txBody>
        </p:sp>
        <p:sp>
          <p:nvSpPr>
            <p:cNvPr id="17449" name="Rectangle 17">
              <a:extLst>
                <a:ext uri="{FF2B5EF4-FFF2-40B4-BE49-F238E27FC236}">
                  <a16:creationId xmlns:a16="http://schemas.microsoft.com/office/drawing/2014/main" id="{D7AB11F8-0AF6-934D-8AE3-8609302BB72F}"/>
                </a:ext>
              </a:extLst>
            </p:cNvPr>
            <p:cNvSpPr>
              <a:spLocks noChangeArrowheads="1"/>
            </p:cNvSpPr>
            <p:nvPr/>
          </p:nvSpPr>
          <p:spPr bwMode="auto">
            <a:xfrm>
              <a:off x="1269" y="294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0" name="Rectangle 18">
              <a:extLst>
                <a:ext uri="{FF2B5EF4-FFF2-40B4-BE49-F238E27FC236}">
                  <a16:creationId xmlns:a16="http://schemas.microsoft.com/office/drawing/2014/main" id="{3FECCED8-7CA2-9141-AC7C-0570BC0A294A}"/>
                </a:ext>
              </a:extLst>
            </p:cNvPr>
            <p:cNvSpPr>
              <a:spLocks noChangeArrowheads="1"/>
            </p:cNvSpPr>
            <p:nvPr/>
          </p:nvSpPr>
          <p:spPr bwMode="auto">
            <a:xfrm>
              <a:off x="419" y="3230"/>
              <a:ext cx="8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Positioning</a:t>
              </a:r>
            </a:p>
          </p:txBody>
        </p:sp>
        <p:sp>
          <p:nvSpPr>
            <p:cNvPr id="17451" name="Rectangle 19">
              <a:extLst>
                <a:ext uri="{FF2B5EF4-FFF2-40B4-BE49-F238E27FC236}">
                  <a16:creationId xmlns:a16="http://schemas.microsoft.com/office/drawing/2014/main" id="{093C574B-0E3E-DD42-A213-75653A7C8409}"/>
                </a:ext>
              </a:extLst>
            </p:cNvPr>
            <p:cNvSpPr>
              <a:spLocks noChangeArrowheads="1"/>
            </p:cNvSpPr>
            <p:nvPr/>
          </p:nvSpPr>
          <p:spPr bwMode="auto">
            <a:xfrm>
              <a:off x="1181" y="323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2" name="Rectangle 20">
              <a:extLst>
                <a:ext uri="{FF2B5EF4-FFF2-40B4-BE49-F238E27FC236}">
                  <a16:creationId xmlns:a16="http://schemas.microsoft.com/office/drawing/2014/main" id="{D18F197F-9744-2040-BE80-834577127E9A}"/>
                </a:ext>
              </a:extLst>
            </p:cNvPr>
            <p:cNvSpPr>
              <a:spLocks noChangeArrowheads="1"/>
            </p:cNvSpPr>
            <p:nvPr/>
          </p:nvSpPr>
          <p:spPr bwMode="auto">
            <a:xfrm>
              <a:off x="419" y="3518"/>
              <a:ext cx="15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Next Target Customer</a:t>
              </a:r>
            </a:p>
          </p:txBody>
        </p:sp>
        <p:sp>
          <p:nvSpPr>
            <p:cNvPr id="17453" name="Rectangle 21">
              <a:extLst>
                <a:ext uri="{FF2B5EF4-FFF2-40B4-BE49-F238E27FC236}">
                  <a16:creationId xmlns:a16="http://schemas.microsoft.com/office/drawing/2014/main" id="{DB164CC6-A39D-FC4B-9C8C-031F99C81181}"/>
                </a:ext>
              </a:extLst>
            </p:cNvPr>
            <p:cNvSpPr>
              <a:spLocks noChangeArrowheads="1"/>
            </p:cNvSpPr>
            <p:nvPr/>
          </p:nvSpPr>
          <p:spPr bwMode="auto">
            <a:xfrm>
              <a:off x="2937" y="1207"/>
              <a:ext cx="16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sym typeface="Open Sans Light"/>
                </a:rPr>
                <a:t>Visionary LOB executive</a:t>
              </a:r>
            </a:p>
          </p:txBody>
        </p:sp>
        <p:sp>
          <p:nvSpPr>
            <p:cNvPr id="17454" name="Rectangle 22">
              <a:extLst>
                <a:ext uri="{FF2B5EF4-FFF2-40B4-BE49-F238E27FC236}">
                  <a16:creationId xmlns:a16="http://schemas.microsoft.com/office/drawing/2014/main" id="{A71A12D7-8FBD-D54E-9593-9C9102416318}"/>
                </a:ext>
              </a:extLst>
            </p:cNvPr>
            <p:cNvSpPr>
              <a:spLocks noChangeArrowheads="1"/>
            </p:cNvSpPr>
            <p:nvPr/>
          </p:nvSpPr>
          <p:spPr bwMode="auto">
            <a:xfrm>
              <a:off x="4602" y="1207"/>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5" name="Rectangle 23">
              <a:extLst>
                <a:ext uri="{FF2B5EF4-FFF2-40B4-BE49-F238E27FC236}">
                  <a16:creationId xmlns:a16="http://schemas.microsoft.com/office/drawing/2014/main" id="{D31842A4-1B9D-2E4A-A902-342371D87DC3}"/>
                </a:ext>
              </a:extLst>
            </p:cNvPr>
            <p:cNvSpPr>
              <a:spLocks noChangeArrowheads="1"/>
            </p:cNvSpPr>
            <p:nvPr/>
          </p:nvSpPr>
          <p:spPr bwMode="auto">
            <a:xfrm>
              <a:off x="2937" y="1495"/>
              <a:ext cx="22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Dramatic competitive advantage</a:t>
              </a:r>
            </a:p>
          </p:txBody>
        </p:sp>
        <p:sp>
          <p:nvSpPr>
            <p:cNvPr id="17456" name="Rectangle 24">
              <a:extLst>
                <a:ext uri="{FF2B5EF4-FFF2-40B4-BE49-F238E27FC236}">
                  <a16:creationId xmlns:a16="http://schemas.microsoft.com/office/drawing/2014/main" id="{CF0EAE9D-D2E2-0247-AEDA-DCE6046A98D8}"/>
                </a:ext>
              </a:extLst>
            </p:cNvPr>
            <p:cNvSpPr>
              <a:spLocks noChangeArrowheads="1"/>
            </p:cNvSpPr>
            <p:nvPr/>
          </p:nvSpPr>
          <p:spPr bwMode="auto">
            <a:xfrm>
              <a:off x="5009" y="149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7" name="Rectangle 25">
              <a:extLst>
                <a:ext uri="{FF2B5EF4-FFF2-40B4-BE49-F238E27FC236}">
                  <a16:creationId xmlns:a16="http://schemas.microsoft.com/office/drawing/2014/main" id="{CB0F6610-0482-C949-9A2B-66AA108217C2}"/>
                </a:ext>
              </a:extLst>
            </p:cNvPr>
            <p:cNvSpPr>
              <a:spLocks noChangeArrowheads="1"/>
            </p:cNvSpPr>
            <p:nvPr/>
          </p:nvSpPr>
          <p:spPr bwMode="auto">
            <a:xfrm>
              <a:off x="2937" y="1783"/>
              <a:ext cx="2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Application focus, differentiated</a:t>
              </a:r>
            </a:p>
          </p:txBody>
        </p:sp>
        <p:sp>
          <p:nvSpPr>
            <p:cNvPr id="17458" name="Rectangle 26">
              <a:extLst>
                <a:ext uri="{FF2B5EF4-FFF2-40B4-BE49-F238E27FC236}">
                  <a16:creationId xmlns:a16="http://schemas.microsoft.com/office/drawing/2014/main" id="{29505E0F-42F9-9E4B-AAC7-D67AF0CE1BB7}"/>
                </a:ext>
              </a:extLst>
            </p:cNvPr>
            <p:cNvSpPr>
              <a:spLocks noChangeArrowheads="1"/>
            </p:cNvSpPr>
            <p:nvPr/>
          </p:nvSpPr>
          <p:spPr bwMode="auto">
            <a:xfrm>
              <a:off x="4938" y="1783"/>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9" name="Rectangle 27">
              <a:extLst>
                <a:ext uri="{FF2B5EF4-FFF2-40B4-BE49-F238E27FC236}">
                  <a16:creationId xmlns:a16="http://schemas.microsoft.com/office/drawing/2014/main" id="{C125E11C-F63F-7041-B1E6-F28A9062BA71}"/>
                </a:ext>
              </a:extLst>
            </p:cNvPr>
            <p:cNvSpPr>
              <a:spLocks noChangeArrowheads="1"/>
            </p:cNvSpPr>
            <p:nvPr/>
          </p:nvSpPr>
          <p:spPr bwMode="auto">
            <a:xfrm>
              <a:off x="2937" y="2071"/>
              <a:ext cx="196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BPR and SI service providers</a:t>
              </a:r>
            </a:p>
          </p:txBody>
        </p:sp>
        <p:sp>
          <p:nvSpPr>
            <p:cNvPr id="17460" name="Rectangle 28">
              <a:extLst>
                <a:ext uri="{FF2B5EF4-FFF2-40B4-BE49-F238E27FC236}">
                  <a16:creationId xmlns:a16="http://schemas.microsoft.com/office/drawing/2014/main" id="{97074429-29AF-7243-ABA6-D1722DCEEAAD}"/>
                </a:ext>
              </a:extLst>
            </p:cNvPr>
            <p:cNvSpPr>
              <a:spLocks noChangeArrowheads="1"/>
            </p:cNvSpPr>
            <p:nvPr/>
          </p:nvSpPr>
          <p:spPr bwMode="auto">
            <a:xfrm>
              <a:off x="4822" y="2071"/>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1" name="Rectangle 29">
              <a:extLst>
                <a:ext uri="{FF2B5EF4-FFF2-40B4-BE49-F238E27FC236}">
                  <a16:creationId xmlns:a16="http://schemas.microsoft.com/office/drawing/2014/main" id="{D39DE450-1867-B44F-96EF-5D96E3D768E5}"/>
                </a:ext>
              </a:extLst>
            </p:cNvPr>
            <p:cNvSpPr>
              <a:spLocks noChangeArrowheads="1"/>
            </p:cNvSpPr>
            <p:nvPr/>
          </p:nvSpPr>
          <p:spPr bwMode="auto">
            <a:xfrm>
              <a:off x="2937" y="2359"/>
              <a:ext cx="8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Direct sales</a:t>
              </a:r>
            </a:p>
          </p:txBody>
        </p:sp>
        <p:sp>
          <p:nvSpPr>
            <p:cNvPr id="17462" name="Rectangle 30">
              <a:extLst>
                <a:ext uri="{FF2B5EF4-FFF2-40B4-BE49-F238E27FC236}">
                  <a16:creationId xmlns:a16="http://schemas.microsoft.com/office/drawing/2014/main" id="{B95AAE76-6D3F-7449-B0C6-02F798189D82}"/>
                </a:ext>
              </a:extLst>
            </p:cNvPr>
            <p:cNvSpPr>
              <a:spLocks noChangeArrowheads="1"/>
            </p:cNvSpPr>
            <p:nvPr/>
          </p:nvSpPr>
          <p:spPr bwMode="auto">
            <a:xfrm>
              <a:off x="3684" y="2359"/>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3" name="Rectangle 31">
              <a:extLst>
                <a:ext uri="{FF2B5EF4-FFF2-40B4-BE49-F238E27FC236}">
                  <a16:creationId xmlns:a16="http://schemas.microsoft.com/office/drawing/2014/main" id="{719D0B18-E1BE-FC40-8651-76FA4AB18E70}"/>
                </a:ext>
              </a:extLst>
            </p:cNvPr>
            <p:cNvSpPr>
              <a:spLocks noChangeArrowheads="1"/>
            </p:cNvSpPr>
            <p:nvPr/>
          </p:nvSpPr>
          <p:spPr bwMode="auto">
            <a:xfrm>
              <a:off x="2937" y="2647"/>
              <a:ext cx="19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Value-based, gain motivated</a:t>
              </a:r>
            </a:p>
          </p:txBody>
        </p:sp>
        <p:sp>
          <p:nvSpPr>
            <p:cNvPr id="17464" name="Rectangle 32">
              <a:extLst>
                <a:ext uri="{FF2B5EF4-FFF2-40B4-BE49-F238E27FC236}">
                  <a16:creationId xmlns:a16="http://schemas.microsoft.com/office/drawing/2014/main" id="{EC946639-549F-E245-B878-37159EFD7F75}"/>
                </a:ext>
              </a:extLst>
            </p:cNvPr>
            <p:cNvSpPr>
              <a:spLocks noChangeArrowheads="1"/>
            </p:cNvSpPr>
            <p:nvPr/>
          </p:nvSpPr>
          <p:spPr bwMode="auto">
            <a:xfrm>
              <a:off x="2937" y="2935"/>
              <a:ext cx="15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Category vs. category</a:t>
              </a:r>
            </a:p>
          </p:txBody>
        </p:sp>
        <p:sp>
          <p:nvSpPr>
            <p:cNvPr id="17465" name="Rectangle 33">
              <a:extLst>
                <a:ext uri="{FF2B5EF4-FFF2-40B4-BE49-F238E27FC236}">
                  <a16:creationId xmlns:a16="http://schemas.microsoft.com/office/drawing/2014/main" id="{95942EC0-61F9-9C45-A3D6-EEAA3FF0D3A6}"/>
                </a:ext>
              </a:extLst>
            </p:cNvPr>
            <p:cNvSpPr>
              <a:spLocks noChangeArrowheads="1"/>
            </p:cNvSpPr>
            <p:nvPr/>
          </p:nvSpPr>
          <p:spPr bwMode="auto">
            <a:xfrm>
              <a:off x="4961" y="293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6" name="Rectangle 34">
              <a:extLst>
                <a:ext uri="{FF2B5EF4-FFF2-40B4-BE49-F238E27FC236}">
                  <a16:creationId xmlns:a16="http://schemas.microsoft.com/office/drawing/2014/main" id="{FB8C2B30-8661-5B4D-875B-8C7C001F1CA7}"/>
                </a:ext>
              </a:extLst>
            </p:cNvPr>
            <p:cNvSpPr>
              <a:spLocks noChangeArrowheads="1"/>
            </p:cNvSpPr>
            <p:nvPr/>
          </p:nvSpPr>
          <p:spPr bwMode="auto">
            <a:xfrm>
              <a:off x="2937" y="3222"/>
              <a:ext cx="2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Technology-based leadership</a:t>
              </a:r>
            </a:p>
          </p:txBody>
        </p:sp>
        <p:sp>
          <p:nvSpPr>
            <p:cNvPr id="17467" name="Rectangle 35">
              <a:extLst>
                <a:ext uri="{FF2B5EF4-FFF2-40B4-BE49-F238E27FC236}">
                  <a16:creationId xmlns:a16="http://schemas.microsoft.com/office/drawing/2014/main" id="{F8618D5F-AB5C-B340-9077-15ED7D7DEEFE}"/>
                </a:ext>
              </a:extLst>
            </p:cNvPr>
            <p:cNvSpPr>
              <a:spLocks noChangeArrowheads="1"/>
            </p:cNvSpPr>
            <p:nvPr/>
          </p:nvSpPr>
          <p:spPr bwMode="auto">
            <a:xfrm>
              <a:off x="4588" y="322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8" name="Rectangle 36">
              <a:extLst>
                <a:ext uri="{FF2B5EF4-FFF2-40B4-BE49-F238E27FC236}">
                  <a16:creationId xmlns:a16="http://schemas.microsoft.com/office/drawing/2014/main" id="{FC34E046-EE4A-8E44-8276-C27A275B1AD0}"/>
                </a:ext>
              </a:extLst>
            </p:cNvPr>
            <p:cNvSpPr>
              <a:spLocks noChangeArrowheads="1"/>
            </p:cNvSpPr>
            <p:nvPr/>
          </p:nvSpPr>
          <p:spPr bwMode="auto">
            <a:xfrm>
              <a:off x="2937" y="3510"/>
              <a:ext cx="27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Another LOB exec in a different industry</a:t>
              </a:r>
            </a:p>
          </p:txBody>
        </p:sp>
      </p:grpSp>
    </p:spTree>
    <p:extLst>
      <p:ext uri="{BB962C8B-B14F-4D97-AF65-F5344CB8AC3E}">
        <p14:creationId xmlns:p14="http://schemas.microsoft.com/office/powerpoint/2010/main" val="3357720687"/>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AD6B4-0DD2-064D-B209-BB0A9A0518D5}"/>
              </a:ext>
            </a:extLst>
          </p:cNvPr>
          <p:cNvSpPr>
            <a:spLocks noGrp="1"/>
          </p:cNvSpPr>
          <p:nvPr>
            <p:ph type="title"/>
          </p:nvPr>
        </p:nvSpPr>
        <p:spPr/>
        <p:txBody>
          <a:bodyPr/>
          <a:lstStyle/>
          <a:p>
            <a:r>
              <a:rPr lang="en-US" altLang="en-US" dirty="0"/>
              <a:t>Strategy Thumbnail:  Early Market</a:t>
            </a:r>
            <a:endParaRPr lang="en-US" dirty="0"/>
          </a:p>
        </p:txBody>
      </p:sp>
      <p:grpSp>
        <p:nvGrpSpPr>
          <p:cNvPr id="17410" name="Group 3">
            <a:extLst>
              <a:ext uri="{FF2B5EF4-FFF2-40B4-BE49-F238E27FC236}">
                <a16:creationId xmlns:a16="http://schemas.microsoft.com/office/drawing/2014/main" id="{A4AAA83F-2191-974F-8EBB-F25DDD72997C}"/>
              </a:ext>
            </a:extLst>
          </p:cNvPr>
          <p:cNvGrpSpPr>
            <a:grpSpLocks/>
          </p:cNvGrpSpPr>
          <p:nvPr/>
        </p:nvGrpSpPr>
        <p:grpSpPr bwMode="auto">
          <a:xfrm>
            <a:off x="3711577" y="3241676"/>
            <a:ext cx="18964274" cy="8131174"/>
            <a:chOff x="419" y="1207"/>
            <a:chExt cx="5973" cy="2561"/>
          </a:xfrm>
        </p:grpSpPr>
        <p:sp>
          <p:nvSpPr>
            <p:cNvPr id="17436" name="Rectangle 4">
              <a:extLst>
                <a:ext uri="{FF2B5EF4-FFF2-40B4-BE49-F238E27FC236}">
                  <a16:creationId xmlns:a16="http://schemas.microsoft.com/office/drawing/2014/main" id="{B1B08B64-666D-0245-8110-D593344BD731}"/>
                </a:ext>
              </a:extLst>
            </p:cNvPr>
            <p:cNvSpPr>
              <a:spLocks noChangeArrowheads="1"/>
            </p:cNvSpPr>
            <p:nvPr/>
          </p:nvSpPr>
          <p:spPr bwMode="auto">
            <a:xfrm>
              <a:off x="419" y="1214"/>
              <a:ext cx="1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sym typeface="Open Sans Light"/>
                </a:rPr>
                <a:t>Target Customer</a:t>
              </a:r>
            </a:p>
          </p:txBody>
        </p:sp>
        <p:sp>
          <p:nvSpPr>
            <p:cNvPr id="17437" name="Rectangle 5">
              <a:extLst>
                <a:ext uri="{FF2B5EF4-FFF2-40B4-BE49-F238E27FC236}">
                  <a16:creationId xmlns:a16="http://schemas.microsoft.com/office/drawing/2014/main" id="{19D66DE7-D7E0-3443-9496-A076A7579502}"/>
                </a:ext>
              </a:extLst>
            </p:cNvPr>
            <p:cNvSpPr>
              <a:spLocks noChangeArrowheads="1"/>
            </p:cNvSpPr>
            <p:nvPr/>
          </p:nvSpPr>
          <p:spPr bwMode="auto">
            <a:xfrm>
              <a:off x="1592" y="1214"/>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38" name="Rectangle 6">
              <a:extLst>
                <a:ext uri="{FF2B5EF4-FFF2-40B4-BE49-F238E27FC236}">
                  <a16:creationId xmlns:a16="http://schemas.microsoft.com/office/drawing/2014/main" id="{C8283521-4922-1445-919B-74A0FBE8D85D}"/>
                </a:ext>
              </a:extLst>
            </p:cNvPr>
            <p:cNvSpPr>
              <a:spLocks noChangeArrowheads="1"/>
            </p:cNvSpPr>
            <p:nvPr/>
          </p:nvSpPr>
          <p:spPr bwMode="auto">
            <a:xfrm>
              <a:off x="419" y="1502"/>
              <a:ext cx="186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Compelling Reason to Buy</a:t>
              </a:r>
            </a:p>
          </p:txBody>
        </p:sp>
        <p:sp>
          <p:nvSpPr>
            <p:cNvPr id="17439" name="Rectangle 7">
              <a:extLst>
                <a:ext uri="{FF2B5EF4-FFF2-40B4-BE49-F238E27FC236}">
                  <a16:creationId xmlns:a16="http://schemas.microsoft.com/office/drawing/2014/main" id="{90DB623A-4A83-F143-9A7B-5CDB49F634FB}"/>
                </a:ext>
              </a:extLst>
            </p:cNvPr>
            <p:cNvSpPr>
              <a:spLocks noChangeArrowheads="1"/>
            </p:cNvSpPr>
            <p:nvPr/>
          </p:nvSpPr>
          <p:spPr bwMode="auto">
            <a:xfrm>
              <a:off x="2229" y="150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0" name="Rectangle 8">
              <a:extLst>
                <a:ext uri="{FF2B5EF4-FFF2-40B4-BE49-F238E27FC236}">
                  <a16:creationId xmlns:a16="http://schemas.microsoft.com/office/drawing/2014/main" id="{0C5C6FA0-803E-8E47-9E03-F7EDFE134066}"/>
                </a:ext>
              </a:extLst>
            </p:cNvPr>
            <p:cNvSpPr>
              <a:spLocks noChangeArrowheads="1"/>
            </p:cNvSpPr>
            <p:nvPr/>
          </p:nvSpPr>
          <p:spPr bwMode="auto">
            <a:xfrm>
              <a:off x="419" y="1790"/>
              <a:ext cx="11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Whole Product</a:t>
              </a:r>
            </a:p>
          </p:txBody>
        </p:sp>
        <p:sp>
          <p:nvSpPr>
            <p:cNvPr id="17441" name="Rectangle 9">
              <a:extLst>
                <a:ext uri="{FF2B5EF4-FFF2-40B4-BE49-F238E27FC236}">
                  <a16:creationId xmlns:a16="http://schemas.microsoft.com/office/drawing/2014/main" id="{2344FC70-0694-C544-BE97-D60292F13C98}"/>
                </a:ext>
              </a:extLst>
            </p:cNvPr>
            <p:cNvSpPr>
              <a:spLocks noChangeArrowheads="1"/>
            </p:cNvSpPr>
            <p:nvPr/>
          </p:nvSpPr>
          <p:spPr bwMode="auto">
            <a:xfrm>
              <a:off x="1450" y="179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2" name="Rectangle 10">
              <a:extLst>
                <a:ext uri="{FF2B5EF4-FFF2-40B4-BE49-F238E27FC236}">
                  <a16:creationId xmlns:a16="http://schemas.microsoft.com/office/drawing/2014/main" id="{C9730A49-8340-8D41-84AC-5A17467BB80F}"/>
                </a:ext>
              </a:extLst>
            </p:cNvPr>
            <p:cNvSpPr>
              <a:spLocks noChangeArrowheads="1"/>
            </p:cNvSpPr>
            <p:nvPr/>
          </p:nvSpPr>
          <p:spPr bwMode="auto">
            <a:xfrm>
              <a:off x="419" y="2078"/>
              <a:ext cx="13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b="1" dirty="0">
                  <a:solidFill>
                    <a:srgbClr val="0070C0"/>
                  </a:solidFill>
                  <a:latin typeface="Open Sans Light"/>
                  <a:ea typeface="Open Sans Light"/>
                  <a:cs typeface="Open Sans Light"/>
                </a:rPr>
                <a:t>Partners and Allies</a:t>
              </a:r>
            </a:p>
          </p:txBody>
        </p:sp>
        <p:sp>
          <p:nvSpPr>
            <p:cNvPr id="17443" name="Rectangle 11">
              <a:extLst>
                <a:ext uri="{FF2B5EF4-FFF2-40B4-BE49-F238E27FC236}">
                  <a16:creationId xmlns:a16="http://schemas.microsoft.com/office/drawing/2014/main" id="{29872F61-4898-5243-B0E5-3A0C0EC368EC}"/>
                </a:ext>
              </a:extLst>
            </p:cNvPr>
            <p:cNvSpPr>
              <a:spLocks noChangeArrowheads="1"/>
            </p:cNvSpPr>
            <p:nvPr/>
          </p:nvSpPr>
          <p:spPr bwMode="auto">
            <a:xfrm>
              <a:off x="1728" y="2078"/>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4" name="Rectangle 12">
              <a:extLst>
                <a:ext uri="{FF2B5EF4-FFF2-40B4-BE49-F238E27FC236}">
                  <a16:creationId xmlns:a16="http://schemas.microsoft.com/office/drawing/2014/main" id="{DC2F48E6-7D43-5648-9957-0F95C7F0E408}"/>
                </a:ext>
              </a:extLst>
            </p:cNvPr>
            <p:cNvSpPr>
              <a:spLocks noChangeArrowheads="1"/>
            </p:cNvSpPr>
            <p:nvPr/>
          </p:nvSpPr>
          <p:spPr bwMode="auto">
            <a:xfrm>
              <a:off x="419" y="2366"/>
              <a:ext cx="9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Distribution</a:t>
              </a:r>
            </a:p>
          </p:txBody>
        </p:sp>
        <p:sp>
          <p:nvSpPr>
            <p:cNvPr id="17445" name="Rectangle 13">
              <a:extLst>
                <a:ext uri="{FF2B5EF4-FFF2-40B4-BE49-F238E27FC236}">
                  <a16:creationId xmlns:a16="http://schemas.microsoft.com/office/drawing/2014/main" id="{0F13F4E6-B926-2A45-9A72-466A9C9B49EA}"/>
                </a:ext>
              </a:extLst>
            </p:cNvPr>
            <p:cNvSpPr>
              <a:spLocks noChangeArrowheads="1"/>
            </p:cNvSpPr>
            <p:nvPr/>
          </p:nvSpPr>
          <p:spPr bwMode="auto">
            <a:xfrm>
              <a:off x="1252" y="2366"/>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6" name="Rectangle 14">
              <a:extLst>
                <a:ext uri="{FF2B5EF4-FFF2-40B4-BE49-F238E27FC236}">
                  <a16:creationId xmlns:a16="http://schemas.microsoft.com/office/drawing/2014/main" id="{E90EE97A-586F-7A4B-87E9-2CDB6B166452}"/>
                </a:ext>
              </a:extLst>
            </p:cNvPr>
            <p:cNvSpPr>
              <a:spLocks noChangeArrowheads="1"/>
            </p:cNvSpPr>
            <p:nvPr/>
          </p:nvSpPr>
          <p:spPr bwMode="auto">
            <a:xfrm>
              <a:off x="419" y="2654"/>
              <a:ext cx="5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Pricing</a:t>
              </a:r>
            </a:p>
          </p:txBody>
        </p:sp>
        <p:sp>
          <p:nvSpPr>
            <p:cNvPr id="17448" name="Rectangle 16">
              <a:extLst>
                <a:ext uri="{FF2B5EF4-FFF2-40B4-BE49-F238E27FC236}">
                  <a16:creationId xmlns:a16="http://schemas.microsoft.com/office/drawing/2014/main" id="{E5302E60-0486-6E44-9767-B536917839C2}"/>
                </a:ext>
              </a:extLst>
            </p:cNvPr>
            <p:cNvSpPr>
              <a:spLocks noChangeArrowheads="1"/>
            </p:cNvSpPr>
            <p:nvPr/>
          </p:nvSpPr>
          <p:spPr bwMode="auto">
            <a:xfrm>
              <a:off x="419" y="2942"/>
              <a:ext cx="9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Competition</a:t>
              </a:r>
            </a:p>
          </p:txBody>
        </p:sp>
        <p:sp>
          <p:nvSpPr>
            <p:cNvPr id="17449" name="Rectangle 17">
              <a:extLst>
                <a:ext uri="{FF2B5EF4-FFF2-40B4-BE49-F238E27FC236}">
                  <a16:creationId xmlns:a16="http://schemas.microsoft.com/office/drawing/2014/main" id="{D7AB11F8-0AF6-934D-8AE3-8609302BB72F}"/>
                </a:ext>
              </a:extLst>
            </p:cNvPr>
            <p:cNvSpPr>
              <a:spLocks noChangeArrowheads="1"/>
            </p:cNvSpPr>
            <p:nvPr/>
          </p:nvSpPr>
          <p:spPr bwMode="auto">
            <a:xfrm>
              <a:off x="1269" y="294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0" name="Rectangle 18">
              <a:extLst>
                <a:ext uri="{FF2B5EF4-FFF2-40B4-BE49-F238E27FC236}">
                  <a16:creationId xmlns:a16="http://schemas.microsoft.com/office/drawing/2014/main" id="{3FECCED8-7CA2-9141-AC7C-0570BC0A294A}"/>
                </a:ext>
              </a:extLst>
            </p:cNvPr>
            <p:cNvSpPr>
              <a:spLocks noChangeArrowheads="1"/>
            </p:cNvSpPr>
            <p:nvPr/>
          </p:nvSpPr>
          <p:spPr bwMode="auto">
            <a:xfrm>
              <a:off x="419" y="3230"/>
              <a:ext cx="8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Positioning</a:t>
              </a:r>
            </a:p>
          </p:txBody>
        </p:sp>
        <p:sp>
          <p:nvSpPr>
            <p:cNvPr id="17451" name="Rectangle 19">
              <a:extLst>
                <a:ext uri="{FF2B5EF4-FFF2-40B4-BE49-F238E27FC236}">
                  <a16:creationId xmlns:a16="http://schemas.microsoft.com/office/drawing/2014/main" id="{093C574B-0E3E-DD42-A213-75653A7C8409}"/>
                </a:ext>
              </a:extLst>
            </p:cNvPr>
            <p:cNvSpPr>
              <a:spLocks noChangeArrowheads="1"/>
            </p:cNvSpPr>
            <p:nvPr/>
          </p:nvSpPr>
          <p:spPr bwMode="auto">
            <a:xfrm>
              <a:off x="1181" y="323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2" name="Rectangle 20">
              <a:extLst>
                <a:ext uri="{FF2B5EF4-FFF2-40B4-BE49-F238E27FC236}">
                  <a16:creationId xmlns:a16="http://schemas.microsoft.com/office/drawing/2014/main" id="{D18F197F-9744-2040-BE80-834577127E9A}"/>
                </a:ext>
              </a:extLst>
            </p:cNvPr>
            <p:cNvSpPr>
              <a:spLocks noChangeArrowheads="1"/>
            </p:cNvSpPr>
            <p:nvPr/>
          </p:nvSpPr>
          <p:spPr bwMode="auto">
            <a:xfrm>
              <a:off x="419" y="3518"/>
              <a:ext cx="15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Next Target Customer</a:t>
              </a:r>
            </a:p>
          </p:txBody>
        </p:sp>
        <p:sp>
          <p:nvSpPr>
            <p:cNvPr id="17453" name="Rectangle 21">
              <a:extLst>
                <a:ext uri="{FF2B5EF4-FFF2-40B4-BE49-F238E27FC236}">
                  <a16:creationId xmlns:a16="http://schemas.microsoft.com/office/drawing/2014/main" id="{DB164CC6-A39D-FC4B-9C8C-031F99C81181}"/>
                </a:ext>
              </a:extLst>
            </p:cNvPr>
            <p:cNvSpPr>
              <a:spLocks noChangeArrowheads="1"/>
            </p:cNvSpPr>
            <p:nvPr/>
          </p:nvSpPr>
          <p:spPr bwMode="auto">
            <a:xfrm>
              <a:off x="2937" y="1207"/>
              <a:ext cx="33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sym typeface="Open Sans Light"/>
                </a:rPr>
                <a:t>CEO of Private Equity Owned Software Company</a:t>
              </a:r>
            </a:p>
          </p:txBody>
        </p:sp>
        <p:sp>
          <p:nvSpPr>
            <p:cNvPr id="17454" name="Rectangle 22">
              <a:extLst>
                <a:ext uri="{FF2B5EF4-FFF2-40B4-BE49-F238E27FC236}">
                  <a16:creationId xmlns:a16="http://schemas.microsoft.com/office/drawing/2014/main" id="{A71A12D7-8FBD-D54E-9593-9C9102416318}"/>
                </a:ext>
              </a:extLst>
            </p:cNvPr>
            <p:cNvSpPr>
              <a:spLocks noChangeArrowheads="1"/>
            </p:cNvSpPr>
            <p:nvPr/>
          </p:nvSpPr>
          <p:spPr bwMode="auto">
            <a:xfrm>
              <a:off x="4602" y="1207"/>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5" name="Rectangle 23">
              <a:extLst>
                <a:ext uri="{FF2B5EF4-FFF2-40B4-BE49-F238E27FC236}">
                  <a16:creationId xmlns:a16="http://schemas.microsoft.com/office/drawing/2014/main" id="{D31842A4-1B9D-2E4A-A902-342371D87DC3}"/>
                </a:ext>
              </a:extLst>
            </p:cNvPr>
            <p:cNvSpPr>
              <a:spLocks noChangeArrowheads="1"/>
            </p:cNvSpPr>
            <p:nvPr/>
          </p:nvSpPr>
          <p:spPr bwMode="auto">
            <a:xfrm>
              <a:off x="2937" y="1495"/>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Modernize or die</a:t>
              </a:r>
            </a:p>
          </p:txBody>
        </p:sp>
        <p:sp>
          <p:nvSpPr>
            <p:cNvPr id="17456" name="Rectangle 24">
              <a:extLst>
                <a:ext uri="{FF2B5EF4-FFF2-40B4-BE49-F238E27FC236}">
                  <a16:creationId xmlns:a16="http://schemas.microsoft.com/office/drawing/2014/main" id="{CF0EAE9D-D2E2-0247-AEDA-DCE6046A98D8}"/>
                </a:ext>
              </a:extLst>
            </p:cNvPr>
            <p:cNvSpPr>
              <a:spLocks noChangeArrowheads="1"/>
            </p:cNvSpPr>
            <p:nvPr/>
          </p:nvSpPr>
          <p:spPr bwMode="auto">
            <a:xfrm>
              <a:off x="5009" y="149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7" name="Rectangle 25">
              <a:extLst>
                <a:ext uri="{FF2B5EF4-FFF2-40B4-BE49-F238E27FC236}">
                  <a16:creationId xmlns:a16="http://schemas.microsoft.com/office/drawing/2014/main" id="{CB0F6610-0482-C949-9A2B-66AA108217C2}"/>
                </a:ext>
              </a:extLst>
            </p:cNvPr>
            <p:cNvSpPr>
              <a:spLocks noChangeArrowheads="1"/>
            </p:cNvSpPr>
            <p:nvPr/>
          </p:nvSpPr>
          <p:spPr bwMode="auto">
            <a:xfrm>
              <a:off x="2937" y="1783"/>
              <a:ext cx="24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Turnkey legacy stack modernization</a:t>
              </a:r>
            </a:p>
          </p:txBody>
        </p:sp>
        <p:sp>
          <p:nvSpPr>
            <p:cNvPr id="17458" name="Rectangle 26">
              <a:extLst>
                <a:ext uri="{FF2B5EF4-FFF2-40B4-BE49-F238E27FC236}">
                  <a16:creationId xmlns:a16="http://schemas.microsoft.com/office/drawing/2014/main" id="{29505E0F-42F9-9E4B-AAC7-D67AF0CE1BB7}"/>
                </a:ext>
              </a:extLst>
            </p:cNvPr>
            <p:cNvSpPr>
              <a:spLocks noChangeArrowheads="1"/>
            </p:cNvSpPr>
            <p:nvPr/>
          </p:nvSpPr>
          <p:spPr bwMode="auto">
            <a:xfrm>
              <a:off x="4938" y="1783"/>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9" name="Rectangle 27">
              <a:extLst>
                <a:ext uri="{FF2B5EF4-FFF2-40B4-BE49-F238E27FC236}">
                  <a16:creationId xmlns:a16="http://schemas.microsoft.com/office/drawing/2014/main" id="{C125E11C-F63F-7041-B1E6-F28A9062BA71}"/>
                </a:ext>
              </a:extLst>
            </p:cNvPr>
            <p:cNvSpPr>
              <a:spLocks noChangeArrowheads="1"/>
            </p:cNvSpPr>
            <p:nvPr/>
          </p:nvSpPr>
          <p:spPr bwMode="auto">
            <a:xfrm>
              <a:off x="2937" y="2071"/>
              <a:ext cx="19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Dev: </a:t>
              </a:r>
              <a:r>
                <a:rPr lang="en-US" altLang="en-US" sz="4000" dirty="0" err="1">
                  <a:solidFill>
                    <a:srgbClr val="53585F"/>
                  </a:solidFill>
                  <a:latin typeface="Open Sans Light"/>
                  <a:ea typeface="Open Sans Light"/>
                  <a:cs typeface="Open Sans Light"/>
                </a:rPr>
                <a:t>Softensity</a:t>
              </a:r>
              <a:r>
                <a:rPr lang="en-US" altLang="en-US" sz="4000" dirty="0">
                  <a:solidFill>
                    <a:srgbClr val="53585F"/>
                  </a:solidFill>
                  <a:latin typeface="Open Sans Light"/>
                  <a:ea typeface="Open Sans Light"/>
                  <a:cs typeface="Open Sans Light"/>
                </a:rPr>
                <a:t> and Tin Roof</a:t>
              </a:r>
            </a:p>
          </p:txBody>
        </p:sp>
        <p:sp>
          <p:nvSpPr>
            <p:cNvPr id="17460" name="Rectangle 28">
              <a:extLst>
                <a:ext uri="{FF2B5EF4-FFF2-40B4-BE49-F238E27FC236}">
                  <a16:creationId xmlns:a16="http://schemas.microsoft.com/office/drawing/2014/main" id="{97074429-29AF-7243-ABA6-D1722DCEEAAD}"/>
                </a:ext>
              </a:extLst>
            </p:cNvPr>
            <p:cNvSpPr>
              <a:spLocks noChangeArrowheads="1"/>
            </p:cNvSpPr>
            <p:nvPr/>
          </p:nvSpPr>
          <p:spPr bwMode="auto">
            <a:xfrm>
              <a:off x="4822" y="2071"/>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1" name="Rectangle 29">
              <a:extLst>
                <a:ext uri="{FF2B5EF4-FFF2-40B4-BE49-F238E27FC236}">
                  <a16:creationId xmlns:a16="http://schemas.microsoft.com/office/drawing/2014/main" id="{D39DE450-1867-B44F-96EF-5D96E3D768E5}"/>
                </a:ext>
              </a:extLst>
            </p:cNvPr>
            <p:cNvSpPr>
              <a:spLocks noChangeArrowheads="1"/>
            </p:cNvSpPr>
            <p:nvPr/>
          </p:nvSpPr>
          <p:spPr bwMode="auto">
            <a:xfrm>
              <a:off x="2937" y="2359"/>
              <a:ext cx="2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Direct sales with support from PE Group</a:t>
              </a:r>
            </a:p>
          </p:txBody>
        </p:sp>
        <p:sp>
          <p:nvSpPr>
            <p:cNvPr id="17462" name="Rectangle 30">
              <a:extLst>
                <a:ext uri="{FF2B5EF4-FFF2-40B4-BE49-F238E27FC236}">
                  <a16:creationId xmlns:a16="http://schemas.microsoft.com/office/drawing/2014/main" id="{B95AAE76-6D3F-7449-B0C6-02F798189D82}"/>
                </a:ext>
              </a:extLst>
            </p:cNvPr>
            <p:cNvSpPr>
              <a:spLocks noChangeArrowheads="1"/>
            </p:cNvSpPr>
            <p:nvPr/>
          </p:nvSpPr>
          <p:spPr bwMode="auto">
            <a:xfrm>
              <a:off x="3684" y="2359"/>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3" name="Rectangle 31">
              <a:extLst>
                <a:ext uri="{FF2B5EF4-FFF2-40B4-BE49-F238E27FC236}">
                  <a16:creationId xmlns:a16="http://schemas.microsoft.com/office/drawing/2014/main" id="{719D0B18-E1BE-FC40-8651-76FA4AB18E70}"/>
                </a:ext>
              </a:extLst>
            </p:cNvPr>
            <p:cNvSpPr>
              <a:spLocks noChangeArrowheads="1"/>
            </p:cNvSpPr>
            <p:nvPr/>
          </p:nvSpPr>
          <p:spPr bwMode="auto">
            <a:xfrm>
              <a:off x="2937" y="2647"/>
              <a:ext cx="2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Time and material or Value-based</a:t>
              </a:r>
            </a:p>
          </p:txBody>
        </p:sp>
        <p:sp>
          <p:nvSpPr>
            <p:cNvPr id="17464" name="Rectangle 32">
              <a:extLst>
                <a:ext uri="{FF2B5EF4-FFF2-40B4-BE49-F238E27FC236}">
                  <a16:creationId xmlns:a16="http://schemas.microsoft.com/office/drawing/2014/main" id="{EC946639-549F-E245-B878-37159EFD7F75}"/>
                </a:ext>
              </a:extLst>
            </p:cNvPr>
            <p:cNvSpPr>
              <a:spLocks noChangeArrowheads="1"/>
            </p:cNvSpPr>
            <p:nvPr/>
          </p:nvSpPr>
          <p:spPr bwMode="auto">
            <a:xfrm>
              <a:off x="2937" y="2935"/>
              <a:ext cx="34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Internal dev, design, data science orgs.  Do nothing</a:t>
              </a:r>
            </a:p>
          </p:txBody>
        </p:sp>
        <p:sp>
          <p:nvSpPr>
            <p:cNvPr id="17465" name="Rectangle 33">
              <a:extLst>
                <a:ext uri="{FF2B5EF4-FFF2-40B4-BE49-F238E27FC236}">
                  <a16:creationId xmlns:a16="http://schemas.microsoft.com/office/drawing/2014/main" id="{95942EC0-61F9-9C45-A3D6-EEAA3FF0D3A6}"/>
                </a:ext>
              </a:extLst>
            </p:cNvPr>
            <p:cNvSpPr>
              <a:spLocks noChangeArrowheads="1"/>
            </p:cNvSpPr>
            <p:nvPr/>
          </p:nvSpPr>
          <p:spPr bwMode="auto">
            <a:xfrm>
              <a:off x="4961" y="293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6" name="Rectangle 34">
              <a:extLst>
                <a:ext uri="{FF2B5EF4-FFF2-40B4-BE49-F238E27FC236}">
                  <a16:creationId xmlns:a16="http://schemas.microsoft.com/office/drawing/2014/main" id="{FB8C2B30-8661-5B4D-875B-8C7C001F1CA7}"/>
                </a:ext>
              </a:extLst>
            </p:cNvPr>
            <p:cNvSpPr>
              <a:spLocks noChangeArrowheads="1"/>
            </p:cNvSpPr>
            <p:nvPr/>
          </p:nvSpPr>
          <p:spPr bwMode="auto">
            <a:xfrm>
              <a:off x="2937" y="3222"/>
              <a:ext cx="2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Technology-based leadership</a:t>
              </a:r>
            </a:p>
          </p:txBody>
        </p:sp>
        <p:sp>
          <p:nvSpPr>
            <p:cNvPr id="17467" name="Rectangle 35">
              <a:extLst>
                <a:ext uri="{FF2B5EF4-FFF2-40B4-BE49-F238E27FC236}">
                  <a16:creationId xmlns:a16="http://schemas.microsoft.com/office/drawing/2014/main" id="{F8618D5F-AB5C-B340-9077-15ED7D7DEEFE}"/>
                </a:ext>
              </a:extLst>
            </p:cNvPr>
            <p:cNvSpPr>
              <a:spLocks noChangeArrowheads="1"/>
            </p:cNvSpPr>
            <p:nvPr/>
          </p:nvSpPr>
          <p:spPr bwMode="auto">
            <a:xfrm>
              <a:off x="4588" y="322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8" name="Rectangle 36">
              <a:extLst>
                <a:ext uri="{FF2B5EF4-FFF2-40B4-BE49-F238E27FC236}">
                  <a16:creationId xmlns:a16="http://schemas.microsoft.com/office/drawing/2014/main" id="{FC34E046-EE4A-8E44-8276-C27A275B1AD0}"/>
                </a:ext>
              </a:extLst>
            </p:cNvPr>
            <p:cNvSpPr>
              <a:spLocks noChangeArrowheads="1"/>
            </p:cNvSpPr>
            <p:nvPr/>
          </p:nvSpPr>
          <p:spPr bwMode="auto">
            <a:xfrm>
              <a:off x="2937" y="3510"/>
              <a:ext cx="2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Another CEO in a same PE group</a:t>
              </a:r>
            </a:p>
          </p:txBody>
        </p:sp>
      </p:grpSp>
    </p:spTree>
    <p:extLst>
      <p:ext uri="{BB962C8B-B14F-4D97-AF65-F5344CB8AC3E}">
        <p14:creationId xmlns:p14="http://schemas.microsoft.com/office/powerpoint/2010/main" val="30150697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alphaModFix amt="8000"/>
          </a:blip>
          <a:srcRect l="26824" t="17296" r="3306" b="41390"/>
          <a:stretch/>
        </p:blipFill>
        <p:spPr>
          <a:xfrm>
            <a:off x="1649280" y="-688375"/>
            <a:ext cx="21285123" cy="8289101"/>
          </a:xfrm>
          <a:prstGeom prst="rect">
            <a:avLst/>
          </a:prstGeom>
          <a:effectLst/>
        </p:spPr>
      </p:pic>
      <p:sp>
        <p:nvSpPr>
          <p:cNvPr id="8" name="Rectangle 7"/>
          <p:cNvSpPr>
            <a:spLocks/>
          </p:cNvSpPr>
          <p:nvPr/>
        </p:nvSpPr>
        <p:spPr>
          <a:xfrm>
            <a:off x="7481455" y="-233067"/>
            <a:ext cx="9531927" cy="7722962"/>
          </a:xfrm>
          <a:prstGeom prst="rect">
            <a:avLst/>
          </a:prstGeom>
          <a:solidFill>
            <a:schemeClr val="bg1"/>
          </a:solidFill>
          <a:ln w="12700" cap="flat">
            <a:noFill/>
            <a:miter lim="400000"/>
          </a:ln>
          <a:effectLst>
            <a:outerShdw blurRad="76200" dist="12700" dir="8100000" sx="101000" sy="101000" algn="tr" rotWithShape="0">
              <a:srgbClr val="000000">
                <a:alpha val="40000"/>
              </a:srgbClr>
            </a:outerShdw>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51" name="Shape 751"/>
          <p:cNvSpPr>
            <a:spLocks noGrp="1"/>
          </p:cNvSpPr>
          <p:nvPr>
            <p:ph type="sldNum" idx="12"/>
          </p:nvPr>
        </p:nvSpPr>
        <p:spPr>
          <a:prstGeom prst="rect">
            <a:avLst/>
          </a:prstGeom>
          <a:ln w="12700">
            <a:miter lim="400000"/>
          </a:ln>
        </p:spPr>
        <p:txBody>
          <a:bodyPr wrap="square" lIns="50800" tIns="50800" rIns="50800" bIns="50800">
            <a:spAutoFit/>
          </a:bodyPr>
          <a:lstStyle>
            <a:defPPr marL="0" marR="0" indent="0" algn="l" defTabSz="914400" rtl="0" fontAlgn="auto" latinLnBrk="1" hangingPunct="0">
              <a:lnSpc>
                <a:spcPct val="100000"/>
              </a:lnSpc>
              <a:spcBef>
                <a:spcPts val="0"/>
              </a:spcBef>
              <a:spcAft>
                <a:spcPts val="0"/>
              </a:spcAft>
              <a:buFontTx/>
              <a:buNone/>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FontTx/>
              <a:buNone/>
              <a:defRPr kumimoji="0" sz="1600" b="0" i="0" u="none" strike="noStrike" cap="none" spc="0" normalizeH="0" baseline="0">
                <a:ln>
                  <a:noFill/>
                </a:ln>
                <a:solidFill>
                  <a:srgbClr val="53585F"/>
                </a:solidFill>
                <a:effectLst/>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0" marR="0" indent="228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US" smtClean="0"/>
              <a:pPr/>
              <a:t>12</a:t>
            </a:fld>
            <a:endParaRPr dirty="0">
              <a:uFillTx/>
            </a:endParaRPr>
          </a:p>
        </p:txBody>
      </p:sp>
      <p:sp>
        <p:nvSpPr>
          <p:cNvPr id="753" name="Shape 753"/>
          <p:cNvSpPr>
            <a:spLocks/>
          </p:cNvSpPr>
          <p:nvPr/>
        </p:nvSpPr>
        <p:spPr>
          <a:xfrm>
            <a:off x="1565275" y="9336770"/>
            <a:ext cx="9334287" cy="668901"/>
          </a:xfrm>
          <a:prstGeom prst="rect">
            <a:avLst/>
          </a:prstGeom>
          <a:ln w="12700">
            <a:miter lim="400000"/>
          </a:ln>
        </p:spPr>
        <p:txBody>
          <a:bodyPr wrap="none" lIns="50800" tIns="50800" rIns="50800" bIns="50800" anchor="b">
            <a:spAutoFit/>
          </a:bodyPr>
          <a:lstStyle/>
          <a:p>
            <a:pPr algn="l">
              <a:lnSpc>
                <a:spcPct val="120000"/>
              </a:lnSpc>
              <a:defRPr sz="3300">
                <a:solidFill>
                  <a:srgbClr val="53585F"/>
                </a:solidFill>
                <a:uFillTx/>
                <a:latin typeface="San Francisco Display Light"/>
                <a:ea typeface="San Francisco Display Light"/>
                <a:cs typeface="San Francisco Display Light"/>
                <a:sym typeface="San Francisco Display Light"/>
              </a:defRPr>
            </a:pPr>
            <a:r>
              <a:rPr lang="en-US" dirty="0">
                <a:uFillTx/>
                <a:latin typeface="Open Sans Light" panose="020B0306030504020204" pitchFamily="34" charset="0"/>
                <a:ea typeface="Open Sans Light" panose="020B0306030504020204" pitchFamily="34" charset="0"/>
                <a:cs typeface="Open Sans Light" panose="020B0306030504020204" pitchFamily="34" charset="0"/>
              </a:rPr>
              <a:t>Ingres</a:t>
            </a:r>
            <a:r>
              <a:rPr lang="en-US" dirty="0">
                <a:uFillTx/>
                <a:latin typeface="Open Sans" panose="020B0606030504020204" pitchFamily="34" charset="0"/>
                <a:ea typeface="Open Sans" panose="020B0606030504020204" pitchFamily="34" charset="0"/>
                <a:cs typeface="Open Sans" panose="020B0606030504020204" pitchFamily="34" charset="0"/>
              </a:rPr>
              <a:t> </a:t>
            </a:r>
            <a:r>
              <a:rPr lang="en-US" b="1" dirty="0">
                <a:uFillTx/>
                <a:latin typeface="Open Sans" panose="020B0606030504020204" pitchFamily="34" charset="0"/>
                <a:ea typeface="Open Sans" panose="020B0606030504020204" pitchFamily="34" charset="0"/>
                <a:cs typeface="Open Sans" panose="020B0606030504020204" pitchFamily="34" charset="0"/>
              </a:rPr>
              <a:t>(formerly Relational Technology, Inc.)</a:t>
            </a:r>
            <a:endParaRPr b="1" dirty="0">
              <a:uFillTx/>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754" name="Shape 754"/>
          <p:cNvSpPr>
            <a:spLocks/>
          </p:cNvSpPr>
          <p:nvPr/>
        </p:nvSpPr>
        <p:spPr>
          <a:xfrm>
            <a:off x="1565275" y="10636810"/>
            <a:ext cx="6968254" cy="1844031"/>
          </a:xfrm>
          <a:prstGeom prst="rect">
            <a:avLst/>
          </a:prstGeom>
          <a:ln w="12700">
            <a:miter lim="400000"/>
          </a:ln>
        </p:spPr>
        <p:txBody>
          <a:bodyPr wrap="none" lIns="50800" tIns="50800" rIns="50800" bIns="50800" anchor="ctr">
            <a:spAutoFit/>
          </a:bodyPr>
          <a:lstStyle/>
          <a:p>
            <a:pPr marL="342900" indent="-342900" algn="l">
              <a:lnSpc>
                <a:spcPct val="120000"/>
              </a:lnSpc>
              <a:buClr>
                <a:srgbClr val="0070C0"/>
              </a:buClr>
              <a:buFont typeface="Wingdings" pitchFamily="2" charset="2"/>
              <a:buChar char="§"/>
              <a:defRPr sz="1800">
                <a:solidFill>
                  <a:srgbClr val="53585F"/>
                </a:solidFill>
                <a:uFillTx/>
                <a:latin typeface="San Francisco Display Light"/>
                <a:ea typeface="San Francisco Display Light"/>
                <a:cs typeface="San Francisco Display Light"/>
                <a:sym typeface="San Francisco Display Light"/>
              </a:defRPr>
            </a:pPr>
            <a:r>
              <a:rPr lang="en-US" sz="2400" dirty="0">
                <a:uFillTx/>
                <a:latin typeface="Open Sans Light" panose="020B0306030504020204" pitchFamily="34" charset="0"/>
                <a:ea typeface="Open Sans Light" panose="020B0306030504020204" pitchFamily="34" charset="0"/>
                <a:cs typeface="Open Sans Light" panose="020B0306030504020204" pitchFamily="34" charset="0"/>
              </a:rPr>
              <a:t>Launched RDBMS in 1981</a:t>
            </a:r>
          </a:p>
          <a:p>
            <a:pPr marL="342900" indent="-342900" algn="l">
              <a:lnSpc>
                <a:spcPct val="120000"/>
              </a:lnSpc>
              <a:buClr>
                <a:srgbClr val="0070C0"/>
              </a:buClr>
              <a:buFont typeface="Wingdings" pitchFamily="2" charset="2"/>
              <a:buChar char="§"/>
              <a:defRPr sz="1800">
                <a:solidFill>
                  <a:srgbClr val="53585F"/>
                </a:solidFill>
                <a:uFillTx/>
                <a:latin typeface="San Francisco Display Light"/>
                <a:ea typeface="San Francisco Display Light"/>
                <a:cs typeface="San Francisco Display Light"/>
                <a:sym typeface="San Francisco Display Light"/>
              </a:defRPr>
            </a:pPr>
            <a:endParaRPr lang="en-US" sz="2400" dirty="0">
              <a:uFillTx/>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ct val="120000"/>
              </a:lnSpc>
              <a:buClr>
                <a:srgbClr val="0070C0"/>
              </a:buClr>
              <a:buFont typeface="Wingdings" pitchFamily="2" charset="2"/>
              <a:buChar char="§"/>
              <a:defRPr sz="1800">
                <a:solidFill>
                  <a:srgbClr val="53585F"/>
                </a:solidFill>
                <a:uFillTx/>
                <a:latin typeface="San Francisco Display Light"/>
                <a:ea typeface="San Francisco Display Light"/>
                <a:cs typeface="San Francisco Display Light"/>
                <a:sym typeface="San Francisco Display Light"/>
              </a:defRPr>
            </a:pPr>
            <a:r>
              <a:rPr lang="en-US" sz="2400" dirty="0">
                <a:uFillTx/>
                <a:latin typeface="Open Sans Light" panose="020B0306030504020204" pitchFamily="34" charset="0"/>
                <a:ea typeface="Open Sans Light" panose="020B0306030504020204" pitchFamily="34" charset="0"/>
                <a:cs typeface="Open Sans Light" panose="020B0306030504020204" pitchFamily="34" charset="0"/>
              </a:rPr>
              <a:t>IPO’d in 1988 (sold prematurely to ASK in 1989)</a:t>
            </a:r>
          </a:p>
          <a:p>
            <a:pPr marL="342900" indent="-342900" algn="l">
              <a:lnSpc>
                <a:spcPct val="120000"/>
              </a:lnSpc>
              <a:buFont typeface="Arial" panose="020B0604020202020204" pitchFamily="34" charset="0"/>
              <a:buChar char="•"/>
              <a:defRPr sz="1800">
                <a:solidFill>
                  <a:srgbClr val="53585F"/>
                </a:solidFill>
                <a:uFillTx/>
                <a:latin typeface="San Francisco Display Light"/>
                <a:ea typeface="San Francisco Display Light"/>
                <a:cs typeface="San Francisco Display Light"/>
                <a:sym typeface="San Francisco Display Light"/>
              </a:defRPr>
            </a:pPr>
            <a:endParaRPr lang="en-US" sz="2400" dirty="0">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8" name="Picture 17"/>
          <p:cNvPicPr>
            <a:picLocks noChangeAspect="1"/>
          </p:cNvPicPr>
          <p:nvPr/>
        </p:nvPicPr>
        <p:blipFill>
          <a:blip r:embed="rId4"/>
          <a:stretch>
            <a:fillRect/>
          </a:stretch>
        </p:blipFill>
        <p:spPr>
          <a:xfrm>
            <a:off x="8709458" y="312579"/>
            <a:ext cx="6950824" cy="1857547"/>
          </a:xfrm>
          <a:prstGeom prst="rect">
            <a:avLst/>
          </a:prstGeom>
        </p:spPr>
      </p:pic>
      <p:pic>
        <p:nvPicPr>
          <p:cNvPr id="20" name="Picture 19"/>
          <p:cNvPicPr>
            <a:picLocks noChangeAspect="1"/>
          </p:cNvPicPr>
          <p:nvPr/>
        </p:nvPicPr>
        <p:blipFill rotWithShape="1">
          <a:blip r:embed="rId5"/>
          <a:srcRect r="1498"/>
          <a:stretch/>
        </p:blipFill>
        <p:spPr>
          <a:xfrm>
            <a:off x="7720177" y="1941297"/>
            <a:ext cx="8930945" cy="4788516"/>
          </a:xfrm>
          <a:prstGeom prst="rect">
            <a:avLst/>
          </a:prstGeom>
        </p:spPr>
      </p:pic>
      <p:pic>
        <p:nvPicPr>
          <p:cNvPr id="19" name="Picture 18"/>
          <p:cNvPicPr>
            <a:picLocks noChangeAspect="1"/>
          </p:cNvPicPr>
          <p:nvPr/>
        </p:nvPicPr>
        <p:blipFill>
          <a:blip r:embed="rId6"/>
          <a:stretch>
            <a:fillRect/>
          </a:stretch>
        </p:blipFill>
        <p:spPr>
          <a:xfrm>
            <a:off x="9616159" y="6788407"/>
            <a:ext cx="5715989" cy="671008"/>
          </a:xfrm>
          <a:prstGeom prst="rect">
            <a:avLst/>
          </a:prstGeom>
        </p:spPr>
      </p:pic>
      <p:sp>
        <p:nvSpPr>
          <p:cNvPr id="15" name="Rectangle 14"/>
          <p:cNvSpPr>
            <a:spLocks/>
          </p:cNvSpPr>
          <p:nvPr/>
        </p:nvSpPr>
        <p:spPr>
          <a:xfrm>
            <a:off x="1680852" y="-11799"/>
            <a:ext cx="21285123" cy="7612525"/>
          </a:xfrm>
          <a:prstGeom prst="rect">
            <a:avLst/>
          </a:prstGeom>
          <a:solidFill>
            <a:schemeClr val="bg1">
              <a:lumMod val="75000"/>
              <a:alpha val="39000"/>
            </a:schemeClr>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Shape 1091"/>
          <p:cNvSpPr>
            <a:spLocks/>
          </p:cNvSpPr>
          <p:nvPr/>
        </p:nvSpPr>
        <p:spPr>
          <a:xfrm>
            <a:off x="1649280" y="10151802"/>
            <a:ext cx="604822" cy="0"/>
          </a:xfrm>
          <a:prstGeom prst="line">
            <a:avLst/>
          </a:prstGeom>
          <a:ln w="25400">
            <a:solidFill>
              <a:srgbClr val="0365C0"/>
            </a:solidFill>
            <a:miter lim="400000"/>
          </a:ln>
        </p:spPr>
        <p:txBody>
          <a:bodyPr lIns="50800" tIns="50800" rIns="50800" bIns="50800" anchor="ctr"/>
          <a:lstStyle/>
          <a:p>
            <a:pPr>
              <a:defRPr sz="3200">
                <a:uFillTx/>
              </a:defRPr>
            </a:pPr>
            <a:endParaRPr dirty="0">
              <a:uFillTx/>
            </a:endParaRPr>
          </a:p>
        </p:txBody>
      </p:sp>
      <p:pic>
        <p:nvPicPr>
          <p:cNvPr id="5" name="Picture 4"/>
          <p:cNvPicPr>
            <a:picLocks noChangeAspect="1"/>
          </p:cNvPicPr>
          <p:nvPr/>
        </p:nvPicPr>
        <p:blipFill>
          <a:blip r:embed="rId7"/>
          <a:stretch>
            <a:fillRect/>
          </a:stretch>
        </p:blipFill>
        <p:spPr>
          <a:xfrm>
            <a:off x="1343603" y="8315133"/>
            <a:ext cx="2347512" cy="1025350"/>
          </a:xfrm>
          <a:prstGeom prst="rect">
            <a:avLst/>
          </a:prstGeom>
        </p:spPr>
      </p:pic>
    </p:spTree>
    <p:extLst>
      <p:ext uri="{BB962C8B-B14F-4D97-AF65-F5344CB8AC3E}">
        <p14:creationId xmlns:p14="http://schemas.microsoft.com/office/powerpoint/2010/main" val="42494266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AD6B4-0DD2-064D-B209-BB0A9A0518D5}"/>
              </a:ext>
            </a:extLst>
          </p:cNvPr>
          <p:cNvSpPr>
            <a:spLocks noGrp="1"/>
          </p:cNvSpPr>
          <p:nvPr>
            <p:ph type="title"/>
          </p:nvPr>
        </p:nvSpPr>
        <p:spPr/>
        <p:txBody>
          <a:bodyPr/>
          <a:lstStyle/>
          <a:p>
            <a:r>
              <a:rPr lang="en-US" altLang="en-US" dirty="0"/>
              <a:t>Strategy Thumbnail:  Early Market</a:t>
            </a:r>
            <a:endParaRPr lang="en-US" dirty="0"/>
          </a:p>
        </p:txBody>
      </p:sp>
      <p:grpSp>
        <p:nvGrpSpPr>
          <p:cNvPr id="17410" name="Group 3">
            <a:extLst>
              <a:ext uri="{FF2B5EF4-FFF2-40B4-BE49-F238E27FC236}">
                <a16:creationId xmlns:a16="http://schemas.microsoft.com/office/drawing/2014/main" id="{A4AAA83F-2191-974F-8EBB-F25DDD72997C}"/>
              </a:ext>
            </a:extLst>
          </p:cNvPr>
          <p:cNvGrpSpPr>
            <a:grpSpLocks/>
          </p:cNvGrpSpPr>
          <p:nvPr/>
        </p:nvGrpSpPr>
        <p:grpSpPr bwMode="auto">
          <a:xfrm>
            <a:off x="3711577" y="3241676"/>
            <a:ext cx="19094449" cy="8131174"/>
            <a:chOff x="419" y="1207"/>
            <a:chExt cx="6014" cy="2561"/>
          </a:xfrm>
        </p:grpSpPr>
        <p:sp>
          <p:nvSpPr>
            <p:cNvPr id="17436" name="Rectangle 4">
              <a:extLst>
                <a:ext uri="{FF2B5EF4-FFF2-40B4-BE49-F238E27FC236}">
                  <a16:creationId xmlns:a16="http://schemas.microsoft.com/office/drawing/2014/main" id="{B1B08B64-666D-0245-8110-D593344BD731}"/>
                </a:ext>
              </a:extLst>
            </p:cNvPr>
            <p:cNvSpPr>
              <a:spLocks noChangeArrowheads="1"/>
            </p:cNvSpPr>
            <p:nvPr/>
          </p:nvSpPr>
          <p:spPr bwMode="auto">
            <a:xfrm>
              <a:off x="419" y="1214"/>
              <a:ext cx="1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sym typeface="Open Sans Light"/>
                </a:rPr>
                <a:t>Target Customer</a:t>
              </a:r>
            </a:p>
          </p:txBody>
        </p:sp>
        <p:sp>
          <p:nvSpPr>
            <p:cNvPr id="17437" name="Rectangle 5">
              <a:extLst>
                <a:ext uri="{FF2B5EF4-FFF2-40B4-BE49-F238E27FC236}">
                  <a16:creationId xmlns:a16="http://schemas.microsoft.com/office/drawing/2014/main" id="{19D66DE7-D7E0-3443-9496-A076A7579502}"/>
                </a:ext>
              </a:extLst>
            </p:cNvPr>
            <p:cNvSpPr>
              <a:spLocks noChangeArrowheads="1"/>
            </p:cNvSpPr>
            <p:nvPr/>
          </p:nvSpPr>
          <p:spPr bwMode="auto">
            <a:xfrm>
              <a:off x="1592" y="1214"/>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38" name="Rectangle 6">
              <a:extLst>
                <a:ext uri="{FF2B5EF4-FFF2-40B4-BE49-F238E27FC236}">
                  <a16:creationId xmlns:a16="http://schemas.microsoft.com/office/drawing/2014/main" id="{C8283521-4922-1445-919B-74A0FBE8D85D}"/>
                </a:ext>
              </a:extLst>
            </p:cNvPr>
            <p:cNvSpPr>
              <a:spLocks noChangeArrowheads="1"/>
            </p:cNvSpPr>
            <p:nvPr/>
          </p:nvSpPr>
          <p:spPr bwMode="auto">
            <a:xfrm>
              <a:off x="419" y="1502"/>
              <a:ext cx="186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Compelling Reason to Buy</a:t>
              </a:r>
            </a:p>
          </p:txBody>
        </p:sp>
        <p:sp>
          <p:nvSpPr>
            <p:cNvPr id="17439" name="Rectangle 7">
              <a:extLst>
                <a:ext uri="{FF2B5EF4-FFF2-40B4-BE49-F238E27FC236}">
                  <a16:creationId xmlns:a16="http://schemas.microsoft.com/office/drawing/2014/main" id="{90DB623A-4A83-F143-9A7B-5CDB49F634FB}"/>
                </a:ext>
              </a:extLst>
            </p:cNvPr>
            <p:cNvSpPr>
              <a:spLocks noChangeArrowheads="1"/>
            </p:cNvSpPr>
            <p:nvPr/>
          </p:nvSpPr>
          <p:spPr bwMode="auto">
            <a:xfrm>
              <a:off x="2229" y="150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0" name="Rectangle 8">
              <a:extLst>
                <a:ext uri="{FF2B5EF4-FFF2-40B4-BE49-F238E27FC236}">
                  <a16:creationId xmlns:a16="http://schemas.microsoft.com/office/drawing/2014/main" id="{0C5C6FA0-803E-8E47-9E03-F7EDFE134066}"/>
                </a:ext>
              </a:extLst>
            </p:cNvPr>
            <p:cNvSpPr>
              <a:spLocks noChangeArrowheads="1"/>
            </p:cNvSpPr>
            <p:nvPr/>
          </p:nvSpPr>
          <p:spPr bwMode="auto">
            <a:xfrm>
              <a:off x="419" y="1790"/>
              <a:ext cx="11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Whole Product</a:t>
              </a:r>
            </a:p>
          </p:txBody>
        </p:sp>
        <p:sp>
          <p:nvSpPr>
            <p:cNvPr id="17441" name="Rectangle 9">
              <a:extLst>
                <a:ext uri="{FF2B5EF4-FFF2-40B4-BE49-F238E27FC236}">
                  <a16:creationId xmlns:a16="http://schemas.microsoft.com/office/drawing/2014/main" id="{2344FC70-0694-C544-BE97-D60292F13C98}"/>
                </a:ext>
              </a:extLst>
            </p:cNvPr>
            <p:cNvSpPr>
              <a:spLocks noChangeArrowheads="1"/>
            </p:cNvSpPr>
            <p:nvPr/>
          </p:nvSpPr>
          <p:spPr bwMode="auto">
            <a:xfrm>
              <a:off x="1450" y="179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2" name="Rectangle 10">
              <a:extLst>
                <a:ext uri="{FF2B5EF4-FFF2-40B4-BE49-F238E27FC236}">
                  <a16:creationId xmlns:a16="http://schemas.microsoft.com/office/drawing/2014/main" id="{C9730A49-8340-8D41-84AC-5A17467BB80F}"/>
                </a:ext>
              </a:extLst>
            </p:cNvPr>
            <p:cNvSpPr>
              <a:spLocks noChangeArrowheads="1"/>
            </p:cNvSpPr>
            <p:nvPr/>
          </p:nvSpPr>
          <p:spPr bwMode="auto">
            <a:xfrm>
              <a:off x="419" y="2078"/>
              <a:ext cx="13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b="1" dirty="0">
                  <a:solidFill>
                    <a:srgbClr val="0070C0"/>
                  </a:solidFill>
                  <a:latin typeface="Open Sans Light"/>
                  <a:ea typeface="Open Sans Light"/>
                  <a:cs typeface="Open Sans Light"/>
                </a:rPr>
                <a:t>Partners and Allies</a:t>
              </a:r>
            </a:p>
          </p:txBody>
        </p:sp>
        <p:sp>
          <p:nvSpPr>
            <p:cNvPr id="17443" name="Rectangle 11">
              <a:extLst>
                <a:ext uri="{FF2B5EF4-FFF2-40B4-BE49-F238E27FC236}">
                  <a16:creationId xmlns:a16="http://schemas.microsoft.com/office/drawing/2014/main" id="{29872F61-4898-5243-B0E5-3A0C0EC368EC}"/>
                </a:ext>
              </a:extLst>
            </p:cNvPr>
            <p:cNvSpPr>
              <a:spLocks noChangeArrowheads="1"/>
            </p:cNvSpPr>
            <p:nvPr/>
          </p:nvSpPr>
          <p:spPr bwMode="auto">
            <a:xfrm>
              <a:off x="1728" y="2078"/>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4" name="Rectangle 12">
              <a:extLst>
                <a:ext uri="{FF2B5EF4-FFF2-40B4-BE49-F238E27FC236}">
                  <a16:creationId xmlns:a16="http://schemas.microsoft.com/office/drawing/2014/main" id="{DC2F48E6-7D43-5648-9957-0F95C7F0E408}"/>
                </a:ext>
              </a:extLst>
            </p:cNvPr>
            <p:cNvSpPr>
              <a:spLocks noChangeArrowheads="1"/>
            </p:cNvSpPr>
            <p:nvPr/>
          </p:nvSpPr>
          <p:spPr bwMode="auto">
            <a:xfrm>
              <a:off x="419" y="2366"/>
              <a:ext cx="9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Distribution</a:t>
              </a:r>
            </a:p>
          </p:txBody>
        </p:sp>
        <p:sp>
          <p:nvSpPr>
            <p:cNvPr id="17445" name="Rectangle 13">
              <a:extLst>
                <a:ext uri="{FF2B5EF4-FFF2-40B4-BE49-F238E27FC236}">
                  <a16:creationId xmlns:a16="http://schemas.microsoft.com/office/drawing/2014/main" id="{0F13F4E6-B926-2A45-9A72-466A9C9B49EA}"/>
                </a:ext>
              </a:extLst>
            </p:cNvPr>
            <p:cNvSpPr>
              <a:spLocks noChangeArrowheads="1"/>
            </p:cNvSpPr>
            <p:nvPr/>
          </p:nvSpPr>
          <p:spPr bwMode="auto">
            <a:xfrm>
              <a:off x="1252" y="2366"/>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6" name="Rectangle 14">
              <a:extLst>
                <a:ext uri="{FF2B5EF4-FFF2-40B4-BE49-F238E27FC236}">
                  <a16:creationId xmlns:a16="http://schemas.microsoft.com/office/drawing/2014/main" id="{E90EE97A-586F-7A4B-87E9-2CDB6B166452}"/>
                </a:ext>
              </a:extLst>
            </p:cNvPr>
            <p:cNvSpPr>
              <a:spLocks noChangeArrowheads="1"/>
            </p:cNvSpPr>
            <p:nvPr/>
          </p:nvSpPr>
          <p:spPr bwMode="auto">
            <a:xfrm>
              <a:off x="419" y="2654"/>
              <a:ext cx="5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Pricing</a:t>
              </a:r>
            </a:p>
          </p:txBody>
        </p:sp>
        <p:sp>
          <p:nvSpPr>
            <p:cNvPr id="17448" name="Rectangle 16">
              <a:extLst>
                <a:ext uri="{FF2B5EF4-FFF2-40B4-BE49-F238E27FC236}">
                  <a16:creationId xmlns:a16="http://schemas.microsoft.com/office/drawing/2014/main" id="{E5302E60-0486-6E44-9767-B536917839C2}"/>
                </a:ext>
              </a:extLst>
            </p:cNvPr>
            <p:cNvSpPr>
              <a:spLocks noChangeArrowheads="1"/>
            </p:cNvSpPr>
            <p:nvPr/>
          </p:nvSpPr>
          <p:spPr bwMode="auto">
            <a:xfrm>
              <a:off x="419" y="2942"/>
              <a:ext cx="9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Competition</a:t>
              </a:r>
            </a:p>
          </p:txBody>
        </p:sp>
        <p:sp>
          <p:nvSpPr>
            <p:cNvPr id="17449" name="Rectangle 17">
              <a:extLst>
                <a:ext uri="{FF2B5EF4-FFF2-40B4-BE49-F238E27FC236}">
                  <a16:creationId xmlns:a16="http://schemas.microsoft.com/office/drawing/2014/main" id="{D7AB11F8-0AF6-934D-8AE3-8609302BB72F}"/>
                </a:ext>
              </a:extLst>
            </p:cNvPr>
            <p:cNvSpPr>
              <a:spLocks noChangeArrowheads="1"/>
            </p:cNvSpPr>
            <p:nvPr/>
          </p:nvSpPr>
          <p:spPr bwMode="auto">
            <a:xfrm>
              <a:off x="1269" y="294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0" name="Rectangle 18">
              <a:extLst>
                <a:ext uri="{FF2B5EF4-FFF2-40B4-BE49-F238E27FC236}">
                  <a16:creationId xmlns:a16="http://schemas.microsoft.com/office/drawing/2014/main" id="{3FECCED8-7CA2-9141-AC7C-0570BC0A294A}"/>
                </a:ext>
              </a:extLst>
            </p:cNvPr>
            <p:cNvSpPr>
              <a:spLocks noChangeArrowheads="1"/>
            </p:cNvSpPr>
            <p:nvPr/>
          </p:nvSpPr>
          <p:spPr bwMode="auto">
            <a:xfrm>
              <a:off x="419" y="3230"/>
              <a:ext cx="8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Positioning</a:t>
              </a:r>
            </a:p>
          </p:txBody>
        </p:sp>
        <p:sp>
          <p:nvSpPr>
            <p:cNvPr id="17451" name="Rectangle 19">
              <a:extLst>
                <a:ext uri="{FF2B5EF4-FFF2-40B4-BE49-F238E27FC236}">
                  <a16:creationId xmlns:a16="http://schemas.microsoft.com/office/drawing/2014/main" id="{093C574B-0E3E-DD42-A213-75653A7C8409}"/>
                </a:ext>
              </a:extLst>
            </p:cNvPr>
            <p:cNvSpPr>
              <a:spLocks noChangeArrowheads="1"/>
            </p:cNvSpPr>
            <p:nvPr/>
          </p:nvSpPr>
          <p:spPr bwMode="auto">
            <a:xfrm>
              <a:off x="1181" y="323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2" name="Rectangle 20">
              <a:extLst>
                <a:ext uri="{FF2B5EF4-FFF2-40B4-BE49-F238E27FC236}">
                  <a16:creationId xmlns:a16="http://schemas.microsoft.com/office/drawing/2014/main" id="{D18F197F-9744-2040-BE80-834577127E9A}"/>
                </a:ext>
              </a:extLst>
            </p:cNvPr>
            <p:cNvSpPr>
              <a:spLocks noChangeArrowheads="1"/>
            </p:cNvSpPr>
            <p:nvPr/>
          </p:nvSpPr>
          <p:spPr bwMode="auto">
            <a:xfrm>
              <a:off x="419" y="3518"/>
              <a:ext cx="15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Next Target Customer</a:t>
              </a:r>
            </a:p>
          </p:txBody>
        </p:sp>
        <p:sp>
          <p:nvSpPr>
            <p:cNvPr id="17453" name="Rectangle 21">
              <a:extLst>
                <a:ext uri="{FF2B5EF4-FFF2-40B4-BE49-F238E27FC236}">
                  <a16:creationId xmlns:a16="http://schemas.microsoft.com/office/drawing/2014/main" id="{DB164CC6-A39D-FC4B-9C8C-031F99C81181}"/>
                </a:ext>
              </a:extLst>
            </p:cNvPr>
            <p:cNvSpPr>
              <a:spLocks noChangeArrowheads="1"/>
            </p:cNvSpPr>
            <p:nvPr/>
          </p:nvSpPr>
          <p:spPr bwMode="auto">
            <a:xfrm>
              <a:off x="2937" y="1207"/>
              <a:ext cx="33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sym typeface="Open Sans Light"/>
                </a:rPr>
                <a:t>CEO of Private Equity Owned Software Company</a:t>
              </a:r>
            </a:p>
          </p:txBody>
        </p:sp>
        <p:sp>
          <p:nvSpPr>
            <p:cNvPr id="17454" name="Rectangle 22">
              <a:extLst>
                <a:ext uri="{FF2B5EF4-FFF2-40B4-BE49-F238E27FC236}">
                  <a16:creationId xmlns:a16="http://schemas.microsoft.com/office/drawing/2014/main" id="{A71A12D7-8FBD-D54E-9593-9C9102416318}"/>
                </a:ext>
              </a:extLst>
            </p:cNvPr>
            <p:cNvSpPr>
              <a:spLocks noChangeArrowheads="1"/>
            </p:cNvSpPr>
            <p:nvPr/>
          </p:nvSpPr>
          <p:spPr bwMode="auto">
            <a:xfrm>
              <a:off x="4602" y="1207"/>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5" name="Rectangle 23">
              <a:extLst>
                <a:ext uri="{FF2B5EF4-FFF2-40B4-BE49-F238E27FC236}">
                  <a16:creationId xmlns:a16="http://schemas.microsoft.com/office/drawing/2014/main" id="{D31842A4-1B9D-2E4A-A902-342371D87DC3}"/>
                </a:ext>
              </a:extLst>
            </p:cNvPr>
            <p:cNvSpPr>
              <a:spLocks noChangeArrowheads="1"/>
            </p:cNvSpPr>
            <p:nvPr/>
          </p:nvSpPr>
          <p:spPr bwMode="auto">
            <a:xfrm>
              <a:off x="2937" y="1495"/>
              <a:ext cx="23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Can’t acquire or develop capability</a:t>
              </a:r>
            </a:p>
          </p:txBody>
        </p:sp>
        <p:sp>
          <p:nvSpPr>
            <p:cNvPr id="17456" name="Rectangle 24">
              <a:extLst>
                <a:ext uri="{FF2B5EF4-FFF2-40B4-BE49-F238E27FC236}">
                  <a16:creationId xmlns:a16="http://schemas.microsoft.com/office/drawing/2014/main" id="{CF0EAE9D-D2E2-0247-AEDA-DCE6046A98D8}"/>
                </a:ext>
              </a:extLst>
            </p:cNvPr>
            <p:cNvSpPr>
              <a:spLocks noChangeArrowheads="1"/>
            </p:cNvSpPr>
            <p:nvPr/>
          </p:nvSpPr>
          <p:spPr bwMode="auto">
            <a:xfrm>
              <a:off x="5009" y="149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7" name="Rectangle 25">
              <a:extLst>
                <a:ext uri="{FF2B5EF4-FFF2-40B4-BE49-F238E27FC236}">
                  <a16:creationId xmlns:a16="http://schemas.microsoft.com/office/drawing/2014/main" id="{CB0F6610-0482-C949-9A2B-66AA108217C2}"/>
                </a:ext>
              </a:extLst>
            </p:cNvPr>
            <p:cNvSpPr>
              <a:spLocks noChangeArrowheads="1"/>
            </p:cNvSpPr>
            <p:nvPr/>
          </p:nvSpPr>
          <p:spPr bwMode="auto">
            <a:xfrm>
              <a:off x="2937" y="1783"/>
              <a:ext cx="21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Turnkey product development</a:t>
              </a:r>
            </a:p>
          </p:txBody>
        </p:sp>
        <p:sp>
          <p:nvSpPr>
            <p:cNvPr id="17458" name="Rectangle 26">
              <a:extLst>
                <a:ext uri="{FF2B5EF4-FFF2-40B4-BE49-F238E27FC236}">
                  <a16:creationId xmlns:a16="http://schemas.microsoft.com/office/drawing/2014/main" id="{29505E0F-42F9-9E4B-AAC7-D67AF0CE1BB7}"/>
                </a:ext>
              </a:extLst>
            </p:cNvPr>
            <p:cNvSpPr>
              <a:spLocks noChangeArrowheads="1"/>
            </p:cNvSpPr>
            <p:nvPr/>
          </p:nvSpPr>
          <p:spPr bwMode="auto">
            <a:xfrm>
              <a:off x="4938" y="1783"/>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9" name="Rectangle 27">
              <a:extLst>
                <a:ext uri="{FF2B5EF4-FFF2-40B4-BE49-F238E27FC236}">
                  <a16:creationId xmlns:a16="http://schemas.microsoft.com/office/drawing/2014/main" id="{C125E11C-F63F-7041-B1E6-F28A9062BA71}"/>
                </a:ext>
              </a:extLst>
            </p:cNvPr>
            <p:cNvSpPr>
              <a:spLocks noChangeArrowheads="1"/>
            </p:cNvSpPr>
            <p:nvPr/>
          </p:nvSpPr>
          <p:spPr bwMode="auto">
            <a:xfrm>
              <a:off x="2937" y="2071"/>
              <a:ext cx="19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Dev: </a:t>
              </a:r>
              <a:r>
                <a:rPr lang="en-US" altLang="en-US" sz="4000" dirty="0" err="1">
                  <a:solidFill>
                    <a:srgbClr val="53585F"/>
                  </a:solidFill>
                  <a:latin typeface="Open Sans Light"/>
                  <a:ea typeface="Open Sans Light"/>
                  <a:cs typeface="Open Sans Light"/>
                </a:rPr>
                <a:t>Softensity</a:t>
              </a:r>
              <a:r>
                <a:rPr lang="en-US" altLang="en-US" sz="4000" dirty="0">
                  <a:solidFill>
                    <a:srgbClr val="53585F"/>
                  </a:solidFill>
                  <a:latin typeface="Open Sans Light"/>
                  <a:ea typeface="Open Sans Light"/>
                  <a:cs typeface="Open Sans Light"/>
                </a:rPr>
                <a:t> and Tin Roof</a:t>
              </a:r>
            </a:p>
          </p:txBody>
        </p:sp>
        <p:sp>
          <p:nvSpPr>
            <p:cNvPr id="17460" name="Rectangle 28">
              <a:extLst>
                <a:ext uri="{FF2B5EF4-FFF2-40B4-BE49-F238E27FC236}">
                  <a16:creationId xmlns:a16="http://schemas.microsoft.com/office/drawing/2014/main" id="{97074429-29AF-7243-ABA6-D1722DCEEAAD}"/>
                </a:ext>
              </a:extLst>
            </p:cNvPr>
            <p:cNvSpPr>
              <a:spLocks noChangeArrowheads="1"/>
            </p:cNvSpPr>
            <p:nvPr/>
          </p:nvSpPr>
          <p:spPr bwMode="auto">
            <a:xfrm>
              <a:off x="4822" y="2071"/>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1" name="Rectangle 29">
              <a:extLst>
                <a:ext uri="{FF2B5EF4-FFF2-40B4-BE49-F238E27FC236}">
                  <a16:creationId xmlns:a16="http://schemas.microsoft.com/office/drawing/2014/main" id="{D39DE450-1867-B44F-96EF-5D96E3D768E5}"/>
                </a:ext>
              </a:extLst>
            </p:cNvPr>
            <p:cNvSpPr>
              <a:spLocks noChangeArrowheads="1"/>
            </p:cNvSpPr>
            <p:nvPr/>
          </p:nvSpPr>
          <p:spPr bwMode="auto">
            <a:xfrm>
              <a:off x="2937" y="2359"/>
              <a:ext cx="2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Direct sales with support from PE Group</a:t>
              </a:r>
            </a:p>
          </p:txBody>
        </p:sp>
        <p:sp>
          <p:nvSpPr>
            <p:cNvPr id="17462" name="Rectangle 30">
              <a:extLst>
                <a:ext uri="{FF2B5EF4-FFF2-40B4-BE49-F238E27FC236}">
                  <a16:creationId xmlns:a16="http://schemas.microsoft.com/office/drawing/2014/main" id="{B95AAE76-6D3F-7449-B0C6-02F798189D82}"/>
                </a:ext>
              </a:extLst>
            </p:cNvPr>
            <p:cNvSpPr>
              <a:spLocks noChangeArrowheads="1"/>
            </p:cNvSpPr>
            <p:nvPr/>
          </p:nvSpPr>
          <p:spPr bwMode="auto">
            <a:xfrm>
              <a:off x="3684" y="2359"/>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3" name="Rectangle 31">
              <a:extLst>
                <a:ext uri="{FF2B5EF4-FFF2-40B4-BE49-F238E27FC236}">
                  <a16:creationId xmlns:a16="http://schemas.microsoft.com/office/drawing/2014/main" id="{719D0B18-E1BE-FC40-8651-76FA4AB18E70}"/>
                </a:ext>
              </a:extLst>
            </p:cNvPr>
            <p:cNvSpPr>
              <a:spLocks noChangeArrowheads="1"/>
            </p:cNvSpPr>
            <p:nvPr/>
          </p:nvSpPr>
          <p:spPr bwMode="auto">
            <a:xfrm>
              <a:off x="2937" y="2647"/>
              <a:ext cx="246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Time and material or revenue share</a:t>
              </a:r>
            </a:p>
          </p:txBody>
        </p:sp>
        <p:sp>
          <p:nvSpPr>
            <p:cNvPr id="17464" name="Rectangle 32">
              <a:extLst>
                <a:ext uri="{FF2B5EF4-FFF2-40B4-BE49-F238E27FC236}">
                  <a16:creationId xmlns:a16="http://schemas.microsoft.com/office/drawing/2014/main" id="{EC946639-549F-E245-B878-37159EFD7F75}"/>
                </a:ext>
              </a:extLst>
            </p:cNvPr>
            <p:cNvSpPr>
              <a:spLocks noChangeArrowheads="1"/>
            </p:cNvSpPr>
            <p:nvPr/>
          </p:nvSpPr>
          <p:spPr bwMode="auto">
            <a:xfrm>
              <a:off x="2937" y="2935"/>
              <a:ext cx="3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Internal dev, design, data science orgs.  Do nothing.</a:t>
              </a:r>
            </a:p>
          </p:txBody>
        </p:sp>
        <p:sp>
          <p:nvSpPr>
            <p:cNvPr id="17465" name="Rectangle 33">
              <a:extLst>
                <a:ext uri="{FF2B5EF4-FFF2-40B4-BE49-F238E27FC236}">
                  <a16:creationId xmlns:a16="http://schemas.microsoft.com/office/drawing/2014/main" id="{95942EC0-61F9-9C45-A3D6-EEAA3FF0D3A6}"/>
                </a:ext>
              </a:extLst>
            </p:cNvPr>
            <p:cNvSpPr>
              <a:spLocks noChangeArrowheads="1"/>
            </p:cNvSpPr>
            <p:nvPr/>
          </p:nvSpPr>
          <p:spPr bwMode="auto">
            <a:xfrm>
              <a:off x="4961" y="293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6" name="Rectangle 34">
              <a:extLst>
                <a:ext uri="{FF2B5EF4-FFF2-40B4-BE49-F238E27FC236}">
                  <a16:creationId xmlns:a16="http://schemas.microsoft.com/office/drawing/2014/main" id="{FB8C2B30-8661-5B4D-875B-8C7C001F1CA7}"/>
                </a:ext>
              </a:extLst>
            </p:cNvPr>
            <p:cNvSpPr>
              <a:spLocks noChangeArrowheads="1"/>
            </p:cNvSpPr>
            <p:nvPr/>
          </p:nvSpPr>
          <p:spPr bwMode="auto">
            <a:xfrm>
              <a:off x="2937" y="3222"/>
              <a:ext cx="2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Technology-based leadership</a:t>
              </a:r>
            </a:p>
          </p:txBody>
        </p:sp>
        <p:sp>
          <p:nvSpPr>
            <p:cNvPr id="17467" name="Rectangle 35">
              <a:extLst>
                <a:ext uri="{FF2B5EF4-FFF2-40B4-BE49-F238E27FC236}">
                  <a16:creationId xmlns:a16="http://schemas.microsoft.com/office/drawing/2014/main" id="{F8618D5F-AB5C-B340-9077-15ED7D7DEEFE}"/>
                </a:ext>
              </a:extLst>
            </p:cNvPr>
            <p:cNvSpPr>
              <a:spLocks noChangeArrowheads="1"/>
            </p:cNvSpPr>
            <p:nvPr/>
          </p:nvSpPr>
          <p:spPr bwMode="auto">
            <a:xfrm>
              <a:off x="4588" y="322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8" name="Rectangle 36">
              <a:extLst>
                <a:ext uri="{FF2B5EF4-FFF2-40B4-BE49-F238E27FC236}">
                  <a16:creationId xmlns:a16="http://schemas.microsoft.com/office/drawing/2014/main" id="{FC34E046-EE4A-8E44-8276-C27A275B1AD0}"/>
                </a:ext>
              </a:extLst>
            </p:cNvPr>
            <p:cNvSpPr>
              <a:spLocks noChangeArrowheads="1"/>
            </p:cNvSpPr>
            <p:nvPr/>
          </p:nvSpPr>
          <p:spPr bwMode="auto">
            <a:xfrm>
              <a:off x="2937" y="3510"/>
              <a:ext cx="2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Another CEO in a same PE group</a:t>
              </a:r>
            </a:p>
          </p:txBody>
        </p:sp>
      </p:grpSp>
    </p:spTree>
    <p:extLst>
      <p:ext uri="{BB962C8B-B14F-4D97-AF65-F5344CB8AC3E}">
        <p14:creationId xmlns:p14="http://schemas.microsoft.com/office/powerpoint/2010/main" val="3004283614"/>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AD6B4-0DD2-064D-B209-BB0A9A0518D5}"/>
              </a:ext>
            </a:extLst>
          </p:cNvPr>
          <p:cNvSpPr>
            <a:spLocks noGrp="1"/>
          </p:cNvSpPr>
          <p:nvPr>
            <p:ph type="title"/>
          </p:nvPr>
        </p:nvSpPr>
        <p:spPr/>
        <p:txBody>
          <a:bodyPr/>
          <a:lstStyle/>
          <a:p>
            <a:r>
              <a:rPr lang="en-US" altLang="en-US" dirty="0"/>
              <a:t>Strategy Thumbnail:  Early Market</a:t>
            </a:r>
            <a:endParaRPr lang="en-US" dirty="0"/>
          </a:p>
        </p:txBody>
      </p:sp>
      <p:grpSp>
        <p:nvGrpSpPr>
          <p:cNvPr id="17410" name="Group 3">
            <a:extLst>
              <a:ext uri="{FF2B5EF4-FFF2-40B4-BE49-F238E27FC236}">
                <a16:creationId xmlns:a16="http://schemas.microsoft.com/office/drawing/2014/main" id="{A4AAA83F-2191-974F-8EBB-F25DDD72997C}"/>
              </a:ext>
            </a:extLst>
          </p:cNvPr>
          <p:cNvGrpSpPr>
            <a:grpSpLocks/>
          </p:cNvGrpSpPr>
          <p:nvPr/>
        </p:nvGrpSpPr>
        <p:grpSpPr bwMode="auto">
          <a:xfrm>
            <a:off x="3711577" y="3241676"/>
            <a:ext cx="16087724" cy="8131174"/>
            <a:chOff x="419" y="1207"/>
            <a:chExt cx="5067" cy="2561"/>
          </a:xfrm>
        </p:grpSpPr>
        <p:sp>
          <p:nvSpPr>
            <p:cNvPr id="17436" name="Rectangle 4">
              <a:extLst>
                <a:ext uri="{FF2B5EF4-FFF2-40B4-BE49-F238E27FC236}">
                  <a16:creationId xmlns:a16="http://schemas.microsoft.com/office/drawing/2014/main" id="{B1B08B64-666D-0245-8110-D593344BD731}"/>
                </a:ext>
              </a:extLst>
            </p:cNvPr>
            <p:cNvSpPr>
              <a:spLocks noChangeArrowheads="1"/>
            </p:cNvSpPr>
            <p:nvPr/>
          </p:nvSpPr>
          <p:spPr bwMode="auto">
            <a:xfrm>
              <a:off x="419" y="1214"/>
              <a:ext cx="1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sym typeface="Open Sans Light"/>
                </a:rPr>
                <a:t>Target Customer</a:t>
              </a:r>
            </a:p>
          </p:txBody>
        </p:sp>
        <p:sp>
          <p:nvSpPr>
            <p:cNvPr id="17437" name="Rectangle 5">
              <a:extLst>
                <a:ext uri="{FF2B5EF4-FFF2-40B4-BE49-F238E27FC236}">
                  <a16:creationId xmlns:a16="http://schemas.microsoft.com/office/drawing/2014/main" id="{19D66DE7-D7E0-3443-9496-A076A7579502}"/>
                </a:ext>
              </a:extLst>
            </p:cNvPr>
            <p:cNvSpPr>
              <a:spLocks noChangeArrowheads="1"/>
            </p:cNvSpPr>
            <p:nvPr/>
          </p:nvSpPr>
          <p:spPr bwMode="auto">
            <a:xfrm>
              <a:off x="1592" y="1214"/>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38" name="Rectangle 6">
              <a:extLst>
                <a:ext uri="{FF2B5EF4-FFF2-40B4-BE49-F238E27FC236}">
                  <a16:creationId xmlns:a16="http://schemas.microsoft.com/office/drawing/2014/main" id="{C8283521-4922-1445-919B-74A0FBE8D85D}"/>
                </a:ext>
              </a:extLst>
            </p:cNvPr>
            <p:cNvSpPr>
              <a:spLocks noChangeArrowheads="1"/>
            </p:cNvSpPr>
            <p:nvPr/>
          </p:nvSpPr>
          <p:spPr bwMode="auto">
            <a:xfrm>
              <a:off x="419" y="1502"/>
              <a:ext cx="186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Compelling Reason to Buy</a:t>
              </a:r>
            </a:p>
          </p:txBody>
        </p:sp>
        <p:sp>
          <p:nvSpPr>
            <p:cNvPr id="17439" name="Rectangle 7">
              <a:extLst>
                <a:ext uri="{FF2B5EF4-FFF2-40B4-BE49-F238E27FC236}">
                  <a16:creationId xmlns:a16="http://schemas.microsoft.com/office/drawing/2014/main" id="{90DB623A-4A83-F143-9A7B-5CDB49F634FB}"/>
                </a:ext>
              </a:extLst>
            </p:cNvPr>
            <p:cNvSpPr>
              <a:spLocks noChangeArrowheads="1"/>
            </p:cNvSpPr>
            <p:nvPr/>
          </p:nvSpPr>
          <p:spPr bwMode="auto">
            <a:xfrm>
              <a:off x="2229" y="150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0" name="Rectangle 8">
              <a:extLst>
                <a:ext uri="{FF2B5EF4-FFF2-40B4-BE49-F238E27FC236}">
                  <a16:creationId xmlns:a16="http://schemas.microsoft.com/office/drawing/2014/main" id="{0C5C6FA0-803E-8E47-9E03-F7EDFE134066}"/>
                </a:ext>
              </a:extLst>
            </p:cNvPr>
            <p:cNvSpPr>
              <a:spLocks noChangeArrowheads="1"/>
            </p:cNvSpPr>
            <p:nvPr/>
          </p:nvSpPr>
          <p:spPr bwMode="auto">
            <a:xfrm>
              <a:off x="419" y="1790"/>
              <a:ext cx="11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Whole Product</a:t>
              </a:r>
            </a:p>
          </p:txBody>
        </p:sp>
        <p:sp>
          <p:nvSpPr>
            <p:cNvPr id="17441" name="Rectangle 9">
              <a:extLst>
                <a:ext uri="{FF2B5EF4-FFF2-40B4-BE49-F238E27FC236}">
                  <a16:creationId xmlns:a16="http://schemas.microsoft.com/office/drawing/2014/main" id="{2344FC70-0694-C544-BE97-D60292F13C98}"/>
                </a:ext>
              </a:extLst>
            </p:cNvPr>
            <p:cNvSpPr>
              <a:spLocks noChangeArrowheads="1"/>
            </p:cNvSpPr>
            <p:nvPr/>
          </p:nvSpPr>
          <p:spPr bwMode="auto">
            <a:xfrm>
              <a:off x="1450" y="179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2" name="Rectangle 10">
              <a:extLst>
                <a:ext uri="{FF2B5EF4-FFF2-40B4-BE49-F238E27FC236}">
                  <a16:creationId xmlns:a16="http://schemas.microsoft.com/office/drawing/2014/main" id="{C9730A49-8340-8D41-84AC-5A17467BB80F}"/>
                </a:ext>
              </a:extLst>
            </p:cNvPr>
            <p:cNvSpPr>
              <a:spLocks noChangeArrowheads="1"/>
            </p:cNvSpPr>
            <p:nvPr/>
          </p:nvSpPr>
          <p:spPr bwMode="auto">
            <a:xfrm>
              <a:off x="419" y="2078"/>
              <a:ext cx="13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b="1" dirty="0">
                  <a:solidFill>
                    <a:srgbClr val="0070C0"/>
                  </a:solidFill>
                  <a:latin typeface="Open Sans Light"/>
                  <a:ea typeface="Open Sans Light"/>
                  <a:cs typeface="Open Sans Light"/>
                </a:rPr>
                <a:t>Partners and Allies</a:t>
              </a:r>
            </a:p>
          </p:txBody>
        </p:sp>
        <p:sp>
          <p:nvSpPr>
            <p:cNvPr id="17443" name="Rectangle 11">
              <a:extLst>
                <a:ext uri="{FF2B5EF4-FFF2-40B4-BE49-F238E27FC236}">
                  <a16:creationId xmlns:a16="http://schemas.microsoft.com/office/drawing/2014/main" id="{29872F61-4898-5243-B0E5-3A0C0EC368EC}"/>
                </a:ext>
              </a:extLst>
            </p:cNvPr>
            <p:cNvSpPr>
              <a:spLocks noChangeArrowheads="1"/>
            </p:cNvSpPr>
            <p:nvPr/>
          </p:nvSpPr>
          <p:spPr bwMode="auto">
            <a:xfrm>
              <a:off x="1728" y="2078"/>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4" name="Rectangle 12">
              <a:extLst>
                <a:ext uri="{FF2B5EF4-FFF2-40B4-BE49-F238E27FC236}">
                  <a16:creationId xmlns:a16="http://schemas.microsoft.com/office/drawing/2014/main" id="{DC2F48E6-7D43-5648-9957-0F95C7F0E408}"/>
                </a:ext>
              </a:extLst>
            </p:cNvPr>
            <p:cNvSpPr>
              <a:spLocks noChangeArrowheads="1"/>
            </p:cNvSpPr>
            <p:nvPr/>
          </p:nvSpPr>
          <p:spPr bwMode="auto">
            <a:xfrm>
              <a:off x="419" y="2366"/>
              <a:ext cx="9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Distribution</a:t>
              </a:r>
            </a:p>
          </p:txBody>
        </p:sp>
        <p:sp>
          <p:nvSpPr>
            <p:cNvPr id="17445" name="Rectangle 13">
              <a:extLst>
                <a:ext uri="{FF2B5EF4-FFF2-40B4-BE49-F238E27FC236}">
                  <a16:creationId xmlns:a16="http://schemas.microsoft.com/office/drawing/2014/main" id="{0F13F4E6-B926-2A45-9A72-466A9C9B49EA}"/>
                </a:ext>
              </a:extLst>
            </p:cNvPr>
            <p:cNvSpPr>
              <a:spLocks noChangeArrowheads="1"/>
            </p:cNvSpPr>
            <p:nvPr/>
          </p:nvSpPr>
          <p:spPr bwMode="auto">
            <a:xfrm>
              <a:off x="1252" y="2366"/>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6" name="Rectangle 14">
              <a:extLst>
                <a:ext uri="{FF2B5EF4-FFF2-40B4-BE49-F238E27FC236}">
                  <a16:creationId xmlns:a16="http://schemas.microsoft.com/office/drawing/2014/main" id="{E90EE97A-586F-7A4B-87E9-2CDB6B166452}"/>
                </a:ext>
              </a:extLst>
            </p:cNvPr>
            <p:cNvSpPr>
              <a:spLocks noChangeArrowheads="1"/>
            </p:cNvSpPr>
            <p:nvPr/>
          </p:nvSpPr>
          <p:spPr bwMode="auto">
            <a:xfrm>
              <a:off x="419" y="2654"/>
              <a:ext cx="5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Pricing</a:t>
              </a:r>
            </a:p>
          </p:txBody>
        </p:sp>
        <p:sp>
          <p:nvSpPr>
            <p:cNvPr id="17448" name="Rectangle 16">
              <a:extLst>
                <a:ext uri="{FF2B5EF4-FFF2-40B4-BE49-F238E27FC236}">
                  <a16:creationId xmlns:a16="http://schemas.microsoft.com/office/drawing/2014/main" id="{E5302E60-0486-6E44-9767-B536917839C2}"/>
                </a:ext>
              </a:extLst>
            </p:cNvPr>
            <p:cNvSpPr>
              <a:spLocks noChangeArrowheads="1"/>
            </p:cNvSpPr>
            <p:nvPr/>
          </p:nvSpPr>
          <p:spPr bwMode="auto">
            <a:xfrm>
              <a:off x="419" y="2942"/>
              <a:ext cx="9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Competition</a:t>
              </a:r>
            </a:p>
          </p:txBody>
        </p:sp>
        <p:sp>
          <p:nvSpPr>
            <p:cNvPr id="17449" name="Rectangle 17">
              <a:extLst>
                <a:ext uri="{FF2B5EF4-FFF2-40B4-BE49-F238E27FC236}">
                  <a16:creationId xmlns:a16="http://schemas.microsoft.com/office/drawing/2014/main" id="{D7AB11F8-0AF6-934D-8AE3-8609302BB72F}"/>
                </a:ext>
              </a:extLst>
            </p:cNvPr>
            <p:cNvSpPr>
              <a:spLocks noChangeArrowheads="1"/>
            </p:cNvSpPr>
            <p:nvPr/>
          </p:nvSpPr>
          <p:spPr bwMode="auto">
            <a:xfrm>
              <a:off x="1269" y="294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0" name="Rectangle 18">
              <a:extLst>
                <a:ext uri="{FF2B5EF4-FFF2-40B4-BE49-F238E27FC236}">
                  <a16:creationId xmlns:a16="http://schemas.microsoft.com/office/drawing/2014/main" id="{3FECCED8-7CA2-9141-AC7C-0570BC0A294A}"/>
                </a:ext>
              </a:extLst>
            </p:cNvPr>
            <p:cNvSpPr>
              <a:spLocks noChangeArrowheads="1"/>
            </p:cNvSpPr>
            <p:nvPr/>
          </p:nvSpPr>
          <p:spPr bwMode="auto">
            <a:xfrm>
              <a:off x="419" y="3230"/>
              <a:ext cx="8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Positioning</a:t>
              </a:r>
            </a:p>
          </p:txBody>
        </p:sp>
        <p:sp>
          <p:nvSpPr>
            <p:cNvPr id="17451" name="Rectangle 19">
              <a:extLst>
                <a:ext uri="{FF2B5EF4-FFF2-40B4-BE49-F238E27FC236}">
                  <a16:creationId xmlns:a16="http://schemas.microsoft.com/office/drawing/2014/main" id="{093C574B-0E3E-DD42-A213-75653A7C8409}"/>
                </a:ext>
              </a:extLst>
            </p:cNvPr>
            <p:cNvSpPr>
              <a:spLocks noChangeArrowheads="1"/>
            </p:cNvSpPr>
            <p:nvPr/>
          </p:nvSpPr>
          <p:spPr bwMode="auto">
            <a:xfrm>
              <a:off x="1181" y="323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2" name="Rectangle 20">
              <a:extLst>
                <a:ext uri="{FF2B5EF4-FFF2-40B4-BE49-F238E27FC236}">
                  <a16:creationId xmlns:a16="http://schemas.microsoft.com/office/drawing/2014/main" id="{D18F197F-9744-2040-BE80-834577127E9A}"/>
                </a:ext>
              </a:extLst>
            </p:cNvPr>
            <p:cNvSpPr>
              <a:spLocks noChangeArrowheads="1"/>
            </p:cNvSpPr>
            <p:nvPr/>
          </p:nvSpPr>
          <p:spPr bwMode="auto">
            <a:xfrm>
              <a:off x="419" y="3518"/>
              <a:ext cx="15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Next Target Customer</a:t>
              </a:r>
            </a:p>
          </p:txBody>
        </p:sp>
        <p:sp>
          <p:nvSpPr>
            <p:cNvPr id="17453" name="Rectangle 21">
              <a:extLst>
                <a:ext uri="{FF2B5EF4-FFF2-40B4-BE49-F238E27FC236}">
                  <a16:creationId xmlns:a16="http://schemas.microsoft.com/office/drawing/2014/main" id="{DB164CC6-A39D-FC4B-9C8C-031F99C81181}"/>
                </a:ext>
              </a:extLst>
            </p:cNvPr>
            <p:cNvSpPr>
              <a:spLocks noChangeArrowheads="1"/>
            </p:cNvSpPr>
            <p:nvPr/>
          </p:nvSpPr>
          <p:spPr bwMode="auto">
            <a:xfrm>
              <a:off x="2937" y="1207"/>
              <a:ext cx="25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sym typeface="Open Sans Light"/>
                </a:rPr>
                <a:t>FinServ LOB executive – Data Science</a:t>
              </a:r>
            </a:p>
          </p:txBody>
        </p:sp>
        <p:sp>
          <p:nvSpPr>
            <p:cNvPr id="17454" name="Rectangle 22">
              <a:extLst>
                <a:ext uri="{FF2B5EF4-FFF2-40B4-BE49-F238E27FC236}">
                  <a16:creationId xmlns:a16="http://schemas.microsoft.com/office/drawing/2014/main" id="{A71A12D7-8FBD-D54E-9593-9C9102416318}"/>
                </a:ext>
              </a:extLst>
            </p:cNvPr>
            <p:cNvSpPr>
              <a:spLocks noChangeArrowheads="1"/>
            </p:cNvSpPr>
            <p:nvPr/>
          </p:nvSpPr>
          <p:spPr bwMode="auto">
            <a:xfrm>
              <a:off x="4602" y="1207"/>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5" name="Rectangle 23">
              <a:extLst>
                <a:ext uri="{FF2B5EF4-FFF2-40B4-BE49-F238E27FC236}">
                  <a16:creationId xmlns:a16="http://schemas.microsoft.com/office/drawing/2014/main" id="{D31842A4-1B9D-2E4A-A902-342371D87DC3}"/>
                </a:ext>
              </a:extLst>
            </p:cNvPr>
            <p:cNvSpPr>
              <a:spLocks noChangeArrowheads="1"/>
            </p:cNvSpPr>
            <p:nvPr/>
          </p:nvSpPr>
          <p:spPr bwMode="auto">
            <a:xfrm>
              <a:off x="2937" y="1495"/>
              <a:ext cx="19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TBD competitive advantage</a:t>
              </a:r>
            </a:p>
          </p:txBody>
        </p:sp>
        <p:sp>
          <p:nvSpPr>
            <p:cNvPr id="17456" name="Rectangle 24">
              <a:extLst>
                <a:ext uri="{FF2B5EF4-FFF2-40B4-BE49-F238E27FC236}">
                  <a16:creationId xmlns:a16="http://schemas.microsoft.com/office/drawing/2014/main" id="{CF0EAE9D-D2E2-0247-AEDA-DCE6046A98D8}"/>
                </a:ext>
              </a:extLst>
            </p:cNvPr>
            <p:cNvSpPr>
              <a:spLocks noChangeArrowheads="1"/>
            </p:cNvSpPr>
            <p:nvPr/>
          </p:nvSpPr>
          <p:spPr bwMode="auto">
            <a:xfrm>
              <a:off x="5009" y="149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7" name="Rectangle 25">
              <a:extLst>
                <a:ext uri="{FF2B5EF4-FFF2-40B4-BE49-F238E27FC236}">
                  <a16:creationId xmlns:a16="http://schemas.microsoft.com/office/drawing/2014/main" id="{CB0F6610-0482-C949-9A2B-66AA108217C2}"/>
                </a:ext>
              </a:extLst>
            </p:cNvPr>
            <p:cNvSpPr>
              <a:spLocks noChangeArrowheads="1"/>
            </p:cNvSpPr>
            <p:nvPr/>
          </p:nvSpPr>
          <p:spPr bwMode="auto">
            <a:xfrm>
              <a:off x="2937" y="1783"/>
              <a:ext cx="20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TBD differentiated application</a:t>
              </a:r>
            </a:p>
          </p:txBody>
        </p:sp>
        <p:sp>
          <p:nvSpPr>
            <p:cNvPr id="17458" name="Rectangle 26">
              <a:extLst>
                <a:ext uri="{FF2B5EF4-FFF2-40B4-BE49-F238E27FC236}">
                  <a16:creationId xmlns:a16="http://schemas.microsoft.com/office/drawing/2014/main" id="{29505E0F-42F9-9E4B-AAC7-D67AF0CE1BB7}"/>
                </a:ext>
              </a:extLst>
            </p:cNvPr>
            <p:cNvSpPr>
              <a:spLocks noChangeArrowheads="1"/>
            </p:cNvSpPr>
            <p:nvPr/>
          </p:nvSpPr>
          <p:spPr bwMode="auto">
            <a:xfrm>
              <a:off x="4938" y="1783"/>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9" name="Rectangle 27">
              <a:extLst>
                <a:ext uri="{FF2B5EF4-FFF2-40B4-BE49-F238E27FC236}">
                  <a16:creationId xmlns:a16="http://schemas.microsoft.com/office/drawing/2014/main" id="{C125E11C-F63F-7041-B1E6-F28A9062BA71}"/>
                </a:ext>
              </a:extLst>
            </p:cNvPr>
            <p:cNvSpPr>
              <a:spLocks noChangeArrowheads="1"/>
            </p:cNvSpPr>
            <p:nvPr/>
          </p:nvSpPr>
          <p:spPr bwMode="auto">
            <a:xfrm>
              <a:off x="2937" y="2071"/>
              <a:ext cx="3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TBD</a:t>
              </a:r>
            </a:p>
          </p:txBody>
        </p:sp>
        <p:sp>
          <p:nvSpPr>
            <p:cNvPr id="17460" name="Rectangle 28">
              <a:extLst>
                <a:ext uri="{FF2B5EF4-FFF2-40B4-BE49-F238E27FC236}">
                  <a16:creationId xmlns:a16="http://schemas.microsoft.com/office/drawing/2014/main" id="{97074429-29AF-7243-ABA6-D1722DCEEAAD}"/>
                </a:ext>
              </a:extLst>
            </p:cNvPr>
            <p:cNvSpPr>
              <a:spLocks noChangeArrowheads="1"/>
            </p:cNvSpPr>
            <p:nvPr/>
          </p:nvSpPr>
          <p:spPr bwMode="auto">
            <a:xfrm>
              <a:off x="4822" y="2071"/>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1" name="Rectangle 29">
              <a:extLst>
                <a:ext uri="{FF2B5EF4-FFF2-40B4-BE49-F238E27FC236}">
                  <a16:creationId xmlns:a16="http://schemas.microsoft.com/office/drawing/2014/main" id="{D39DE450-1867-B44F-96EF-5D96E3D768E5}"/>
                </a:ext>
              </a:extLst>
            </p:cNvPr>
            <p:cNvSpPr>
              <a:spLocks noChangeArrowheads="1"/>
            </p:cNvSpPr>
            <p:nvPr/>
          </p:nvSpPr>
          <p:spPr bwMode="auto">
            <a:xfrm>
              <a:off x="2937" y="2359"/>
              <a:ext cx="8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Direct sales</a:t>
              </a:r>
            </a:p>
          </p:txBody>
        </p:sp>
        <p:sp>
          <p:nvSpPr>
            <p:cNvPr id="17462" name="Rectangle 30">
              <a:extLst>
                <a:ext uri="{FF2B5EF4-FFF2-40B4-BE49-F238E27FC236}">
                  <a16:creationId xmlns:a16="http://schemas.microsoft.com/office/drawing/2014/main" id="{B95AAE76-6D3F-7449-B0C6-02F798189D82}"/>
                </a:ext>
              </a:extLst>
            </p:cNvPr>
            <p:cNvSpPr>
              <a:spLocks noChangeArrowheads="1"/>
            </p:cNvSpPr>
            <p:nvPr/>
          </p:nvSpPr>
          <p:spPr bwMode="auto">
            <a:xfrm>
              <a:off x="3684" y="2359"/>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3" name="Rectangle 31">
              <a:extLst>
                <a:ext uri="{FF2B5EF4-FFF2-40B4-BE49-F238E27FC236}">
                  <a16:creationId xmlns:a16="http://schemas.microsoft.com/office/drawing/2014/main" id="{719D0B18-E1BE-FC40-8651-76FA4AB18E70}"/>
                </a:ext>
              </a:extLst>
            </p:cNvPr>
            <p:cNvSpPr>
              <a:spLocks noChangeArrowheads="1"/>
            </p:cNvSpPr>
            <p:nvPr/>
          </p:nvSpPr>
          <p:spPr bwMode="auto">
            <a:xfrm>
              <a:off x="2937" y="2647"/>
              <a:ext cx="19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Value-based, gain motivated</a:t>
              </a:r>
            </a:p>
          </p:txBody>
        </p:sp>
        <p:sp>
          <p:nvSpPr>
            <p:cNvPr id="17464" name="Rectangle 32">
              <a:extLst>
                <a:ext uri="{FF2B5EF4-FFF2-40B4-BE49-F238E27FC236}">
                  <a16:creationId xmlns:a16="http://schemas.microsoft.com/office/drawing/2014/main" id="{EC946639-549F-E245-B878-37159EFD7F75}"/>
                </a:ext>
              </a:extLst>
            </p:cNvPr>
            <p:cNvSpPr>
              <a:spLocks noChangeArrowheads="1"/>
            </p:cNvSpPr>
            <p:nvPr/>
          </p:nvSpPr>
          <p:spPr bwMode="auto">
            <a:xfrm>
              <a:off x="2937" y="2935"/>
              <a:ext cx="18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Relational AI vs traditional</a:t>
              </a:r>
            </a:p>
          </p:txBody>
        </p:sp>
        <p:sp>
          <p:nvSpPr>
            <p:cNvPr id="17465" name="Rectangle 33">
              <a:extLst>
                <a:ext uri="{FF2B5EF4-FFF2-40B4-BE49-F238E27FC236}">
                  <a16:creationId xmlns:a16="http://schemas.microsoft.com/office/drawing/2014/main" id="{95942EC0-61F9-9C45-A3D6-EEAA3FF0D3A6}"/>
                </a:ext>
              </a:extLst>
            </p:cNvPr>
            <p:cNvSpPr>
              <a:spLocks noChangeArrowheads="1"/>
            </p:cNvSpPr>
            <p:nvPr/>
          </p:nvSpPr>
          <p:spPr bwMode="auto">
            <a:xfrm>
              <a:off x="4961" y="293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6" name="Rectangle 34">
              <a:extLst>
                <a:ext uri="{FF2B5EF4-FFF2-40B4-BE49-F238E27FC236}">
                  <a16:creationId xmlns:a16="http://schemas.microsoft.com/office/drawing/2014/main" id="{FB8C2B30-8661-5B4D-875B-8C7C001F1CA7}"/>
                </a:ext>
              </a:extLst>
            </p:cNvPr>
            <p:cNvSpPr>
              <a:spLocks noChangeArrowheads="1"/>
            </p:cNvSpPr>
            <p:nvPr/>
          </p:nvSpPr>
          <p:spPr bwMode="auto">
            <a:xfrm>
              <a:off x="2937" y="3222"/>
              <a:ext cx="2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Technology-based leadership</a:t>
              </a:r>
            </a:p>
          </p:txBody>
        </p:sp>
        <p:sp>
          <p:nvSpPr>
            <p:cNvPr id="17467" name="Rectangle 35">
              <a:extLst>
                <a:ext uri="{FF2B5EF4-FFF2-40B4-BE49-F238E27FC236}">
                  <a16:creationId xmlns:a16="http://schemas.microsoft.com/office/drawing/2014/main" id="{F8618D5F-AB5C-B340-9077-15ED7D7DEEFE}"/>
                </a:ext>
              </a:extLst>
            </p:cNvPr>
            <p:cNvSpPr>
              <a:spLocks noChangeArrowheads="1"/>
            </p:cNvSpPr>
            <p:nvPr/>
          </p:nvSpPr>
          <p:spPr bwMode="auto">
            <a:xfrm>
              <a:off x="4588" y="322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8" name="Rectangle 36">
              <a:extLst>
                <a:ext uri="{FF2B5EF4-FFF2-40B4-BE49-F238E27FC236}">
                  <a16:creationId xmlns:a16="http://schemas.microsoft.com/office/drawing/2014/main" id="{FC34E046-EE4A-8E44-8276-C27A275B1AD0}"/>
                </a:ext>
              </a:extLst>
            </p:cNvPr>
            <p:cNvSpPr>
              <a:spLocks noChangeArrowheads="1"/>
            </p:cNvSpPr>
            <p:nvPr/>
          </p:nvSpPr>
          <p:spPr bwMode="auto">
            <a:xfrm>
              <a:off x="2937" y="3510"/>
              <a:ext cx="25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Another LOB exec in a same industry</a:t>
              </a:r>
            </a:p>
          </p:txBody>
        </p:sp>
      </p:grpSp>
    </p:spTree>
    <p:extLst>
      <p:ext uri="{BB962C8B-B14F-4D97-AF65-F5344CB8AC3E}">
        <p14:creationId xmlns:p14="http://schemas.microsoft.com/office/powerpoint/2010/main" val="1477533524"/>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AD6B4-0DD2-064D-B209-BB0A9A0518D5}"/>
              </a:ext>
            </a:extLst>
          </p:cNvPr>
          <p:cNvSpPr>
            <a:spLocks noGrp="1"/>
          </p:cNvSpPr>
          <p:nvPr>
            <p:ph type="title"/>
          </p:nvPr>
        </p:nvSpPr>
        <p:spPr/>
        <p:txBody>
          <a:bodyPr/>
          <a:lstStyle/>
          <a:p>
            <a:r>
              <a:rPr lang="en-US" altLang="en-US" dirty="0"/>
              <a:t>Strategy Thumbnail:  Early Market</a:t>
            </a:r>
            <a:endParaRPr lang="en-US" dirty="0"/>
          </a:p>
        </p:txBody>
      </p:sp>
      <p:grpSp>
        <p:nvGrpSpPr>
          <p:cNvPr id="17410" name="Group 3">
            <a:extLst>
              <a:ext uri="{FF2B5EF4-FFF2-40B4-BE49-F238E27FC236}">
                <a16:creationId xmlns:a16="http://schemas.microsoft.com/office/drawing/2014/main" id="{A4AAA83F-2191-974F-8EBB-F25DDD72997C}"/>
              </a:ext>
            </a:extLst>
          </p:cNvPr>
          <p:cNvGrpSpPr>
            <a:grpSpLocks/>
          </p:cNvGrpSpPr>
          <p:nvPr/>
        </p:nvGrpSpPr>
        <p:grpSpPr bwMode="auto">
          <a:xfrm>
            <a:off x="3711577" y="3241676"/>
            <a:ext cx="17325974" cy="8131174"/>
            <a:chOff x="419" y="1207"/>
            <a:chExt cx="5457" cy="2561"/>
          </a:xfrm>
        </p:grpSpPr>
        <p:sp>
          <p:nvSpPr>
            <p:cNvPr id="17436" name="Rectangle 4">
              <a:extLst>
                <a:ext uri="{FF2B5EF4-FFF2-40B4-BE49-F238E27FC236}">
                  <a16:creationId xmlns:a16="http://schemas.microsoft.com/office/drawing/2014/main" id="{B1B08B64-666D-0245-8110-D593344BD731}"/>
                </a:ext>
              </a:extLst>
            </p:cNvPr>
            <p:cNvSpPr>
              <a:spLocks noChangeArrowheads="1"/>
            </p:cNvSpPr>
            <p:nvPr/>
          </p:nvSpPr>
          <p:spPr bwMode="auto">
            <a:xfrm>
              <a:off x="419" y="1214"/>
              <a:ext cx="1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sym typeface="Open Sans Light"/>
                </a:rPr>
                <a:t>Target Customer</a:t>
              </a:r>
            </a:p>
          </p:txBody>
        </p:sp>
        <p:sp>
          <p:nvSpPr>
            <p:cNvPr id="17437" name="Rectangle 5">
              <a:extLst>
                <a:ext uri="{FF2B5EF4-FFF2-40B4-BE49-F238E27FC236}">
                  <a16:creationId xmlns:a16="http://schemas.microsoft.com/office/drawing/2014/main" id="{19D66DE7-D7E0-3443-9496-A076A7579502}"/>
                </a:ext>
              </a:extLst>
            </p:cNvPr>
            <p:cNvSpPr>
              <a:spLocks noChangeArrowheads="1"/>
            </p:cNvSpPr>
            <p:nvPr/>
          </p:nvSpPr>
          <p:spPr bwMode="auto">
            <a:xfrm>
              <a:off x="1592" y="1214"/>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38" name="Rectangle 6">
              <a:extLst>
                <a:ext uri="{FF2B5EF4-FFF2-40B4-BE49-F238E27FC236}">
                  <a16:creationId xmlns:a16="http://schemas.microsoft.com/office/drawing/2014/main" id="{C8283521-4922-1445-919B-74A0FBE8D85D}"/>
                </a:ext>
              </a:extLst>
            </p:cNvPr>
            <p:cNvSpPr>
              <a:spLocks noChangeArrowheads="1"/>
            </p:cNvSpPr>
            <p:nvPr/>
          </p:nvSpPr>
          <p:spPr bwMode="auto">
            <a:xfrm>
              <a:off x="419" y="1502"/>
              <a:ext cx="186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Compelling Reason to Buy</a:t>
              </a:r>
            </a:p>
          </p:txBody>
        </p:sp>
        <p:sp>
          <p:nvSpPr>
            <p:cNvPr id="17439" name="Rectangle 7">
              <a:extLst>
                <a:ext uri="{FF2B5EF4-FFF2-40B4-BE49-F238E27FC236}">
                  <a16:creationId xmlns:a16="http://schemas.microsoft.com/office/drawing/2014/main" id="{90DB623A-4A83-F143-9A7B-5CDB49F634FB}"/>
                </a:ext>
              </a:extLst>
            </p:cNvPr>
            <p:cNvSpPr>
              <a:spLocks noChangeArrowheads="1"/>
            </p:cNvSpPr>
            <p:nvPr/>
          </p:nvSpPr>
          <p:spPr bwMode="auto">
            <a:xfrm>
              <a:off x="2229" y="150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0" name="Rectangle 8">
              <a:extLst>
                <a:ext uri="{FF2B5EF4-FFF2-40B4-BE49-F238E27FC236}">
                  <a16:creationId xmlns:a16="http://schemas.microsoft.com/office/drawing/2014/main" id="{0C5C6FA0-803E-8E47-9E03-F7EDFE134066}"/>
                </a:ext>
              </a:extLst>
            </p:cNvPr>
            <p:cNvSpPr>
              <a:spLocks noChangeArrowheads="1"/>
            </p:cNvSpPr>
            <p:nvPr/>
          </p:nvSpPr>
          <p:spPr bwMode="auto">
            <a:xfrm>
              <a:off x="419" y="1790"/>
              <a:ext cx="11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Whole Product</a:t>
              </a:r>
            </a:p>
          </p:txBody>
        </p:sp>
        <p:sp>
          <p:nvSpPr>
            <p:cNvPr id="17441" name="Rectangle 9">
              <a:extLst>
                <a:ext uri="{FF2B5EF4-FFF2-40B4-BE49-F238E27FC236}">
                  <a16:creationId xmlns:a16="http://schemas.microsoft.com/office/drawing/2014/main" id="{2344FC70-0694-C544-BE97-D60292F13C98}"/>
                </a:ext>
              </a:extLst>
            </p:cNvPr>
            <p:cNvSpPr>
              <a:spLocks noChangeArrowheads="1"/>
            </p:cNvSpPr>
            <p:nvPr/>
          </p:nvSpPr>
          <p:spPr bwMode="auto">
            <a:xfrm>
              <a:off x="1450" y="179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2" name="Rectangle 10">
              <a:extLst>
                <a:ext uri="{FF2B5EF4-FFF2-40B4-BE49-F238E27FC236}">
                  <a16:creationId xmlns:a16="http://schemas.microsoft.com/office/drawing/2014/main" id="{C9730A49-8340-8D41-84AC-5A17467BB80F}"/>
                </a:ext>
              </a:extLst>
            </p:cNvPr>
            <p:cNvSpPr>
              <a:spLocks noChangeArrowheads="1"/>
            </p:cNvSpPr>
            <p:nvPr/>
          </p:nvSpPr>
          <p:spPr bwMode="auto">
            <a:xfrm>
              <a:off x="419" y="2078"/>
              <a:ext cx="13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b="1" dirty="0">
                  <a:solidFill>
                    <a:srgbClr val="0070C0"/>
                  </a:solidFill>
                  <a:latin typeface="Open Sans Light"/>
                  <a:ea typeface="Open Sans Light"/>
                  <a:cs typeface="Open Sans Light"/>
                </a:rPr>
                <a:t>Partners and Allies</a:t>
              </a:r>
            </a:p>
          </p:txBody>
        </p:sp>
        <p:sp>
          <p:nvSpPr>
            <p:cNvPr id="17443" name="Rectangle 11">
              <a:extLst>
                <a:ext uri="{FF2B5EF4-FFF2-40B4-BE49-F238E27FC236}">
                  <a16:creationId xmlns:a16="http://schemas.microsoft.com/office/drawing/2014/main" id="{29872F61-4898-5243-B0E5-3A0C0EC368EC}"/>
                </a:ext>
              </a:extLst>
            </p:cNvPr>
            <p:cNvSpPr>
              <a:spLocks noChangeArrowheads="1"/>
            </p:cNvSpPr>
            <p:nvPr/>
          </p:nvSpPr>
          <p:spPr bwMode="auto">
            <a:xfrm>
              <a:off x="1728" y="2078"/>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4" name="Rectangle 12">
              <a:extLst>
                <a:ext uri="{FF2B5EF4-FFF2-40B4-BE49-F238E27FC236}">
                  <a16:creationId xmlns:a16="http://schemas.microsoft.com/office/drawing/2014/main" id="{DC2F48E6-7D43-5648-9957-0F95C7F0E408}"/>
                </a:ext>
              </a:extLst>
            </p:cNvPr>
            <p:cNvSpPr>
              <a:spLocks noChangeArrowheads="1"/>
            </p:cNvSpPr>
            <p:nvPr/>
          </p:nvSpPr>
          <p:spPr bwMode="auto">
            <a:xfrm>
              <a:off x="419" y="2366"/>
              <a:ext cx="9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Distribution</a:t>
              </a:r>
            </a:p>
          </p:txBody>
        </p:sp>
        <p:sp>
          <p:nvSpPr>
            <p:cNvPr id="17445" name="Rectangle 13">
              <a:extLst>
                <a:ext uri="{FF2B5EF4-FFF2-40B4-BE49-F238E27FC236}">
                  <a16:creationId xmlns:a16="http://schemas.microsoft.com/office/drawing/2014/main" id="{0F13F4E6-B926-2A45-9A72-466A9C9B49EA}"/>
                </a:ext>
              </a:extLst>
            </p:cNvPr>
            <p:cNvSpPr>
              <a:spLocks noChangeArrowheads="1"/>
            </p:cNvSpPr>
            <p:nvPr/>
          </p:nvSpPr>
          <p:spPr bwMode="auto">
            <a:xfrm>
              <a:off x="1252" y="2366"/>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46" name="Rectangle 14">
              <a:extLst>
                <a:ext uri="{FF2B5EF4-FFF2-40B4-BE49-F238E27FC236}">
                  <a16:creationId xmlns:a16="http://schemas.microsoft.com/office/drawing/2014/main" id="{E90EE97A-586F-7A4B-87E9-2CDB6B166452}"/>
                </a:ext>
              </a:extLst>
            </p:cNvPr>
            <p:cNvSpPr>
              <a:spLocks noChangeArrowheads="1"/>
            </p:cNvSpPr>
            <p:nvPr/>
          </p:nvSpPr>
          <p:spPr bwMode="auto">
            <a:xfrm>
              <a:off x="419" y="2654"/>
              <a:ext cx="5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Pricing</a:t>
              </a:r>
            </a:p>
          </p:txBody>
        </p:sp>
        <p:sp>
          <p:nvSpPr>
            <p:cNvPr id="17448" name="Rectangle 16">
              <a:extLst>
                <a:ext uri="{FF2B5EF4-FFF2-40B4-BE49-F238E27FC236}">
                  <a16:creationId xmlns:a16="http://schemas.microsoft.com/office/drawing/2014/main" id="{E5302E60-0486-6E44-9767-B536917839C2}"/>
                </a:ext>
              </a:extLst>
            </p:cNvPr>
            <p:cNvSpPr>
              <a:spLocks noChangeArrowheads="1"/>
            </p:cNvSpPr>
            <p:nvPr/>
          </p:nvSpPr>
          <p:spPr bwMode="auto">
            <a:xfrm>
              <a:off x="419" y="2942"/>
              <a:ext cx="9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Competition</a:t>
              </a:r>
            </a:p>
          </p:txBody>
        </p:sp>
        <p:sp>
          <p:nvSpPr>
            <p:cNvPr id="17449" name="Rectangle 17">
              <a:extLst>
                <a:ext uri="{FF2B5EF4-FFF2-40B4-BE49-F238E27FC236}">
                  <a16:creationId xmlns:a16="http://schemas.microsoft.com/office/drawing/2014/main" id="{D7AB11F8-0AF6-934D-8AE3-8609302BB72F}"/>
                </a:ext>
              </a:extLst>
            </p:cNvPr>
            <p:cNvSpPr>
              <a:spLocks noChangeArrowheads="1"/>
            </p:cNvSpPr>
            <p:nvPr/>
          </p:nvSpPr>
          <p:spPr bwMode="auto">
            <a:xfrm>
              <a:off x="1269" y="294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0" name="Rectangle 18">
              <a:extLst>
                <a:ext uri="{FF2B5EF4-FFF2-40B4-BE49-F238E27FC236}">
                  <a16:creationId xmlns:a16="http://schemas.microsoft.com/office/drawing/2014/main" id="{3FECCED8-7CA2-9141-AC7C-0570BC0A294A}"/>
                </a:ext>
              </a:extLst>
            </p:cNvPr>
            <p:cNvSpPr>
              <a:spLocks noChangeArrowheads="1"/>
            </p:cNvSpPr>
            <p:nvPr/>
          </p:nvSpPr>
          <p:spPr bwMode="auto">
            <a:xfrm>
              <a:off x="419" y="3230"/>
              <a:ext cx="8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Positioning</a:t>
              </a:r>
            </a:p>
          </p:txBody>
        </p:sp>
        <p:sp>
          <p:nvSpPr>
            <p:cNvPr id="17451" name="Rectangle 19">
              <a:extLst>
                <a:ext uri="{FF2B5EF4-FFF2-40B4-BE49-F238E27FC236}">
                  <a16:creationId xmlns:a16="http://schemas.microsoft.com/office/drawing/2014/main" id="{093C574B-0E3E-DD42-A213-75653A7C8409}"/>
                </a:ext>
              </a:extLst>
            </p:cNvPr>
            <p:cNvSpPr>
              <a:spLocks noChangeArrowheads="1"/>
            </p:cNvSpPr>
            <p:nvPr/>
          </p:nvSpPr>
          <p:spPr bwMode="auto">
            <a:xfrm>
              <a:off x="1181" y="3230"/>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b="1">
                <a:solidFill>
                  <a:srgbClr val="000000"/>
                </a:solidFill>
                <a:latin typeface="Arial" panose="020B0604020202020204" pitchFamily="34" charset="0"/>
              </a:endParaRPr>
            </a:p>
            <a:p>
              <a:pPr>
                <a:spcBef>
                  <a:spcPct val="0"/>
                </a:spcBef>
                <a:buFontTx/>
                <a:buNone/>
              </a:pPr>
              <a:endParaRPr lang="en-US" altLang="en-US" sz="4000" b="1">
                <a:solidFill>
                  <a:srgbClr val="000000"/>
                </a:solidFill>
                <a:latin typeface="Arial" panose="020B0604020202020204" pitchFamily="34" charset="0"/>
              </a:endParaRPr>
            </a:p>
          </p:txBody>
        </p:sp>
        <p:sp>
          <p:nvSpPr>
            <p:cNvPr id="17452" name="Rectangle 20">
              <a:extLst>
                <a:ext uri="{FF2B5EF4-FFF2-40B4-BE49-F238E27FC236}">
                  <a16:creationId xmlns:a16="http://schemas.microsoft.com/office/drawing/2014/main" id="{D18F197F-9744-2040-BE80-834577127E9A}"/>
                </a:ext>
              </a:extLst>
            </p:cNvPr>
            <p:cNvSpPr>
              <a:spLocks noChangeArrowheads="1"/>
            </p:cNvSpPr>
            <p:nvPr/>
          </p:nvSpPr>
          <p:spPr bwMode="auto">
            <a:xfrm>
              <a:off x="419" y="3518"/>
              <a:ext cx="15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b="1" dirty="0">
                  <a:solidFill>
                    <a:srgbClr val="0070C0"/>
                  </a:solidFill>
                  <a:latin typeface="Open Sans Light"/>
                  <a:ea typeface="Open Sans Light"/>
                  <a:cs typeface="Open Sans Light"/>
                </a:rPr>
                <a:t>Next Target Customer</a:t>
              </a:r>
            </a:p>
          </p:txBody>
        </p:sp>
        <p:sp>
          <p:nvSpPr>
            <p:cNvPr id="17453" name="Rectangle 21">
              <a:extLst>
                <a:ext uri="{FF2B5EF4-FFF2-40B4-BE49-F238E27FC236}">
                  <a16:creationId xmlns:a16="http://schemas.microsoft.com/office/drawing/2014/main" id="{DB164CC6-A39D-FC4B-9C8C-031F99C81181}"/>
                </a:ext>
              </a:extLst>
            </p:cNvPr>
            <p:cNvSpPr>
              <a:spLocks noChangeArrowheads="1"/>
            </p:cNvSpPr>
            <p:nvPr/>
          </p:nvSpPr>
          <p:spPr bwMode="auto">
            <a:xfrm>
              <a:off x="2937" y="1207"/>
              <a:ext cx="29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sym typeface="Open Sans Light"/>
                </a:rPr>
                <a:t>FinServ LOB executive – Data Management</a:t>
              </a:r>
            </a:p>
          </p:txBody>
        </p:sp>
        <p:sp>
          <p:nvSpPr>
            <p:cNvPr id="17454" name="Rectangle 22">
              <a:extLst>
                <a:ext uri="{FF2B5EF4-FFF2-40B4-BE49-F238E27FC236}">
                  <a16:creationId xmlns:a16="http://schemas.microsoft.com/office/drawing/2014/main" id="{A71A12D7-8FBD-D54E-9593-9C9102416318}"/>
                </a:ext>
              </a:extLst>
            </p:cNvPr>
            <p:cNvSpPr>
              <a:spLocks noChangeArrowheads="1"/>
            </p:cNvSpPr>
            <p:nvPr/>
          </p:nvSpPr>
          <p:spPr bwMode="auto">
            <a:xfrm>
              <a:off x="4602" y="1207"/>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5" name="Rectangle 23">
              <a:extLst>
                <a:ext uri="{FF2B5EF4-FFF2-40B4-BE49-F238E27FC236}">
                  <a16:creationId xmlns:a16="http://schemas.microsoft.com/office/drawing/2014/main" id="{D31842A4-1B9D-2E4A-A902-342371D87DC3}"/>
                </a:ext>
              </a:extLst>
            </p:cNvPr>
            <p:cNvSpPr>
              <a:spLocks noChangeArrowheads="1"/>
            </p:cNvSpPr>
            <p:nvPr/>
          </p:nvSpPr>
          <p:spPr bwMode="auto">
            <a:xfrm>
              <a:off x="2937" y="1495"/>
              <a:ext cx="19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TBD competitive advantage</a:t>
              </a:r>
            </a:p>
          </p:txBody>
        </p:sp>
        <p:sp>
          <p:nvSpPr>
            <p:cNvPr id="17456" name="Rectangle 24">
              <a:extLst>
                <a:ext uri="{FF2B5EF4-FFF2-40B4-BE49-F238E27FC236}">
                  <a16:creationId xmlns:a16="http://schemas.microsoft.com/office/drawing/2014/main" id="{CF0EAE9D-D2E2-0247-AEDA-DCE6046A98D8}"/>
                </a:ext>
              </a:extLst>
            </p:cNvPr>
            <p:cNvSpPr>
              <a:spLocks noChangeArrowheads="1"/>
            </p:cNvSpPr>
            <p:nvPr/>
          </p:nvSpPr>
          <p:spPr bwMode="auto">
            <a:xfrm>
              <a:off x="5009" y="149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7" name="Rectangle 25">
              <a:extLst>
                <a:ext uri="{FF2B5EF4-FFF2-40B4-BE49-F238E27FC236}">
                  <a16:creationId xmlns:a16="http://schemas.microsoft.com/office/drawing/2014/main" id="{CB0F6610-0482-C949-9A2B-66AA108217C2}"/>
                </a:ext>
              </a:extLst>
            </p:cNvPr>
            <p:cNvSpPr>
              <a:spLocks noChangeArrowheads="1"/>
            </p:cNvSpPr>
            <p:nvPr/>
          </p:nvSpPr>
          <p:spPr bwMode="auto">
            <a:xfrm>
              <a:off x="2937" y="1783"/>
              <a:ext cx="20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en-US" sz="4000" dirty="0">
                  <a:solidFill>
                    <a:srgbClr val="53585F"/>
                  </a:solidFill>
                  <a:latin typeface="Open Sans Light"/>
                  <a:ea typeface="Open Sans Light"/>
                  <a:cs typeface="Open Sans Light"/>
                </a:rPr>
                <a:t>TBD differentiated application</a:t>
              </a:r>
            </a:p>
          </p:txBody>
        </p:sp>
        <p:sp>
          <p:nvSpPr>
            <p:cNvPr id="17458" name="Rectangle 26">
              <a:extLst>
                <a:ext uri="{FF2B5EF4-FFF2-40B4-BE49-F238E27FC236}">
                  <a16:creationId xmlns:a16="http://schemas.microsoft.com/office/drawing/2014/main" id="{29505E0F-42F9-9E4B-AAC7-D67AF0CE1BB7}"/>
                </a:ext>
              </a:extLst>
            </p:cNvPr>
            <p:cNvSpPr>
              <a:spLocks noChangeArrowheads="1"/>
            </p:cNvSpPr>
            <p:nvPr/>
          </p:nvSpPr>
          <p:spPr bwMode="auto">
            <a:xfrm>
              <a:off x="4938" y="1783"/>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59" name="Rectangle 27">
              <a:extLst>
                <a:ext uri="{FF2B5EF4-FFF2-40B4-BE49-F238E27FC236}">
                  <a16:creationId xmlns:a16="http://schemas.microsoft.com/office/drawing/2014/main" id="{C125E11C-F63F-7041-B1E6-F28A9062BA71}"/>
                </a:ext>
              </a:extLst>
            </p:cNvPr>
            <p:cNvSpPr>
              <a:spLocks noChangeArrowheads="1"/>
            </p:cNvSpPr>
            <p:nvPr/>
          </p:nvSpPr>
          <p:spPr bwMode="auto">
            <a:xfrm>
              <a:off x="2937" y="2071"/>
              <a:ext cx="3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TBD</a:t>
              </a:r>
            </a:p>
          </p:txBody>
        </p:sp>
        <p:sp>
          <p:nvSpPr>
            <p:cNvPr id="17460" name="Rectangle 28">
              <a:extLst>
                <a:ext uri="{FF2B5EF4-FFF2-40B4-BE49-F238E27FC236}">
                  <a16:creationId xmlns:a16="http://schemas.microsoft.com/office/drawing/2014/main" id="{97074429-29AF-7243-ABA6-D1722DCEEAAD}"/>
                </a:ext>
              </a:extLst>
            </p:cNvPr>
            <p:cNvSpPr>
              <a:spLocks noChangeArrowheads="1"/>
            </p:cNvSpPr>
            <p:nvPr/>
          </p:nvSpPr>
          <p:spPr bwMode="auto">
            <a:xfrm>
              <a:off x="4822" y="2071"/>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1" name="Rectangle 29">
              <a:extLst>
                <a:ext uri="{FF2B5EF4-FFF2-40B4-BE49-F238E27FC236}">
                  <a16:creationId xmlns:a16="http://schemas.microsoft.com/office/drawing/2014/main" id="{D39DE450-1867-B44F-96EF-5D96E3D768E5}"/>
                </a:ext>
              </a:extLst>
            </p:cNvPr>
            <p:cNvSpPr>
              <a:spLocks noChangeArrowheads="1"/>
            </p:cNvSpPr>
            <p:nvPr/>
          </p:nvSpPr>
          <p:spPr bwMode="auto">
            <a:xfrm>
              <a:off x="2937" y="2359"/>
              <a:ext cx="8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Direct sales</a:t>
              </a:r>
            </a:p>
          </p:txBody>
        </p:sp>
        <p:sp>
          <p:nvSpPr>
            <p:cNvPr id="17462" name="Rectangle 30">
              <a:extLst>
                <a:ext uri="{FF2B5EF4-FFF2-40B4-BE49-F238E27FC236}">
                  <a16:creationId xmlns:a16="http://schemas.microsoft.com/office/drawing/2014/main" id="{B95AAE76-6D3F-7449-B0C6-02F798189D82}"/>
                </a:ext>
              </a:extLst>
            </p:cNvPr>
            <p:cNvSpPr>
              <a:spLocks noChangeArrowheads="1"/>
            </p:cNvSpPr>
            <p:nvPr/>
          </p:nvSpPr>
          <p:spPr bwMode="auto">
            <a:xfrm>
              <a:off x="3684" y="2359"/>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3" name="Rectangle 31">
              <a:extLst>
                <a:ext uri="{FF2B5EF4-FFF2-40B4-BE49-F238E27FC236}">
                  <a16:creationId xmlns:a16="http://schemas.microsoft.com/office/drawing/2014/main" id="{719D0B18-E1BE-FC40-8651-76FA4AB18E70}"/>
                </a:ext>
              </a:extLst>
            </p:cNvPr>
            <p:cNvSpPr>
              <a:spLocks noChangeArrowheads="1"/>
            </p:cNvSpPr>
            <p:nvPr/>
          </p:nvSpPr>
          <p:spPr bwMode="auto">
            <a:xfrm>
              <a:off x="2937" y="2647"/>
              <a:ext cx="19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Value-based, gain motivated</a:t>
              </a:r>
            </a:p>
          </p:txBody>
        </p:sp>
        <p:sp>
          <p:nvSpPr>
            <p:cNvPr id="17464" name="Rectangle 32">
              <a:extLst>
                <a:ext uri="{FF2B5EF4-FFF2-40B4-BE49-F238E27FC236}">
                  <a16:creationId xmlns:a16="http://schemas.microsoft.com/office/drawing/2014/main" id="{EC946639-549F-E245-B878-37159EFD7F75}"/>
                </a:ext>
              </a:extLst>
            </p:cNvPr>
            <p:cNvSpPr>
              <a:spLocks noChangeArrowheads="1"/>
            </p:cNvSpPr>
            <p:nvPr/>
          </p:nvSpPr>
          <p:spPr bwMode="auto">
            <a:xfrm>
              <a:off x="2937" y="2935"/>
              <a:ext cx="18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Relational AI vs traditional</a:t>
              </a:r>
            </a:p>
          </p:txBody>
        </p:sp>
        <p:sp>
          <p:nvSpPr>
            <p:cNvPr id="17465" name="Rectangle 33">
              <a:extLst>
                <a:ext uri="{FF2B5EF4-FFF2-40B4-BE49-F238E27FC236}">
                  <a16:creationId xmlns:a16="http://schemas.microsoft.com/office/drawing/2014/main" id="{95942EC0-61F9-9C45-A3D6-EEAA3FF0D3A6}"/>
                </a:ext>
              </a:extLst>
            </p:cNvPr>
            <p:cNvSpPr>
              <a:spLocks noChangeArrowheads="1"/>
            </p:cNvSpPr>
            <p:nvPr/>
          </p:nvSpPr>
          <p:spPr bwMode="auto">
            <a:xfrm>
              <a:off x="4961" y="2935"/>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6" name="Rectangle 34">
              <a:extLst>
                <a:ext uri="{FF2B5EF4-FFF2-40B4-BE49-F238E27FC236}">
                  <a16:creationId xmlns:a16="http://schemas.microsoft.com/office/drawing/2014/main" id="{FB8C2B30-8661-5B4D-875B-8C7C001F1CA7}"/>
                </a:ext>
              </a:extLst>
            </p:cNvPr>
            <p:cNvSpPr>
              <a:spLocks noChangeArrowheads="1"/>
            </p:cNvSpPr>
            <p:nvPr/>
          </p:nvSpPr>
          <p:spPr bwMode="auto">
            <a:xfrm>
              <a:off x="2937" y="3222"/>
              <a:ext cx="2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Technology-based leadership</a:t>
              </a:r>
            </a:p>
          </p:txBody>
        </p:sp>
        <p:sp>
          <p:nvSpPr>
            <p:cNvPr id="17467" name="Rectangle 35">
              <a:extLst>
                <a:ext uri="{FF2B5EF4-FFF2-40B4-BE49-F238E27FC236}">
                  <a16:creationId xmlns:a16="http://schemas.microsoft.com/office/drawing/2014/main" id="{F8618D5F-AB5C-B340-9077-15ED7D7DEEFE}"/>
                </a:ext>
              </a:extLst>
            </p:cNvPr>
            <p:cNvSpPr>
              <a:spLocks noChangeArrowheads="1"/>
            </p:cNvSpPr>
            <p:nvPr/>
          </p:nvSpPr>
          <p:spPr bwMode="auto">
            <a:xfrm>
              <a:off x="4588" y="3222"/>
              <a:ext cx="115"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en-US" altLang="en-US" sz="4000">
                <a:solidFill>
                  <a:srgbClr val="000000"/>
                </a:solidFill>
                <a:latin typeface="Arial" panose="020B0604020202020204" pitchFamily="34" charset="0"/>
              </a:endParaRPr>
            </a:p>
            <a:p>
              <a:pPr>
                <a:spcBef>
                  <a:spcPct val="0"/>
                </a:spcBef>
                <a:buFontTx/>
                <a:buNone/>
              </a:pPr>
              <a:endParaRPr lang="en-US" altLang="en-US" sz="4000">
                <a:solidFill>
                  <a:srgbClr val="000000"/>
                </a:solidFill>
                <a:latin typeface="Arial" panose="020B0604020202020204" pitchFamily="34" charset="0"/>
              </a:endParaRPr>
            </a:p>
          </p:txBody>
        </p:sp>
        <p:sp>
          <p:nvSpPr>
            <p:cNvPr id="17468" name="Rectangle 36">
              <a:extLst>
                <a:ext uri="{FF2B5EF4-FFF2-40B4-BE49-F238E27FC236}">
                  <a16:creationId xmlns:a16="http://schemas.microsoft.com/office/drawing/2014/main" id="{FC34E046-EE4A-8E44-8276-C27A275B1AD0}"/>
                </a:ext>
              </a:extLst>
            </p:cNvPr>
            <p:cNvSpPr>
              <a:spLocks noChangeArrowheads="1"/>
            </p:cNvSpPr>
            <p:nvPr/>
          </p:nvSpPr>
          <p:spPr bwMode="auto">
            <a:xfrm>
              <a:off x="2937" y="3510"/>
              <a:ext cx="25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976" tIns="88900" rIns="180976" bIns="88900">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None/>
              </a:pPr>
              <a:r>
                <a:rPr lang="en-US" altLang="en-US" sz="4000" dirty="0">
                  <a:solidFill>
                    <a:srgbClr val="53585F"/>
                  </a:solidFill>
                  <a:latin typeface="Open Sans Light"/>
                  <a:ea typeface="Open Sans Light"/>
                  <a:cs typeface="Open Sans Light"/>
                </a:rPr>
                <a:t>Another LOB exec in a same industry</a:t>
              </a:r>
            </a:p>
          </p:txBody>
        </p:sp>
      </p:grpSp>
    </p:spTree>
    <p:extLst>
      <p:ext uri="{BB962C8B-B14F-4D97-AF65-F5344CB8AC3E}">
        <p14:creationId xmlns:p14="http://schemas.microsoft.com/office/powerpoint/2010/main" val="1049467268"/>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5A0EAA-112A-A947-A28C-14BCD5F40C7C}"/>
              </a:ext>
            </a:extLst>
          </p:cNvPr>
          <p:cNvSpPr>
            <a:spLocks noGrp="1"/>
          </p:cNvSpPr>
          <p:nvPr>
            <p:ph type="body" idx="1"/>
          </p:nvPr>
        </p:nvSpPr>
        <p:spPr>
          <a:xfrm>
            <a:off x="1565808" y="3073275"/>
            <a:ext cx="19846392" cy="9110400"/>
          </a:xfrm>
        </p:spPr>
        <p:txBody>
          <a:bodyPr>
            <a:normAutofit/>
          </a:bodyPr>
          <a:lstStyle/>
          <a:p>
            <a:pPr marL="25400" indent="0" algn="l">
              <a:buNone/>
            </a:pPr>
            <a:endParaRPr lang="en-US"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marL="25400" indent="0" algn="l">
              <a:buNone/>
            </a:pPr>
            <a:r>
              <a:rPr lang="en-US"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ML is “the hook” that we use to get clients data and models of their business</a:t>
            </a:r>
          </a:p>
          <a:p>
            <a:pPr marL="25400" indent="0" algn="l">
              <a:buNone/>
            </a:pPr>
            <a:endParaRPr lang="en-US"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marL="914400" indent="-571500" algn="l" hangingPunct="0">
              <a:lnSpc>
                <a:spcPct val="90000"/>
              </a:lnSpc>
              <a:buClr>
                <a:srgbClr val="0070C0"/>
              </a:buClr>
              <a:buSzTx/>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r>
              <a:rPr lang="en-US" sz="3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Prediction-centric strategy. </a:t>
            </a:r>
            <a:r>
              <a:rPr lang="en-US" sz="33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 This strategy focuses on the economic value of ML predictions.  Focus on industries and clients where the economic value of improved predictions are high.</a:t>
            </a:r>
          </a:p>
          <a:p>
            <a:pPr marL="914400" indent="-571500" algn="l" hangingPunct="0">
              <a:lnSpc>
                <a:spcPct val="90000"/>
              </a:lnSpc>
              <a:buClr>
                <a:srgbClr val="0070C0"/>
              </a:buClr>
              <a:buSzTx/>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endParaRPr lang="en-US" sz="33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marL="914400" indent="-571500" algn="l" hangingPunct="0">
              <a:lnSpc>
                <a:spcPct val="90000"/>
              </a:lnSpc>
              <a:buClr>
                <a:srgbClr val="0070C0"/>
              </a:buClr>
              <a:buSzTx/>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r>
              <a:rPr lang="en-US" sz="3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Data-centric strategy. </a:t>
            </a:r>
            <a:r>
              <a:rPr lang="en-US" sz="33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 Data is “sticky.”  This hypothesis says that capturing and managing customers’ data in our system is the key to long-term success.  If we continue to manage customer data and deliver value, they will continue to pay us.</a:t>
            </a:r>
          </a:p>
          <a:p>
            <a:pPr marL="914400" indent="-571500" algn="l" hangingPunct="0">
              <a:lnSpc>
                <a:spcPct val="90000"/>
              </a:lnSpc>
              <a:buClr>
                <a:srgbClr val="0070C0"/>
              </a:buClr>
              <a:buSzTx/>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endParaRPr lang="en-US" sz="33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marL="914400" indent="-571500" algn="l" hangingPunct="0">
              <a:lnSpc>
                <a:spcPct val="90000"/>
              </a:lnSpc>
              <a:buClr>
                <a:srgbClr val="0070C0"/>
              </a:buClr>
              <a:buSzTx/>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r>
              <a:rPr lang="en-US" sz="3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Model-centric strategy.</a:t>
            </a:r>
            <a:r>
              <a:rPr lang="en-US" sz="33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  If Data is sticky then the Model is superglue.  This hypothesis says that declaratively capturing and codifying a model of the customers’ business allows us to deliver more value and ultimately become the system of record.</a:t>
            </a:r>
          </a:p>
          <a:p>
            <a:pPr marL="342900" indent="0" algn="l" hangingPunct="0">
              <a:lnSpc>
                <a:spcPct val="90000"/>
              </a:lnSpc>
              <a:buClr>
                <a:srgbClr val="0070C0"/>
              </a:buClr>
              <a:buSzTx/>
              <a:buNone/>
              <a:defRPr sz="3300">
                <a:solidFill>
                  <a:srgbClr val="53585F"/>
                </a:solidFill>
                <a:latin typeface="San Francisco Display Light"/>
                <a:ea typeface="San Francisco Display Light"/>
                <a:cs typeface="San Francisco Display Light"/>
                <a:sym typeface="San Francisco Display Light"/>
              </a:defRPr>
            </a:pPr>
            <a:endParaRPr lang="en-US" sz="3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0" algn="l" hangingPunct="0">
              <a:lnSpc>
                <a:spcPct val="90000"/>
              </a:lnSpc>
              <a:buClr>
                <a:srgbClr val="0070C0"/>
              </a:buClr>
              <a:buSzTx/>
              <a:buNone/>
              <a:defRPr sz="3300">
                <a:solidFill>
                  <a:srgbClr val="53585F"/>
                </a:solidFill>
                <a:latin typeface="San Francisco Display Light"/>
                <a:ea typeface="San Francisco Display Light"/>
                <a:cs typeface="San Francisco Display Light"/>
                <a:sym typeface="San Francisco Display Light"/>
              </a:defRPr>
            </a:pPr>
            <a:endParaRPr lang="en-US" sz="33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itle 2">
            <a:extLst>
              <a:ext uri="{FF2B5EF4-FFF2-40B4-BE49-F238E27FC236}">
                <a16:creationId xmlns:a16="http://schemas.microsoft.com/office/drawing/2014/main" id="{176F7282-4044-6446-AF99-3BCE1B37F7D8}"/>
              </a:ext>
            </a:extLst>
          </p:cNvPr>
          <p:cNvSpPr>
            <a:spLocks noGrp="1"/>
          </p:cNvSpPr>
          <p:nvPr>
            <p:ph type="title"/>
          </p:nvPr>
        </p:nvSpPr>
        <p:spPr>
          <a:xfrm>
            <a:off x="1489587" y="1415325"/>
            <a:ext cx="19846391" cy="1049700"/>
          </a:xfrm>
        </p:spPr>
        <p:txBody>
          <a:bodyPr>
            <a:normAutofit fontScale="90000"/>
          </a:bodyPr>
          <a:lstStyle/>
          <a:p>
            <a:pPr algn="l"/>
            <a:r>
              <a:rPr lang="en-US" dirty="0"/>
              <a:t>“Come for the machine learning and stay for the analytics”</a:t>
            </a:r>
          </a:p>
        </p:txBody>
      </p:sp>
    </p:spTree>
    <p:extLst>
      <p:ext uri="{BB962C8B-B14F-4D97-AF65-F5344CB8AC3E}">
        <p14:creationId xmlns:p14="http://schemas.microsoft.com/office/powerpoint/2010/main" val="126150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Shape 1482"/>
          <p:cNvSpPr>
            <a:spLocks noGrp="1"/>
          </p:cNvSpPr>
          <p:nvPr>
            <p:ph type="sldNum" sz="quarter" idx="2"/>
          </p:nvPr>
        </p:nvSpPr>
        <p:spPr>
          <a:xfrm>
            <a:off x="21086618" y="13208793"/>
            <a:ext cx="1638313" cy="507207"/>
          </a:xfrm>
          <a:prstGeom prst="rect">
            <a:avLst/>
          </a:prstGeom>
          <a:noFill/>
          <a:ln>
            <a:noFill/>
          </a:ln>
          <a:extLst>
            <a:ext uri="{C572A759-6A51-4108-AA02-DFA0A04FC94B}">
              <ma14:wrappingTextBoxFlag xmlns:ma14="http://schemas.microsoft.com/office/mac/drawingml/2011/main" xmlns="" val="1"/>
            </a:ext>
          </a:extLst>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53585F"/>
              </a:buClr>
              <a:buSzPts val="1600"/>
              <a:buFont typeface="Helvetica Neue"/>
              <a:buNone/>
              <a:defRPr sz="1600" b="0" i="0" u="none" strike="noStrike" cap="none">
                <a:solidFill>
                  <a:srgbClr val="53585F"/>
                </a:solidFill>
                <a:latin typeface="Helvetica Neue"/>
                <a:ea typeface="Helvetica Neue"/>
                <a:cs typeface="Helvetica Neue"/>
                <a:sym typeface="Helvetica Neue"/>
              </a:defRPr>
            </a:lvl9pPr>
          </a:lstStyle>
          <a:p>
            <a:fld id="{86CB4B4D-7CA3-9044-876B-883B54F8677D}" type="slidenum">
              <a:rPr lang="en-US" smtClean="0"/>
              <a:pPr/>
              <a:t>124</a:t>
            </a:fld>
            <a:endParaRPr b="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Shape 1089">
            <a:extLst>
              <a:ext uri="{FF2B5EF4-FFF2-40B4-BE49-F238E27FC236}">
                <a16:creationId xmlns:a16="http://schemas.microsoft.com/office/drawing/2014/main" id="{25F3CD86-B0CB-1F42-B582-62AFF93645CC}"/>
              </a:ext>
            </a:extLst>
          </p:cNvPr>
          <p:cNvSpPr/>
          <p:nvPr/>
        </p:nvSpPr>
        <p:spPr>
          <a:xfrm>
            <a:off x="1648402" y="1533119"/>
            <a:ext cx="20682209" cy="9262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US" sz="4800" dirty="0">
                <a:latin typeface="Open Sans Light" panose="020B0306030504020204" pitchFamily="34" charset="0"/>
                <a:ea typeface="Open Sans Light" panose="020B0306030504020204" pitchFamily="34" charset="0"/>
                <a:cs typeface="Open Sans Light" panose="020B0306030504020204" pitchFamily="34" charset="0"/>
              </a:rPr>
              <a:t>Funnel</a:t>
            </a:r>
            <a:endParaRPr lang="en-US" sz="4800" dirty="0">
              <a:latin typeface="Open Sans Light" panose="020B0306030504020204" pitchFamily="34" charset="0"/>
              <a:ea typeface="Open Sans Light" panose="020B0306030504020204" pitchFamily="34" charset="0"/>
              <a:cs typeface="Open Sans Light" panose="020B0306030504020204" pitchFamily="34" charset="0"/>
              <a:sym typeface="San Francisco Display Bold"/>
            </a:endParaRPr>
          </a:p>
        </p:txBody>
      </p:sp>
      <p:graphicFrame>
        <p:nvGraphicFramePr>
          <p:cNvPr id="2" name="Diagram 1">
            <a:extLst>
              <a:ext uri="{FF2B5EF4-FFF2-40B4-BE49-F238E27FC236}">
                <a16:creationId xmlns:a16="http://schemas.microsoft.com/office/drawing/2014/main" id="{7196D619-D177-7D42-94DB-A5332B830BFE}"/>
              </a:ext>
            </a:extLst>
          </p:cNvPr>
          <p:cNvGraphicFramePr/>
          <p:nvPr>
            <p:extLst>
              <p:ext uri="{D42A27DB-BD31-4B8C-83A1-F6EECF244321}">
                <p14:modId xmlns:p14="http://schemas.microsoft.com/office/powerpoint/2010/main" val="745510431"/>
              </p:ext>
            </p:extLst>
          </p:nvPr>
        </p:nvGraphicFramePr>
        <p:xfrm>
          <a:off x="4830618" y="2459398"/>
          <a:ext cx="16256000" cy="1083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Trophy">
            <a:extLst>
              <a:ext uri="{FF2B5EF4-FFF2-40B4-BE49-F238E27FC236}">
                <a16:creationId xmlns:a16="http://schemas.microsoft.com/office/drawing/2014/main" id="{66D6D946-9F5D-A04E-B166-55EE56D4DBCC}"/>
              </a:ext>
            </a:extLst>
          </p:cNvPr>
          <p:cNvPicPr>
            <a:picLocks noChangeAspect="1"/>
          </p:cNvPicPr>
          <p:nvPr/>
        </p:nvPicPr>
        <p:blipFill>
          <a:blip r:embed="rId7">
            <a:lum bright="70000" contras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78291" y="11365463"/>
            <a:ext cx="914400" cy="914400"/>
          </a:xfrm>
          <a:prstGeom prst="rect">
            <a:avLst/>
          </a:prstGeom>
        </p:spPr>
      </p:pic>
    </p:spTree>
    <p:extLst>
      <p:ext uri="{BB962C8B-B14F-4D97-AF65-F5344CB8AC3E}">
        <p14:creationId xmlns:p14="http://schemas.microsoft.com/office/powerpoint/2010/main" val="3816271489"/>
      </p:ext>
    </p:extLst>
  </p:cSld>
  <p:clrMapOvr>
    <a:masterClrMapping/>
  </p:clrMapOvr>
  <p:transition spd="slow">
    <p:dissolv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Shape 148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125</a:t>
            </a:fld>
            <a:endParaRPr dirty="0"/>
          </a:p>
        </p:txBody>
      </p:sp>
      <p:sp>
        <p:nvSpPr>
          <p:cNvPr id="13" name="Shape 1089">
            <a:extLst>
              <a:ext uri="{FF2B5EF4-FFF2-40B4-BE49-F238E27FC236}">
                <a16:creationId xmlns:a16="http://schemas.microsoft.com/office/drawing/2014/main" id="{25F3CD86-B0CB-1F42-B582-62AFF93645CC}"/>
              </a:ext>
            </a:extLst>
          </p:cNvPr>
          <p:cNvSpPr/>
          <p:nvPr/>
        </p:nvSpPr>
        <p:spPr>
          <a:xfrm>
            <a:off x="1565275" y="1618142"/>
            <a:ext cx="21673866"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defRPr sz="3300">
                <a:solidFill>
                  <a:srgbClr val="53585F"/>
                </a:solidFill>
                <a:latin typeface="San Francisco Display Light"/>
                <a:ea typeface="San Francisco Display Light"/>
                <a:cs typeface="San Francisco Display Light"/>
                <a:sym typeface="San Francisco Display Light"/>
              </a:defRPr>
            </a:pPr>
            <a:r>
              <a:rPr lang="en-US" sz="4800" dirty="0">
                <a:latin typeface="Open Sans Light" panose="020B0306030504020204" pitchFamily="34" charset="0"/>
                <a:ea typeface="Open Sans Light" panose="020B0306030504020204" pitchFamily="34" charset="0"/>
                <a:cs typeface="Open Sans Light" panose="020B0306030504020204" pitchFamily="34" charset="0"/>
              </a:rPr>
              <a:t>Financials: </a:t>
            </a:r>
            <a:r>
              <a:rPr lang="en-US" sz="4800" b="1" dirty="0">
                <a:latin typeface="Open Sans Light" panose="020B0306030504020204" pitchFamily="34" charset="0"/>
                <a:ea typeface="Open Sans Light" panose="020B0306030504020204" pitchFamily="34" charset="0"/>
                <a:cs typeface="Open Sans Light" panose="020B0306030504020204" pitchFamily="34" charset="0"/>
              </a:rPr>
              <a:t>Company</a:t>
            </a:r>
            <a:r>
              <a:rPr lang="en-US" sz="48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a:latin typeface="Open Sans" panose="020B0606030504020204" pitchFamily="34" charset="0"/>
                <a:ea typeface="Open Sans" panose="020B0606030504020204" pitchFamily="34" charset="0"/>
                <a:cs typeface="Open Sans" panose="020B0606030504020204" pitchFamily="34" charset="0"/>
                <a:sym typeface="San Francisco Display Bold"/>
              </a:rPr>
              <a:t>trajectory 2018 – 2023</a:t>
            </a: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graphicFrame>
        <p:nvGraphicFramePr>
          <p:cNvPr id="10" name="Table 9">
            <a:extLst>
              <a:ext uri="{FF2B5EF4-FFF2-40B4-BE49-F238E27FC236}">
                <a16:creationId xmlns:a16="http://schemas.microsoft.com/office/drawing/2014/main" id="{CB086440-A9BB-0344-B8FE-7AF0E568B452}"/>
              </a:ext>
            </a:extLst>
          </p:cNvPr>
          <p:cNvGraphicFramePr>
            <a:graphicFrameLocks noGrp="1"/>
          </p:cNvGraphicFramePr>
          <p:nvPr>
            <p:extLst>
              <p:ext uri="{D42A27DB-BD31-4B8C-83A1-F6EECF244321}">
                <p14:modId xmlns:p14="http://schemas.microsoft.com/office/powerpoint/2010/main" val="3841441446"/>
              </p:ext>
            </p:extLst>
          </p:nvPr>
        </p:nvGraphicFramePr>
        <p:xfrm>
          <a:off x="2581328" y="2910958"/>
          <a:ext cx="19324446" cy="9697753"/>
        </p:xfrm>
        <a:graphic>
          <a:graphicData uri="http://schemas.openxmlformats.org/drawingml/2006/table">
            <a:tbl>
              <a:tblPr firstRow="1" bandRow="1">
                <a:tableStyleId>{6E25E649-3F16-4E02-A733-19D2CDBF48F0}</a:tableStyleId>
              </a:tblPr>
              <a:tblGrid>
                <a:gridCol w="2386361">
                  <a:extLst>
                    <a:ext uri="{9D8B030D-6E8A-4147-A177-3AD203B41FA5}">
                      <a16:colId xmlns:a16="http://schemas.microsoft.com/office/drawing/2014/main" val="2913058985"/>
                    </a:ext>
                  </a:extLst>
                </a:gridCol>
                <a:gridCol w="2899317">
                  <a:extLst>
                    <a:ext uri="{9D8B030D-6E8A-4147-A177-3AD203B41FA5}">
                      <a16:colId xmlns:a16="http://schemas.microsoft.com/office/drawing/2014/main" val="2420753247"/>
                    </a:ext>
                  </a:extLst>
                </a:gridCol>
                <a:gridCol w="2921620">
                  <a:extLst>
                    <a:ext uri="{9D8B030D-6E8A-4147-A177-3AD203B41FA5}">
                      <a16:colId xmlns:a16="http://schemas.microsoft.com/office/drawing/2014/main" val="3788074739"/>
                    </a:ext>
                  </a:extLst>
                </a:gridCol>
                <a:gridCol w="3033131">
                  <a:extLst>
                    <a:ext uri="{9D8B030D-6E8A-4147-A177-3AD203B41FA5}">
                      <a16:colId xmlns:a16="http://schemas.microsoft.com/office/drawing/2014/main" val="4138367589"/>
                    </a:ext>
                  </a:extLst>
                </a:gridCol>
                <a:gridCol w="2877015">
                  <a:extLst>
                    <a:ext uri="{9D8B030D-6E8A-4147-A177-3AD203B41FA5}">
                      <a16:colId xmlns:a16="http://schemas.microsoft.com/office/drawing/2014/main" val="3435711397"/>
                    </a:ext>
                  </a:extLst>
                </a:gridCol>
                <a:gridCol w="2587083">
                  <a:extLst>
                    <a:ext uri="{9D8B030D-6E8A-4147-A177-3AD203B41FA5}">
                      <a16:colId xmlns:a16="http://schemas.microsoft.com/office/drawing/2014/main" val="854336426"/>
                    </a:ext>
                  </a:extLst>
                </a:gridCol>
                <a:gridCol w="2619919">
                  <a:extLst>
                    <a:ext uri="{9D8B030D-6E8A-4147-A177-3AD203B41FA5}">
                      <a16:colId xmlns:a16="http://schemas.microsoft.com/office/drawing/2014/main" val="1425864275"/>
                    </a:ext>
                  </a:extLst>
                </a:gridCol>
              </a:tblGrid>
              <a:tr h="853477">
                <a:tc>
                  <a:txBody>
                    <a:bodyPr/>
                    <a:lstStyle/>
                    <a:p>
                      <a:pPr algn="ctr"/>
                      <a:endParaRPr lang="en-US" sz="2900" b="1"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165024" marR="165024" marT="82512" marB="825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mpd="sng">
                      <a:noFill/>
                    </a:lnB>
                    <a:lnTlToBr w="12700" cmpd="sng">
                      <a:noFill/>
                      <a:prstDash val="solid"/>
                    </a:lnTlToBr>
                    <a:lnBlToTr w="12700" cmpd="sng">
                      <a:noFill/>
                      <a:prstDash val="solid"/>
                    </a:lnBlToTr>
                    <a:noFill/>
                  </a:tcPr>
                </a:tc>
                <a:tc>
                  <a:txBody>
                    <a:bodyPr/>
                    <a:lstStyle/>
                    <a:p>
                      <a:pPr algn="ctr"/>
                      <a:r>
                        <a:rPr lang="en-US" sz="2900" b="1"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rPr>
                        <a:t>2018</a:t>
                      </a:r>
                    </a:p>
                  </a:txBody>
                  <a:tcPr marL="165024" marR="165024" marT="82512" marB="82512"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5400" cmpd="sng">
                      <a:noFill/>
                    </a:lnB>
                    <a:lnTlToBr w="12700" cmpd="sng">
                      <a:noFill/>
                      <a:prstDash val="solid"/>
                    </a:lnTlToBr>
                    <a:lnBlToTr w="12700" cmpd="sng">
                      <a:noFill/>
                      <a:prstDash val="solid"/>
                    </a:lnBlToTr>
                    <a:solidFill>
                      <a:srgbClr val="0070C0"/>
                    </a:solidFill>
                  </a:tcPr>
                </a:tc>
                <a:tc>
                  <a:txBody>
                    <a:bodyPr/>
                    <a:lstStyle/>
                    <a:p>
                      <a:pPr algn="ctr"/>
                      <a:r>
                        <a:rPr lang="en-US" sz="2900" b="1" i="0" dirty="0">
                          <a:latin typeface="Open Sans" panose="020B0606030504020204" pitchFamily="34" charset="0"/>
                          <a:ea typeface="Open Sans" panose="020B0606030504020204" pitchFamily="34" charset="0"/>
                          <a:cs typeface="Open Sans" panose="020B0606030504020204" pitchFamily="34" charset="0"/>
                        </a:rPr>
                        <a:t>2019</a:t>
                      </a:r>
                    </a:p>
                  </a:txBody>
                  <a:tcPr marL="165024" marR="165024" marT="82512" marB="8251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5400" cmpd="sng">
                      <a:noFill/>
                    </a:lnB>
                    <a:lnTlToBr w="12700" cmpd="sng">
                      <a:noFill/>
                      <a:prstDash val="solid"/>
                    </a:lnTlToBr>
                    <a:lnBlToTr w="12700" cmpd="sng">
                      <a:noFill/>
                      <a:prstDash val="solid"/>
                    </a:lnBlToTr>
                    <a:solidFill>
                      <a:srgbClr val="0070C0"/>
                    </a:solidFill>
                  </a:tcPr>
                </a:tc>
                <a:tc>
                  <a:txBody>
                    <a:bodyPr/>
                    <a:lstStyle/>
                    <a:p>
                      <a:pPr algn="ctr"/>
                      <a:r>
                        <a:rPr lang="en-US" sz="2900" b="1" i="0" dirty="0">
                          <a:latin typeface="Open Sans" panose="020B0606030504020204" pitchFamily="34" charset="0"/>
                          <a:ea typeface="Open Sans" panose="020B0606030504020204" pitchFamily="34" charset="0"/>
                          <a:cs typeface="Open Sans" panose="020B0606030504020204" pitchFamily="34" charset="0"/>
                        </a:rPr>
                        <a:t>2020</a:t>
                      </a:r>
                    </a:p>
                  </a:txBody>
                  <a:tcPr marL="165024" marR="165024" marT="82512" marB="8251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5400" cmpd="sng">
                      <a:noFill/>
                    </a:lnB>
                    <a:lnTlToBr w="12700" cmpd="sng">
                      <a:noFill/>
                      <a:prstDash val="solid"/>
                    </a:lnTlToBr>
                    <a:lnBlToTr w="12700" cmpd="sng">
                      <a:noFill/>
                      <a:prstDash val="solid"/>
                    </a:lnBlToTr>
                    <a:solidFill>
                      <a:srgbClr val="0070C0"/>
                    </a:solidFill>
                  </a:tcPr>
                </a:tc>
                <a:tc>
                  <a:txBody>
                    <a:bodyPr/>
                    <a:lstStyle/>
                    <a:p>
                      <a:pPr algn="ctr"/>
                      <a:r>
                        <a:rPr lang="en-US" sz="2900" b="1" i="0" dirty="0">
                          <a:latin typeface="Open Sans" panose="020B0606030504020204" pitchFamily="34" charset="0"/>
                          <a:ea typeface="Open Sans" panose="020B0606030504020204" pitchFamily="34" charset="0"/>
                          <a:cs typeface="Open Sans" panose="020B0606030504020204" pitchFamily="34" charset="0"/>
                        </a:rPr>
                        <a:t>2021</a:t>
                      </a:r>
                    </a:p>
                  </a:txBody>
                  <a:tcPr marL="165024" marR="165024" marT="82512" marB="8251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5400" cmpd="sng">
                      <a:noFill/>
                    </a:lnB>
                    <a:lnTlToBr w="12700" cmpd="sng">
                      <a:noFill/>
                      <a:prstDash val="solid"/>
                    </a:lnTlToBr>
                    <a:lnBlToTr w="12700" cmpd="sng">
                      <a:noFill/>
                      <a:prstDash val="solid"/>
                    </a:lnBlToTr>
                    <a:solidFill>
                      <a:srgbClr val="0070C0"/>
                    </a:solidFill>
                  </a:tcPr>
                </a:tc>
                <a:tc>
                  <a:txBody>
                    <a:bodyPr/>
                    <a:lstStyle/>
                    <a:p>
                      <a:pPr algn="ctr"/>
                      <a:r>
                        <a:rPr lang="en-US" sz="2900" b="1" i="0" dirty="0">
                          <a:latin typeface="Open Sans" panose="020B0606030504020204" pitchFamily="34" charset="0"/>
                          <a:ea typeface="Open Sans" panose="020B0606030504020204" pitchFamily="34" charset="0"/>
                          <a:cs typeface="Open Sans" panose="020B0606030504020204" pitchFamily="34" charset="0"/>
                        </a:rPr>
                        <a:t>2022</a:t>
                      </a:r>
                    </a:p>
                  </a:txBody>
                  <a:tcPr marL="165024" marR="165024" marT="82512" marB="8251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5400" cmpd="sng">
                      <a:noFill/>
                    </a:lnB>
                    <a:lnTlToBr w="12700" cmpd="sng">
                      <a:noFill/>
                      <a:prstDash val="solid"/>
                    </a:lnTlToBr>
                    <a:lnBlToTr w="12700" cmpd="sng">
                      <a:noFill/>
                      <a:prstDash val="solid"/>
                    </a:lnBlToTr>
                    <a:solidFill>
                      <a:srgbClr val="0070C0"/>
                    </a:solidFill>
                  </a:tcPr>
                </a:tc>
                <a:tc>
                  <a:txBody>
                    <a:bodyPr/>
                    <a:lstStyle/>
                    <a:p>
                      <a:pPr algn="ctr"/>
                      <a:r>
                        <a:rPr lang="en-US" sz="2900" b="1" i="0" dirty="0">
                          <a:latin typeface="Open Sans" panose="020B0606030504020204" pitchFamily="34" charset="0"/>
                          <a:ea typeface="Open Sans" panose="020B0606030504020204" pitchFamily="34" charset="0"/>
                          <a:cs typeface="Open Sans" panose="020B0606030504020204" pitchFamily="34" charset="0"/>
                        </a:rPr>
                        <a:t>2023</a:t>
                      </a:r>
                    </a:p>
                  </a:txBody>
                  <a:tcPr marL="165024" marR="165024" marT="82512" marB="8251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254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371580146"/>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Focus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R&amp;D</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Build core team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Test MVP</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in target markets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First large-scale</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production clients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Battle-test platform, broaden proof points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Unveil</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platform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Grow platform</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&amp; ecosystem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7357776"/>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Technology Adoption Stage</a:t>
                      </a:r>
                      <a:r>
                        <a:rPr lang="en-US" sz="2200" b="0"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Innovators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Early Adopters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Bowling Alley</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Early Majority</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Tornado</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167738"/>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Markets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2 industries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3 verticals </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(2 PE for ISV vertical), </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2 geos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4 verticals</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(3 PE for ISVs), </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4 geos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5 verticals</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(4 PE for ISVs), </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6 geos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Cross industry platform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Cross industry platform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2585442"/>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Product</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R&amp;D</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MVP +</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core technology</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Production-ready</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core technology</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Early platform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GA platform</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lvl="0" indent="0" algn="ctr" defTabSz="825500" rtl="0" eaLnBrk="1" fontAlgn="auto" latinLnBrk="0" hangingPunct="1">
                        <a:lnSpc>
                          <a:spcPct val="115000"/>
                        </a:lnSpc>
                        <a:spcBef>
                          <a:spcPts val="0"/>
                        </a:spcBef>
                        <a:spcAft>
                          <a:spcPts val="0"/>
                        </a:spcAft>
                        <a:buClrTx/>
                        <a:buSzTx/>
                        <a:buFontTx/>
                        <a:buNone/>
                        <a:tabLst/>
                        <a:defRPr/>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GA platform</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Ecosystem push</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057471"/>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Revenues </a:t>
                      </a:r>
                      <a:b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($000s)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750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4,000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8,000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16,000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32,000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48,000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5296448"/>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err="1">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EoY</a:t>
                      </a:r>
                      <a:r>
                        <a:rPr lang="en-US" sz="2200" b="1"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ARR</a:t>
                      </a:r>
                    </a:p>
                    <a:p>
                      <a:pPr marL="234950" marR="0" indent="0" algn="l"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($000s)</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1,</a:t>
                      </a: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5</a:t>
                      </a:r>
                      <a:r>
                        <a:rPr lang="en-US" sz="2200" b="0" i="0" u="none" strike="noStrike" cap="none" spc="0" baseline="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00</a:t>
                      </a:r>
                      <a:endPar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endParaRP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5,000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15,000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35,000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5888155"/>
                  </a:ext>
                </a:extLst>
              </a:tr>
              <a:tr h="80063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Clients</a:t>
                      </a:r>
                      <a:endPar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endParaRP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7</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15</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20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50</a:t>
                      </a:r>
                      <a:endPar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endParaRP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100 </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500</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3564703"/>
                  </a:ext>
                </a:extLst>
              </a:tr>
              <a:tr h="1149092">
                <a:tc>
                  <a:txBody>
                    <a:bodyPr/>
                    <a:lstStyle/>
                    <a:p>
                      <a:pPr marL="234950" marR="0" indent="0" algn="l" defTabSz="825500" rtl="0" latinLnBrk="0">
                        <a:lnSpc>
                          <a:spcPct val="100000"/>
                        </a:lnSpc>
                        <a:spcBef>
                          <a:spcPts val="0"/>
                        </a:spcBef>
                        <a:spcAft>
                          <a:spcPts val="1200"/>
                        </a:spcAft>
                        <a:buClrTx/>
                        <a:buSzTx/>
                        <a:buFontTx/>
                        <a:buNone/>
                        <a:tabLst/>
                      </a:pPr>
                      <a: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Team</a:t>
                      </a:r>
                      <a:br>
                        <a:rPr lang="en-US" sz="2200" b="1"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br>
                      <a:r>
                        <a:rPr lang="en-US" sz="2200" b="0" i="0" u="none" strike="noStrike" cap="none" spc="0" baseline="0" dirty="0">
                          <a:ln>
                            <a:noFill/>
                          </a:ln>
                          <a:solidFill>
                            <a:schemeClr val="dk1"/>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rPr>
                        <a:t>(EOY)</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25 core team</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12 faculty</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lvl="0" indent="0" algn="ctr" defTabSz="825500" rtl="0" eaLnBrk="1" fontAlgn="auto" latinLnBrk="0" hangingPunct="1">
                        <a:lnSpc>
                          <a:spcPct val="100000"/>
                        </a:lnSpc>
                        <a:spcBef>
                          <a:spcPts val="0"/>
                        </a:spcBef>
                        <a:spcAft>
                          <a:spcPts val="1200"/>
                        </a:spcAft>
                        <a:buClrTx/>
                        <a:buSzTx/>
                        <a:buFontTx/>
                        <a:buNone/>
                        <a:tabLst/>
                        <a:defRPr/>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40 core team</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15 faculty </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60 core team</a:t>
                      </a:r>
                      <a:b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20 faculty </a:t>
                      </a: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indent="0" algn="ctr" defTabSz="825500" rtl="0" latinLnBrk="0">
                        <a:lnSpc>
                          <a:spcPct val="100000"/>
                        </a:lnSpc>
                        <a:spcBef>
                          <a:spcPts val="0"/>
                        </a:spcBef>
                        <a:spcAft>
                          <a:spcPts val="1200"/>
                        </a:spcAft>
                        <a:buClrTx/>
                        <a:buSzTx/>
                        <a:buFontTx/>
                        <a:buNone/>
                        <a:tabLst/>
                      </a:pPr>
                      <a: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90 core team</a:t>
                      </a:r>
                      <a:b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20 faculty</a:t>
                      </a:r>
                      <a:endPar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endParaRP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150 core team</a:t>
                      </a:r>
                      <a:b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20 faculty</a:t>
                      </a:r>
                      <a:endPar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endParaRP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37160" marR="0" algn="ctr">
                        <a:lnSpc>
                          <a:spcPct val="115000"/>
                        </a:lnSpc>
                        <a:spcBef>
                          <a:spcPts val="0"/>
                        </a:spcBef>
                        <a:spcAft>
                          <a:spcPts val="0"/>
                        </a:spcAft>
                      </a:pPr>
                      <a: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200 core team</a:t>
                      </a:r>
                      <a:b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br>
                      <a:r>
                        <a:rPr kumimoji="0" lang="en-US" sz="2200" b="0" i="0" u="none" strike="noStrike" kern="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20 faculty</a:t>
                      </a:r>
                      <a:endParaRPr lang="en-US" sz="2200" b="0" i="0" u="none" strike="noStrike" cap="none" spc="0" baseline="0" dirty="0">
                        <a:ln>
                          <a:noFill/>
                        </a:ln>
                        <a:solidFill>
                          <a:schemeClr val="dk1"/>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endParaRPr>
                    </a:p>
                  </a:txBody>
                  <a:tcPr marL="63500" marR="63500" marT="63500" marB="635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0202278"/>
                  </a:ext>
                </a:extLst>
              </a:tr>
            </a:tbl>
          </a:graphicData>
        </a:graphic>
      </p:graphicFrame>
      <p:sp>
        <p:nvSpPr>
          <p:cNvPr id="4" name="Rectangle 3">
            <a:extLst>
              <a:ext uri="{FF2B5EF4-FFF2-40B4-BE49-F238E27FC236}">
                <a16:creationId xmlns:a16="http://schemas.microsoft.com/office/drawing/2014/main" id="{4490A850-BE17-8A4E-B58C-29C701CC567C}"/>
              </a:ext>
            </a:extLst>
          </p:cNvPr>
          <p:cNvSpPr/>
          <p:nvPr/>
        </p:nvSpPr>
        <p:spPr>
          <a:xfrm>
            <a:off x="1275648" y="13237286"/>
            <a:ext cx="5483232" cy="369332"/>
          </a:xfrm>
          <a:prstGeom prst="rect">
            <a:avLst/>
          </a:prstGeom>
        </p:spPr>
        <p:txBody>
          <a:bodyPr wrap="none">
            <a:spAutoFit/>
          </a:bodyPr>
          <a:lstStyle/>
          <a:p>
            <a:pPr marL="137160">
              <a:spcAft>
                <a:spcPts val="1200"/>
              </a:spcAft>
            </a:pPr>
            <a:r>
              <a:rPr lang="en-US" sz="1800"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Regular"/>
              </a:rPr>
              <a:t>* With thanks to Geoffrey Moore’s Crossing the Chasm</a:t>
            </a:r>
          </a:p>
        </p:txBody>
      </p:sp>
    </p:spTree>
    <p:extLst>
      <p:ext uri="{BB962C8B-B14F-4D97-AF65-F5344CB8AC3E}">
        <p14:creationId xmlns:p14="http://schemas.microsoft.com/office/powerpoint/2010/main" val="2771729109"/>
      </p:ext>
    </p:extLst>
  </p:cSld>
  <p:clrMapOvr>
    <a:masterClrMapping/>
  </p:clrMapOvr>
  <p:transition spd="slow">
    <p:dissolv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4A40A-7C70-0C41-9A5A-36335ED8A23A}"/>
              </a:ext>
            </a:extLst>
          </p:cNvPr>
          <p:cNvSpPr>
            <a:spLocks noGrp="1"/>
          </p:cNvSpPr>
          <p:nvPr>
            <p:ph type="title"/>
          </p:nvPr>
        </p:nvSpPr>
        <p:spPr/>
        <p:txBody>
          <a:bodyPr/>
          <a:lstStyle/>
          <a:p>
            <a:r>
              <a:rPr lang="en-US" dirty="0"/>
              <a:t>One more thing…</a:t>
            </a:r>
          </a:p>
        </p:txBody>
      </p:sp>
      <p:sp>
        <p:nvSpPr>
          <p:cNvPr id="5" name="Subtitle 4">
            <a:extLst>
              <a:ext uri="{FF2B5EF4-FFF2-40B4-BE49-F238E27FC236}">
                <a16:creationId xmlns:a16="http://schemas.microsoft.com/office/drawing/2014/main" id="{88D823CD-F1DB-804F-9DFA-8033D895DE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30697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ctr">
              <a:buNone/>
            </a:pPr>
            <a:r>
              <a:rPr lang="en-US" sz="4800" b="1" dirty="0"/>
              <a:t>Software Development should be Relational</a:t>
            </a:r>
            <a:endParaRPr lang="en-US" sz="4800" dirty="0"/>
          </a:p>
          <a:p>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One more thing: What </a:t>
            </a:r>
            <a:r>
              <a:rPr lang="en-US" b="1" dirty="0"/>
              <a:t>if I tell you</a:t>
            </a:r>
          </a:p>
        </p:txBody>
      </p:sp>
    </p:spTree>
    <p:extLst>
      <p:ext uri="{BB962C8B-B14F-4D97-AF65-F5344CB8AC3E}">
        <p14:creationId xmlns:p14="http://schemas.microsoft.com/office/powerpoint/2010/main" val="25611479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555">
            <a:extLst>
              <a:ext uri="{FF2B5EF4-FFF2-40B4-BE49-F238E27FC236}">
                <a16:creationId xmlns:a16="http://schemas.microsoft.com/office/drawing/2014/main" id="{2273AA70-5B1F-A84D-A866-100AF639EB59}"/>
              </a:ext>
            </a:extLst>
          </p:cNvPr>
          <p:cNvSpPr>
            <a:spLocks noGrp="1"/>
          </p:cNvSpPr>
          <p:nvPr>
            <p:ph type="sldNum" idx="12"/>
          </p:nvPr>
        </p:nvSpPr>
        <p:spPr>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8255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825500" rtl="0" eaLnBrk="1" fontAlgn="auto" latinLnBrk="0" hangingPunct="0">
                <a:lnSpc>
                  <a:spcPct val="100000"/>
                </a:lnSpc>
                <a:spcBef>
                  <a:spcPts val="0"/>
                </a:spcBef>
                <a:spcAft>
                  <a:spcPts val="0"/>
                </a:spcAft>
                <a:buClrTx/>
                <a:buSzTx/>
                <a:buFontTx/>
                <a:buNone/>
                <a:tabLst/>
                <a:defRPr/>
              </a:pPr>
              <a:t>128</a:t>
            </a:fld>
            <a:endParaRPr kumimoji="0" sz="1600" b="0" i="0" u="none" strike="noStrike" kern="0" cap="none" spc="0" normalizeH="0" baseline="0" noProof="0" dirty="0">
              <a:ln>
                <a:noFill/>
              </a:ln>
              <a:solidFill>
                <a:srgbClr val="53585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endParaRPr>
          </a:p>
        </p:txBody>
      </p:sp>
      <p:sp>
        <p:nvSpPr>
          <p:cNvPr id="754" name="Shape 754"/>
          <p:cNvSpPr/>
          <p:nvPr/>
        </p:nvSpPr>
        <p:spPr>
          <a:xfrm>
            <a:off x="1565275" y="10174836"/>
            <a:ext cx="4114909" cy="183127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342900" marR="0" lvl="0" indent="-342900" algn="l" defTabSz="825500" rtl="0" eaLnBrk="1" fontAlgn="auto" latinLnBrk="0" hangingPunct="0">
              <a:lnSpc>
                <a:spcPct val="120000"/>
              </a:lnSpc>
              <a:spcBef>
                <a:spcPts val="0"/>
              </a:spcBef>
              <a:spcAft>
                <a:spcPts val="0"/>
              </a:spcAft>
              <a:buClr>
                <a:srgbClr val="0070C0"/>
              </a:buClr>
              <a:buSzTx/>
              <a:buFont typeface="Wingdings" pitchFamily="2" charset="2"/>
              <a:buChar char="§"/>
              <a:tabLst/>
              <a:defRPr sz="1800">
                <a:solidFill>
                  <a:srgbClr val="53585F"/>
                </a:solidFill>
                <a:latin typeface="San Francisco Display Light"/>
                <a:ea typeface="San Francisco Display Light"/>
                <a:cs typeface="San Francisco Display Light"/>
                <a:sym typeface="San Francisco Display Light"/>
              </a:defRPr>
            </a:pPr>
            <a:r>
              <a:rPr kumimoji="0" lang="en-US" sz="24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Launched </a:t>
            </a: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in 1975</a:t>
            </a:r>
            <a:endParaRPr kumimoji="0" lang="en-US" sz="24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342900" marR="0" lvl="0" indent="-342900" algn="l" defTabSz="825500" rtl="0" eaLnBrk="1" fontAlgn="auto" latinLnBrk="0" hangingPunct="0">
              <a:lnSpc>
                <a:spcPct val="120000"/>
              </a:lnSpc>
              <a:spcBef>
                <a:spcPts val="0"/>
              </a:spcBef>
              <a:spcAft>
                <a:spcPts val="0"/>
              </a:spcAft>
              <a:buClr>
                <a:srgbClr val="0070C0"/>
              </a:buClr>
              <a:buSzTx/>
              <a:buFont typeface="Wingdings" pitchFamily="2" charset="2"/>
              <a:buChar char="§"/>
              <a:tabLst/>
              <a:defRPr sz="1800">
                <a:solidFill>
                  <a:srgbClr val="53585F"/>
                </a:solidFill>
                <a:latin typeface="San Francisco Display Light"/>
                <a:ea typeface="San Francisco Display Light"/>
                <a:cs typeface="San Francisco Display Light"/>
                <a:sym typeface="San Francisco Display Light"/>
              </a:defRPr>
            </a:pPr>
            <a:r>
              <a:rPr kumimoji="0" lang="en-US" sz="24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IPO in 1986</a:t>
            </a:r>
          </a:p>
          <a:p>
            <a:pPr marL="342900" marR="0" lvl="0" indent="-342900" algn="l" defTabSz="825500" rtl="0" eaLnBrk="1" fontAlgn="auto" latinLnBrk="0" hangingPunct="0">
              <a:lnSpc>
                <a:spcPct val="120000"/>
              </a:lnSpc>
              <a:spcBef>
                <a:spcPts val="0"/>
              </a:spcBef>
              <a:spcAft>
                <a:spcPts val="0"/>
              </a:spcAft>
              <a:buClr>
                <a:srgbClr val="0070C0"/>
              </a:buClr>
              <a:buSzTx/>
              <a:buFont typeface="Wingdings" pitchFamily="2" charset="2"/>
              <a:buChar char="§"/>
              <a:tabLst/>
              <a:defRPr sz="1800">
                <a:solidFill>
                  <a:srgbClr val="53585F"/>
                </a:solidFill>
                <a:latin typeface="San Francisco Display Light"/>
                <a:ea typeface="San Francisco Display Light"/>
                <a:cs typeface="San Francisco Display Light"/>
                <a:sym typeface="San Francisco Display Light"/>
              </a:defRPr>
            </a:pP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Current Market Cap: </a:t>
            </a:r>
            <a:r>
              <a:rPr lang="en-US" sz="2400" b="1"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$947.7B</a:t>
            </a:r>
            <a:endParaRPr kumimoji="0" lang="en-US" sz="2400" b="1"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342900" marR="0" lvl="0" indent="-342900" algn="l" defTabSz="825500" rtl="0" eaLnBrk="1" fontAlgn="auto" latinLnBrk="0" hangingPunct="0">
              <a:lnSpc>
                <a:spcPct val="120000"/>
              </a:lnSpc>
              <a:spcBef>
                <a:spcPts val="0"/>
              </a:spcBef>
              <a:spcAft>
                <a:spcPts val="0"/>
              </a:spcAft>
              <a:buClrTx/>
              <a:buSzTx/>
              <a:buFont typeface="Arial" panose="020B0604020202020204" pitchFamily="34" charset="0"/>
              <a:buChar char="•"/>
              <a:tabLst/>
              <a:defRPr sz="1800">
                <a:solidFill>
                  <a:srgbClr val="53585F"/>
                </a:solidFill>
                <a:latin typeface="San Francisco Display Light"/>
                <a:ea typeface="San Francisco Display Light"/>
                <a:cs typeface="San Francisco Display Light"/>
                <a:sym typeface="San Francisco Display Light"/>
              </a:defRPr>
            </a:pPr>
            <a:endParaRPr kumimoji="0" lang="en-US" sz="2400" b="0" i="0" u="none" strike="noStrike" kern="0" cap="none" spc="0" normalizeH="0" baseline="0" noProof="0" dirty="0">
              <a:ln>
                <a:noFill/>
              </a:ln>
              <a:solidFill>
                <a:srgbClr val="53585F"/>
              </a:solidFill>
              <a:effectLst/>
              <a:uLnTx/>
              <a:uFillTx/>
              <a:latin typeface="Helvetica Neue Light" panose="02000403000000020004" pitchFamily="2" charset="0"/>
              <a:ea typeface="Helvetica Neue Light" panose="02000403000000020004" pitchFamily="2" charset="0"/>
              <a:sym typeface="San Francisco Display Light"/>
            </a:endParaRPr>
          </a:p>
        </p:txBody>
      </p:sp>
      <p:pic>
        <p:nvPicPr>
          <p:cNvPr id="9" name="Picture 8">
            <a:extLst>
              <a:ext uri="{FF2B5EF4-FFF2-40B4-BE49-F238E27FC236}">
                <a16:creationId xmlns:a16="http://schemas.microsoft.com/office/drawing/2014/main" id="{88987744-6C26-A64E-BB50-CEFE7197F773}"/>
              </a:ext>
            </a:extLst>
          </p:cNvPr>
          <p:cNvPicPr>
            <a:picLocks noChangeAspect="1"/>
          </p:cNvPicPr>
          <p:nvPr/>
        </p:nvPicPr>
        <p:blipFill>
          <a:blip r:embed="rId3"/>
          <a:stretch>
            <a:fillRect/>
          </a:stretch>
        </p:blipFill>
        <p:spPr>
          <a:xfrm>
            <a:off x="1650381" y="0"/>
            <a:ext cx="21586910" cy="6767170"/>
          </a:xfrm>
          <a:prstGeom prst="rect">
            <a:avLst/>
          </a:prstGeom>
        </p:spPr>
      </p:pic>
      <p:pic>
        <p:nvPicPr>
          <p:cNvPr id="10" name="Picture 9">
            <a:extLst>
              <a:ext uri="{FF2B5EF4-FFF2-40B4-BE49-F238E27FC236}">
                <a16:creationId xmlns:a16="http://schemas.microsoft.com/office/drawing/2014/main" id="{4DA072E5-F98F-5741-8DDB-DBB67C729C25}"/>
              </a:ext>
            </a:extLst>
          </p:cNvPr>
          <p:cNvPicPr>
            <a:picLocks noChangeAspect="1"/>
          </p:cNvPicPr>
          <p:nvPr/>
        </p:nvPicPr>
        <p:blipFill>
          <a:blip r:embed="rId4"/>
          <a:stretch>
            <a:fillRect/>
          </a:stretch>
        </p:blipFill>
        <p:spPr>
          <a:xfrm>
            <a:off x="1148928" y="7841658"/>
            <a:ext cx="4375331" cy="1608229"/>
          </a:xfrm>
          <a:prstGeom prst="rect">
            <a:avLst/>
          </a:prstGeom>
        </p:spPr>
      </p:pic>
      <p:sp>
        <p:nvSpPr>
          <p:cNvPr id="17" name="Rectangle 16">
            <a:extLst>
              <a:ext uri="{FF2B5EF4-FFF2-40B4-BE49-F238E27FC236}">
                <a16:creationId xmlns:a16="http://schemas.microsoft.com/office/drawing/2014/main" id="{3C943C07-BA21-EF4A-A4C7-0F5D8F3EB12F}"/>
              </a:ext>
            </a:extLst>
          </p:cNvPr>
          <p:cNvSpPr/>
          <p:nvPr/>
        </p:nvSpPr>
        <p:spPr>
          <a:xfrm>
            <a:off x="1628081" y="-4758"/>
            <a:ext cx="21586910" cy="7266152"/>
          </a:xfrm>
          <a:prstGeom prst="rect">
            <a:avLst/>
          </a:prstGeom>
          <a:solidFill>
            <a:schemeClr val="bg1">
              <a:lumMod val="75000"/>
              <a:alpha val="39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sp>
        <p:nvSpPr>
          <p:cNvPr id="12" name="Shape 753">
            <a:extLst>
              <a:ext uri="{FF2B5EF4-FFF2-40B4-BE49-F238E27FC236}">
                <a16:creationId xmlns:a16="http://schemas.microsoft.com/office/drawing/2014/main" id="{51004941-9412-ED4D-A08D-DD5DE70A7505}"/>
              </a:ext>
            </a:extLst>
          </p:cNvPr>
          <p:cNvSpPr>
            <a:spLocks/>
          </p:cNvSpPr>
          <p:nvPr/>
        </p:nvSpPr>
        <p:spPr>
          <a:xfrm>
            <a:off x="1565275" y="9262465"/>
            <a:ext cx="1922001" cy="723083"/>
          </a:xfrm>
          <a:prstGeom prst="rect">
            <a:avLst/>
          </a:prstGeom>
          <a:ln w="12700">
            <a:miter lim="400000"/>
          </a:ln>
        </p:spPr>
        <p:txBody>
          <a:bodyPr wrap="none" lIns="50800" tIns="50800" rIns="50800" bIns="50800" anchor="b">
            <a:spAutoFit/>
          </a:bodyPr>
          <a:lstStyle/>
          <a:p>
            <a:pPr algn="l">
              <a:lnSpc>
                <a:spcPct val="120000"/>
              </a:lnSpc>
              <a:defRPr sz="3300">
                <a:solidFill>
                  <a:srgbClr val="53585F"/>
                </a:solidFill>
                <a:uFillTx/>
                <a:latin typeface="San Francisco Display Light"/>
                <a:ea typeface="San Francisco Display Light"/>
                <a:cs typeface="San Francisco Display Light"/>
                <a:sym typeface="San Francisco Display Light"/>
              </a:defRPr>
            </a:pPr>
            <a:r>
              <a:rPr lang="en-US" sz="3600" dirty="0">
                <a:uFillTx/>
                <a:latin typeface="Open Sans Light" panose="020B0306030504020204" pitchFamily="34" charset="0"/>
                <a:ea typeface="Open Sans Light" panose="020B0306030504020204" pitchFamily="34" charset="0"/>
                <a:cs typeface="Open Sans Light" panose="020B0306030504020204" pitchFamily="34" charset="0"/>
              </a:rPr>
              <a:t>Microsoft</a:t>
            </a:r>
            <a:endParaRPr b="1" dirty="0">
              <a:uFillTx/>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4" name="Shape 1091">
            <a:extLst>
              <a:ext uri="{FF2B5EF4-FFF2-40B4-BE49-F238E27FC236}">
                <a16:creationId xmlns:a16="http://schemas.microsoft.com/office/drawing/2014/main" id="{7AD9C400-EFCD-784C-91D7-0E0725F20678}"/>
              </a:ext>
            </a:extLst>
          </p:cNvPr>
          <p:cNvSpPr>
            <a:spLocks/>
          </p:cNvSpPr>
          <p:nvPr/>
        </p:nvSpPr>
        <p:spPr>
          <a:xfrm>
            <a:off x="1649280" y="10151802"/>
            <a:ext cx="604822" cy="0"/>
          </a:xfrm>
          <a:prstGeom prst="line">
            <a:avLst/>
          </a:prstGeom>
          <a:ln w="25400">
            <a:solidFill>
              <a:srgbClr val="0365C0"/>
            </a:solidFill>
            <a:miter lim="400000"/>
          </a:ln>
        </p:spPr>
        <p:txBody>
          <a:bodyPr lIns="50800" tIns="50800" rIns="50800" bIns="50800" anchor="ctr"/>
          <a:lstStyle/>
          <a:p>
            <a:pPr>
              <a:defRPr sz="3200">
                <a:uFillTx/>
              </a:defRPr>
            </a:pPr>
            <a:endParaRPr dirty="0">
              <a:uFillTx/>
            </a:endParaRPr>
          </a:p>
        </p:txBody>
      </p:sp>
    </p:spTree>
    <p:extLst>
      <p:ext uri="{BB962C8B-B14F-4D97-AF65-F5344CB8AC3E}">
        <p14:creationId xmlns:p14="http://schemas.microsoft.com/office/powerpoint/2010/main" val="40516761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A8AB-A0E3-364E-A612-1BA2B6007870}"/>
              </a:ext>
            </a:extLst>
          </p:cNvPr>
          <p:cNvSpPr>
            <a:spLocks noGrp="1"/>
          </p:cNvSpPr>
          <p:nvPr>
            <p:ph type="title"/>
          </p:nvPr>
        </p:nvSpPr>
        <p:spPr/>
        <p:txBody>
          <a:bodyPr/>
          <a:lstStyle/>
          <a:p>
            <a:r>
              <a:rPr lang="en-US" dirty="0"/>
              <a:t>Appendix</a:t>
            </a:r>
          </a:p>
        </p:txBody>
      </p:sp>
      <p:sp>
        <p:nvSpPr>
          <p:cNvPr id="3" name="Subtitle 2">
            <a:extLst>
              <a:ext uri="{FF2B5EF4-FFF2-40B4-BE49-F238E27FC236}">
                <a16:creationId xmlns:a16="http://schemas.microsoft.com/office/drawing/2014/main" id="{A9147EF6-57E8-7744-9E07-6E05D60A62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242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Shape 2402"/>
          <p:cNvSpPr/>
          <p:nvPr/>
        </p:nvSpPr>
        <p:spPr>
          <a:xfrm>
            <a:off x="7484554" y="3965307"/>
            <a:ext cx="9777534" cy="18492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120000"/>
              </a:lnSpc>
              <a:defRPr sz="2000">
                <a:solidFill>
                  <a:srgbClr val="53585F"/>
                </a:solidFill>
                <a:latin typeface="San Francisco Display Bold"/>
                <a:ea typeface="San Francisco Display Bold"/>
                <a:cs typeface="San Francisco Display Bold"/>
                <a:sym typeface="San Francisco Display Bold"/>
              </a:defRPr>
            </a:pPr>
            <a:r>
              <a:rPr lang="en-US" sz="2800" b="1" dirty="0">
                <a:latin typeface="Open Sans" panose="020B0606030504020204" pitchFamily="34" charset="0"/>
                <a:ea typeface="Open Sans" panose="020B0606030504020204" pitchFamily="34" charset="0"/>
                <a:cs typeface="Open Sans" panose="020B0606030504020204" pitchFamily="34" charset="0"/>
              </a:rPr>
              <a:t>DB-Engines Ranking May 2019</a:t>
            </a:r>
            <a:br>
              <a:rPr lang="en-US" sz="2800" dirty="0">
                <a:latin typeface="Open Sans Light" panose="020B0306030504020204" pitchFamily="34" charset="0"/>
                <a:ea typeface="Open Sans Light" panose="020B0306030504020204" pitchFamily="34" charset="0"/>
                <a:cs typeface="Open Sans Light" panose="020B0306030504020204" pitchFamily="34" charset="0"/>
              </a:rPr>
            </a:b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DB-Engines Ranking ranks database management systems according to their popularity. The ranking is updated monthly.</a:t>
            </a:r>
          </a:p>
          <a:p>
            <a:pPr algn="l">
              <a:lnSpc>
                <a:spcPct val="120000"/>
              </a:lnSpc>
              <a:defRPr sz="2000">
                <a:solidFill>
                  <a:srgbClr val="53585F"/>
                </a:solidFill>
                <a:latin typeface="San Francisco Display Bold"/>
                <a:ea typeface="San Francisco Display Bold"/>
                <a:cs typeface="San Francisco Display Bold"/>
                <a:sym typeface="San Francisco Display Bold"/>
              </a:defRPr>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4" name="Picture 13">
            <a:extLst>
              <a:ext uri="{FF2B5EF4-FFF2-40B4-BE49-F238E27FC236}">
                <a16:creationId xmlns:a16="http://schemas.microsoft.com/office/drawing/2014/main" id="{A9967B9C-77C1-5341-9243-11E5053A4837}"/>
              </a:ext>
            </a:extLst>
          </p:cNvPr>
          <p:cNvPicPr>
            <a:picLocks noChangeAspect="1"/>
          </p:cNvPicPr>
          <p:nvPr/>
        </p:nvPicPr>
        <p:blipFill>
          <a:blip r:embed="rId3"/>
          <a:stretch>
            <a:fillRect/>
          </a:stretch>
        </p:blipFill>
        <p:spPr>
          <a:xfrm>
            <a:off x="12413660" y="14458521"/>
            <a:ext cx="11521008" cy="3271911"/>
          </a:xfrm>
          <a:prstGeom prst="rect">
            <a:avLst/>
          </a:prstGeom>
        </p:spPr>
      </p:pic>
      <p:sp>
        <p:nvSpPr>
          <p:cNvPr id="18" name="Rectangle 17">
            <a:extLst>
              <a:ext uri="{FF2B5EF4-FFF2-40B4-BE49-F238E27FC236}">
                <a16:creationId xmlns:a16="http://schemas.microsoft.com/office/drawing/2014/main" id="{02EC946A-BDB7-EC45-B92B-B24AAF78BD82}"/>
              </a:ext>
            </a:extLst>
          </p:cNvPr>
          <p:cNvSpPr/>
          <p:nvPr/>
        </p:nvSpPr>
        <p:spPr>
          <a:xfrm>
            <a:off x="9853344" y="5999753"/>
            <a:ext cx="2781531" cy="1084656"/>
          </a:xfrm>
          <a:prstGeom prst="rect">
            <a:avLst/>
          </a:prstGeom>
        </p:spPr>
        <p:txBody>
          <a:bodyPr wrap="square">
            <a:spAutoFit/>
          </a:bodyPr>
          <a:lstStyle/>
          <a:p>
            <a:pPr algn="l">
              <a:lnSpc>
                <a:spcPct val="120000"/>
              </a:lnSpc>
            </a:pPr>
            <a:r>
              <a:rPr lang="en-US" sz="2400" dirty="0">
                <a:latin typeface="Open Sans" panose="020B0606030504020204" pitchFamily="34" charset="0"/>
                <a:ea typeface="Open Sans" panose="020B0606030504020204" pitchFamily="34" charset="0"/>
                <a:cs typeface="Open Sans" panose="020B0606030504020204" pitchFamily="34" charset="0"/>
              </a:rPr>
              <a:t>Relational DBMS</a:t>
            </a:r>
          </a:p>
          <a:p>
            <a:pPr algn="l">
              <a:lnSpc>
                <a:spcPct val="120000"/>
              </a:lnSpc>
            </a:pPr>
            <a:r>
              <a:rPr lang="en-US" sz="3200" spc="-100" dirty="0">
                <a:latin typeface="Open Sans" panose="020B0606030504020204" pitchFamily="34" charset="0"/>
                <a:ea typeface="Open Sans" panose="020B0606030504020204" pitchFamily="34" charset="0"/>
                <a:cs typeface="Open Sans" panose="020B0606030504020204" pitchFamily="34" charset="0"/>
              </a:rPr>
              <a:t>1. Oracle</a:t>
            </a:r>
          </a:p>
        </p:txBody>
      </p:sp>
      <p:sp>
        <p:nvSpPr>
          <p:cNvPr id="33" name="Rectangle 32">
            <a:extLst>
              <a:ext uri="{FF2B5EF4-FFF2-40B4-BE49-F238E27FC236}">
                <a16:creationId xmlns:a16="http://schemas.microsoft.com/office/drawing/2014/main" id="{2DF85CF6-4B80-5746-8D6A-F29DDB6F4401}"/>
              </a:ext>
            </a:extLst>
          </p:cNvPr>
          <p:cNvSpPr/>
          <p:nvPr/>
        </p:nvSpPr>
        <p:spPr>
          <a:xfrm>
            <a:off x="9853344" y="7446335"/>
            <a:ext cx="2560316" cy="1084656"/>
          </a:xfrm>
          <a:prstGeom prst="rect">
            <a:avLst/>
          </a:prstGeom>
        </p:spPr>
        <p:txBody>
          <a:bodyPr wrap="none">
            <a:spAutoFit/>
          </a:bodyPr>
          <a:lstStyle/>
          <a:p>
            <a:pPr algn="l">
              <a:lnSpc>
                <a:spcPct val="120000"/>
              </a:lnSpc>
            </a:pPr>
            <a:r>
              <a:rPr lang="en-US" sz="2400" dirty="0">
                <a:latin typeface="Open Sans" panose="020B0606030504020204" pitchFamily="34" charset="0"/>
                <a:ea typeface="Open Sans" panose="020B0606030504020204" pitchFamily="34" charset="0"/>
                <a:cs typeface="Open Sans" panose="020B0606030504020204" pitchFamily="34" charset="0"/>
              </a:rPr>
              <a:t>Relational DBMS</a:t>
            </a:r>
          </a:p>
          <a:p>
            <a:pPr algn="l">
              <a:lnSpc>
                <a:spcPct val="120000"/>
              </a:lnSpc>
            </a:pPr>
            <a:r>
              <a:rPr lang="en-US" sz="3200" spc="-100" dirty="0">
                <a:latin typeface="Open Sans" panose="020B0606030504020204" pitchFamily="34" charset="0"/>
                <a:ea typeface="Open Sans" panose="020B0606030504020204" pitchFamily="34" charset="0"/>
                <a:cs typeface="Open Sans" panose="020B0606030504020204" pitchFamily="34" charset="0"/>
              </a:rPr>
              <a:t>2. MySQL</a:t>
            </a:r>
          </a:p>
        </p:txBody>
      </p:sp>
      <p:sp>
        <p:nvSpPr>
          <p:cNvPr id="34" name="Rectangle 33">
            <a:extLst>
              <a:ext uri="{FF2B5EF4-FFF2-40B4-BE49-F238E27FC236}">
                <a16:creationId xmlns:a16="http://schemas.microsoft.com/office/drawing/2014/main" id="{370A894B-6934-F746-9BBD-23E3F4002729}"/>
              </a:ext>
            </a:extLst>
          </p:cNvPr>
          <p:cNvSpPr/>
          <p:nvPr/>
        </p:nvSpPr>
        <p:spPr>
          <a:xfrm>
            <a:off x="9853344" y="8892917"/>
            <a:ext cx="4209807" cy="1084656"/>
          </a:xfrm>
          <a:prstGeom prst="rect">
            <a:avLst/>
          </a:prstGeom>
        </p:spPr>
        <p:txBody>
          <a:bodyPr wrap="none">
            <a:spAutoFit/>
          </a:bodyPr>
          <a:lstStyle/>
          <a:p>
            <a:pPr algn="l">
              <a:lnSpc>
                <a:spcPct val="120000"/>
              </a:lnSpc>
            </a:pPr>
            <a:r>
              <a:rPr lang="en-US" sz="2400" dirty="0">
                <a:latin typeface="Open Sans" panose="020B0606030504020204" pitchFamily="34" charset="0"/>
                <a:ea typeface="Open Sans" panose="020B0606030504020204" pitchFamily="34" charset="0"/>
                <a:cs typeface="Open Sans" panose="020B0606030504020204" pitchFamily="34" charset="0"/>
              </a:rPr>
              <a:t>Relational DBMS</a:t>
            </a:r>
          </a:p>
          <a:p>
            <a:pPr algn="l">
              <a:lnSpc>
                <a:spcPct val="120000"/>
              </a:lnSpc>
            </a:pPr>
            <a:r>
              <a:rPr lang="en-US" sz="3200" spc="-150" dirty="0">
                <a:latin typeface="Open Sans" panose="020B0606030504020204" pitchFamily="34" charset="0"/>
                <a:ea typeface="Open Sans" panose="020B0606030504020204" pitchFamily="34" charset="0"/>
                <a:cs typeface="Open Sans" panose="020B0606030504020204" pitchFamily="34" charset="0"/>
              </a:rPr>
              <a:t>3. Microsoft SQL Server</a:t>
            </a:r>
          </a:p>
        </p:txBody>
      </p:sp>
      <p:sp>
        <p:nvSpPr>
          <p:cNvPr id="35" name="Rectangle 34">
            <a:extLst>
              <a:ext uri="{FF2B5EF4-FFF2-40B4-BE49-F238E27FC236}">
                <a16:creationId xmlns:a16="http://schemas.microsoft.com/office/drawing/2014/main" id="{31C08FCD-DD99-AA42-9ACD-0E4CB08108DC}"/>
              </a:ext>
            </a:extLst>
          </p:cNvPr>
          <p:cNvSpPr/>
          <p:nvPr/>
        </p:nvSpPr>
        <p:spPr>
          <a:xfrm>
            <a:off x="9853344" y="10339499"/>
            <a:ext cx="2868093" cy="1084656"/>
          </a:xfrm>
          <a:prstGeom prst="rect">
            <a:avLst/>
          </a:prstGeom>
        </p:spPr>
        <p:txBody>
          <a:bodyPr wrap="none">
            <a:spAutoFit/>
          </a:bodyPr>
          <a:lstStyle/>
          <a:p>
            <a:pPr algn="l">
              <a:lnSpc>
                <a:spcPct val="120000"/>
              </a:lnSpc>
            </a:pPr>
            <a:r>
              <a:rPr lang="en-US" sz="2400" dirty="0">
                <a:latin typeface="Open Sans" panose="020B0606030504020204" pitchFamily="34" charset="0"/>
                <a:ea typeface="Open Sans" panose="020B0606030504020204" pitchFamily="34" charset="0"/>
                <a:cs typeface="Open Sans" panose="020B0606030504020204" pitchFamily="34" charset="0"/>
              </a:rPr>
              <a:t>Relational DBMS</a:t>
            </a:r>
          </a:p>
          <a:p>
            <a:pPr algn="l">
              <a:lnSpc>
                <a:spcPct val="120000"/>
              </a:lnSpc>
            </a:pPr>
            <a:r>
              <a:rPr lang="en-US" sz="3200" spc="-100" dirty="0">
                <a:latin typeface="Open Sans" panose="020B0606030504020204" pitchFamily="34" charset="0"/>
                <a:ea typeface="Open Sans" panose="020B0606030504020204" pitchFamily="34" charset="0"/>
                <a:cs typeface="Open Sans" panose="020B0606030504020204" pitchFamily="34" charset="0"/>
              </a:rPr>
              <a:t>4. PostgresSQL</a:t>
            </a:r>
          </a:p>
        </p:txBody>
      </p:sp>
      <p:sp>
        <p:nvSpPr>
          <p:cNvPr id="49" name="Shape 1091">
            <a:extLst>
              <a:ext uri="{FF2B5EF4-FFF2-40B4-BE49-F238E27FC236}">
                <a16:creationId xmlns:a16="http://schemas.microsoft.com/office/drawing/2014/main" id="{0295186E-DB8F-1047-80D6-DAFC83A30C60}"/>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3" name="Title 2">
            <a:extLst>
              <a:ext uri="{FF2B5EF4-FFF2-40B4-BE49-F238E27FC236}">
                <a16:creationId xmlns:a16="http://schemas.microsoft.com/office/drawing/2014/main" id="{0CC039EF-5761-1047-B7A3-9526E012F3CB}"/>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RDBMS </a:t>
            </a:r>
            <a:r>
              <a:rPr lang="en-US" b="1" dirty="0">
                <a:latin typeface="Open Sans" panose="020B0606030504020204" pitchFamily="34" charset="0"/>
                <a:ea typeface="Open Sans" panose="020B0606030504020204" pitchFamily="34" charset="0"/>
                <a:cs typeface="Open Sans" panose="020B0606030504020204" pitchFamily="34" charset="0"/>
              </a:rPr>
              <a:t>Popularity</a:t>
            </a:r>
            <a:endParaRPr lang="en-US" dirty="0"/>
          </a:p>
        </p:txBody>
      </p:sp>
      <p:sp>
        <p:nvSpPr>
          <p:cNvPr id="11" name="Shape 555">
            <a:extLst>
              <a:ext uri="{FF2B5EF4-FFF2-40B4-BE49-F238E27FC236}">
                <a16:creationId xmlns:a16="http://schemas.microsoft.com/office/drawing/2014/main" id="{A99C0F9C-A8AE-3540-9175-324864D0144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13</a:t>
            </a:fld>
            <a:endParaRPr lang="en-US" dirty="0"/>
          </a:p>
        </p:txBody>
      </p:sp>
    </p:spTree>
    <p:extLst>
      <p:ext uri="{BB962C8B-B14F-4D97-AF65-F5344CB8AC3E}">
        <p14:creationId xmlns:p14="http://schemas.microsoft.com/office/powerpoint/2010/main" val="19580085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Shape 1482"/>
          <p:cNvSpPr>
            <a:spLocks noGrp="1"/>
          </p:cNvSpPr>
          <p:nvPr>
            <p:ph type="sldNum" sz="quarter" idx="2"/>
          </p:nvPr>
        </p:nvSpPr>
        <p:spPr>
          <a:xfrm>
            <a:off x="22338607" y="13208793"/>
            <a:ext cx="386324" cy="34881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53585F"/>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US" smtClean="0"/>
              <a:pPr/>
              <a:t>130</a:t>
            </a:fld>
            <a:endParaRPr dirty="0"/>
          </a:p>
        </p:txBody>
      </p:sp>
      <p:sp>
        <p:nvSpPr>
          <p:cNvPr id="1492" name="Shape 1492"/>
          <p:cNvSpPr/>
          <p:nvPr/>
        </p:nvSpPr>
        <p:spPr>
          <a:xfrm>
            <a:off x="1951691" y="2334527"/>
            <a:ext cx="20451036" cy="1087477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b="1" dirty="0">
                <a:latin typeface="Open Sans Light" panose="020B0306030504020204" pitchFamily="34" charset="0"/>
                <a:ea typeface="Open Sans Light" panose="020B0306030504020204" pitchFamily="34" charset="0"/>
              </a:rPr>
              <a:t>Enterprise AI </a:t>
            </a:r>
            <a:r>
              <a:rPr lang="en-US" sz="2800" dirty="0">
                <a:latin typeface="Open Sans Light" panose="020B0306030504020204" pitchFamily="34" charset="0"/>
                <a:ea typeface="Open Sans Light" panose="020B0306030504020204" pitchFamily="34" charset="0"/>
              </a:rPr>
              <a:t>promise unfulfilled, lots of hype, </a:t>
            </a:r>
            <a:r>
              <a:rPr lang="en-US" sz="2800" b="1" dirty="0">
                <a:latin typeface="Open Sans Light" panose="020B0306030504020204" pitchFamily="34" charset="0"/>
                <a:ea typeface="Open Sans Light" panose="020B0306030504020204" pitchFamily="34" charset="0"/>
              </a:rPr>
              <a:t>very little innovation</a:t>
            </a:r>
            <a:r>
              <a:rPr lang="en-US" sz="2800" dirty="0">
                <a:latin typeface="Open Sans Light" panose="020B0306030504020204" pitchFamily="34" charset="0"/>
                <a:ea typeface="Open Sans Light" panose="020B0306030504020204" pitchFamily="34" charset="0"/>
              </a:rPr>
              <a:t>. Problems include: &lt;long list here&gt;...</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We revisit AI and data management from first principles. We understand the context in which AI is used (enterprise apps built on RDBMS, BI built on RBDMS). We solve these problems with differentiated next-gen AI (Statistical Relational Learning, Neuro-symbolic) that leverages enterprise investment in existing applications and BI.  We meet users where they are: 1</a:t>
            </a:r>
            <a:r>
              <a:rPr lang="en-US" sz="2800" baseline="30000" dirty="0">
                <a:latin typeface="Open Sans Light" panose="020B0306030504020204" pitchFamily="34" charset="0"/>
                <a:ea typeface="Open Sans Light" panose="020B0306030504020204" pitchFamily="34" charset="0"/>
              </a:rPr>
              <a:t>st</a:t>
            </a:r>
            <a:r>
              <a:rPr lang="en-US" sz="2800" dirty="0">
                <a:latin typeface="Open Sans Light" panose="020B0306030504020204" pitchFamily="34" charset="0"/>
                <a:ea typeface="Open Sans Light" panose="020B0306030504020204" pitchFamily="34" charset="0"/>
              </a:rPr>
              <a:t> wave (rules) and 2</a:t>
            </a:r>
            <a:r>
              <a:rPr lang="en-US" sz="2800" baseline="30000" dirty="0">
                <a:latin typeface="Open Sans Light" panose="020B0306030504020204" pitchFamily="34" charset="0"/>
                <a:ea typeface="Open Sans Light" panose="020B0306030504020204" pitchFamily="34" charset="0"/>
              </a:rPr>
              <a:t>nd</a:t>
            </a:r>
            <a:r>
              <a:rPr lang="en-US" sz="2800" dirty="0">
                <a:latin typeface="Open Sans Light" panose="020B0306030504020204" pitchFamily="34" charset="0"/>
                <a:ea typeface="Open Sans Light" panose="020B0306030504020204" pitchFamily="34" charset="0"/>
              </a:rPr>
              <a:t> wave (discriminative ML).  </a:t>
            </a:r>
            <a:r>
              <a:rPr lang="en-US" sz="2800" b="1" dirty="0">
                <a:latin typeface="Open Sans Light" panose="020B0306030504020204" pitchFamily="34" charset="0"/>
                <a:ea typeface="Open Sans Light" panose="020B0306030504020204" pitchFamily="34" charset="0"/>
              </a:rPr>
              <a:t>The results are stunning.</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The building blocks for next gen AI (e.g. fast aggregation, factoring, multi-way evaluation, JIT, accelerators) building blocks for all enterprise analytics: BI, graphs, rules, planning, mathematical optimization.</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Our timing is great because we are seeing a shift away from Hadoop and the beginning of the end of the map-reduce model (Spark, Hadoop’s heir apparent, is not far behind).  We will argue to visionaries that they should SKIP Spark and come to us.</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Spark educating the market on the importance of converged/unified tech for Analytics and AI (and Gartner is reinforcing).  We are significantly better than Spark for each analytic use case and same/better than the market leader in each analytic category.</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Go to market: We are exploring applications of our data management for AI and Analytics with KYC/AML in FinServ, Consumer and Product genome and knowledge graph in Retail, and modernization/unification and turnkey solution development in Software industry.  Exploration funded with consulting revenue (~$4.1M in 2019)</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We released internal MVP of our product to be used with our field organization.  General availability as cloud-only SaaS offering in 2020Q1. Early adopter prospects engaged in each of our target industries.</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endParaRPr lang="en-US" sz="2800" dirty="0">
              <a:latin typeface="Open Sans Light" panose="020B0306030504020204" pitchFamily="34" charset="0"/>
              <a:ea typeface="Open Sans Light" panose="020B0306030504020204" pitchFamily="34" charset="0"/>
            </a:endParaRP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Team is proven, mission-based, and has $10M+ of skin in the game: </a:t>
            </a:r>
          </a:p>
          <a:p>
            <a:pPr marL="685800" algn="l">
              <a:buClr>
                <a:srgbClr val="0070C0"/>
              </a:buClr>
              <a:defRPr sz="1800">
                <a:solidFill>
                  <a:srgbClr val="53585F"/>
                </a:solidFill>
                <a:latin typeface="San Francisco Display Light"/>
                <a:ea typeface="San Francisco Display Light"/>
                <a:cs typeface="San Francisco Display Light"/>
                <a:sym typeface="San Francisco Display Light"/>
              </a:defRPr>
            </a:pPr>
            <a:r>
              <a:rPr lang="en-US" sz="2800" dirty="0">
                <a:latin typeface="Open Sans Light" panose="020B0306030504020204" pitchFamily="34" charset="0"/>
                <a:ea typeface="Open Sans Light" panose="020B0306030504020204" pitchFamily="34" charset="0"/>
              </a:rPr>
              <a:t>	”unicorns are mostly founded by leaders who had at least one previous exit at $50M or $10M+ rev”</a:t>
            </a:r>
          </a:p>
        </p:txBody>
      </p:sp>
      <p:sp>
        <p:nvSpPr>
          <p:cNvPr id="14" name="Shape 1091">
            <a:extLst>
              <a:ext uri="{FF2B5EF4-FFF2-40B4-BE49-F238E27FC236}">
                <a16:creationId xmlns:a16="http://schemas.microsoft.com/office/drawing/2014/main" id="{AC1EF9F7-1234-3E4C-82B7-9F7FC9C52A72}"/>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6" name="Shape 1089">
            <a:extLst>
              <a:ext uri="{FF2B5EF4-FFF2-40B4-BE49-F238E27FC236}">
                <a16:creationId xmlns:a16="http://schemas.microsoft.com/office/drawing/2014/main" id="{65898E8E-533F-604A-8E83-EC051592162C}"/>
              </a:ext>
            </a:extLst>
          </p:cNvPr>
          <p:cNvSpPr/>
          <p:nvPr/>
        </p:nvSpPr>
        <p:spPr>
          <a:xfrm>
            <a:off x="1565275" y="1618142"/>
            <a:ext cx="18999760"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defRPr sz="3300">
                <a:solidFill>
                  <a:srgbClr val="53585F"/>
                </a:solidFill>
                <a:latin typeface="San Francisco Display Light"/>
                <a:ea typeface="San Francisco Display Light"/>
                <a:cs typeface="San Francisco Display Light"/>
                <a:sym typeface="San Francisco Display Light"/>
              </a:defRPr>
            </a:pPr>
            <a:r>
              <a:rPr lang="en-US" sz="4800" dirty="0">
                <a:latin typeface="Open Sans Light" panose="020B0306030504020204" pitchFamily="34" charset="0"/>
                <a:ea typeface="Open Sans Light" panose="020B0306030504020204" pitchFamily="34" charset="0"/>
                <a:cs typeface="Open Sans" panose="020B0606030504020204" pitchFamily="34" charset="0"/>
                <a:sym typeface="San Francisco Display Bold"/>
              </a:rPr>
              <a:t>Summary: Reinventing the database for AI</a:t>
            </a:r>
            <a:endParaRPr sz="4800"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Tree>
    <p:extLst>
      <p:ext uri="{BB962C8B-B14F-4D97-AF65-F5344CB8AC3E}">
        <p14:creationId xmlns:p14="http://schemas.microsoft.com/office/powerpoint/2010/main" val="304607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06A75-0032-814A-B183-02D7A34404D5}"/>
              </a:ext>
            </a:extLst>
          </p:cNvPr>
          <p:cNvSpPr>
            <a:spLocks noGrp="1"/>
          </p:cNvSpPr>
          <p:nvPr>
            <p:ph type="title"/>
          </p:nvPr>
        </p:nvSpPr>
        <p:spPr>
          <a:xfrm>
            <a:off x="1489572" y="1415325"/>
            <a:ext cx="19318603" cy="1049700"/>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How good were our predictions from the first </a:t>
            </a:r>
            <a:r>
              <a:rPr lang="en-US" b="1" dirty="0" err="1">
                <a:latin typeface="Open Sans" panose="020B0606030504020204" pitchFamily="34" charset="0"/>
                <a:ea typeface="Open Sans" panose="020B0606030504020204" pitchFamily="34" charset="0"/>
                <a:cs typeface="Open Sans" panose="020B0606030504020204" pitchFamily="34" charset="0"/>
                <a:sym typeface="San Francisco Display Bold"/>
              </a:rPr>
              <a:t>Datalog</a:t>
            </a:r>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 2.0 workshop in 2010?</a:t>
            </a:r>
            <a:b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br>
            <a:endParaRPr lang="en-US" dirty="0"/>
          </a:p>
        </p:txBody>
      </p:sp>
      <p:sp>
        <p:nvSpPr>
          <p:cNvPr id="14" name="Shape 1089">
            <a:extLst>
              <a:ext uri="{FF2B5EF4-FFF2-40B4-BE49-F238E27FC236}">
                <a16:creationId xmlns:a16="http://schemas.microsoft.com/office/drawing/2014/main" id="{BDB01C5D-9E25-B745-B77C-D110A463F53F}"/>
              </a:ext>
            </a:extLst>
          </p:cNvPr>
          <p:cNvSpPr/>
          <p:nvPr/>
        </p:nvSpPr>
        <p:spPr>
          <a:xfrm>
            <a:off x="1565275" y="1533118"/>
            <a:ext cx="18402669" cy="9262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6" name="Shape 1091">
            <a:extLst>
              <a:ext uri="{FF2B5EF4-FFF2-40B4-BE49-F238E27FC236}">
                <a16:creationId xmlns:a16="http://schemas.microsoft.com/office/drawing/2014/main" id="{61A65456-C9A5-584D-9C54-50C454C245F9}"/>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pic>
        <p:nvPicPr>
          <p:cNvPr id="2" name="Picture 1">
            <a:extLst>
              <a:ext uri="{FF2B5EF4-FFF2-40B4-BE49-F238E27FC236}">
                <a16:creationId xmlns:a16="http://schemas.microsoft.com/office/drawing/2014/main" id="{64440F16-0A1D-7742-93EC-61AA18CBC5FE}"/>
              </a:ext>
            </a:extLst>
          </p:cNvPr>
          <p:cNvPicPr>
            <a:picLocks noChangeAspect="1"/>
          </p:cNvPicPr>
          <p:nvPr/>
        </p:nvPicPr>
        <p:blipFill>
          <a:blip r:embed="rId2"/>
          <a:stretch>
            <a:fillRect/>
          </a:stretch>
        </p:blipFill>
        <p:spPr>
          <a:xfrm>
            <a:off x="4362302" y="2997200"/>
            <a:ext cx="13697098" cy="9961526"/>
          </a:xfrm>
          <a:prstGeom prst="rect">
            <a:avLst/>
          </a:prstGeom>
        </p:spPr>
      </p:pic>
    </p:spTree>
    <p:extLst>
      <p:ext uri="{BB962C8B-B14F-4D97-AF65-F5344CB8AC3E}">
        <p14:creationId xmlns:p14="http://schemas.microsoft.com/office/powerpoint/2010/main" val="8311955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BF942-6D01-1D44-9588-2905CEB6BCEF}"/>
              </a:ext>
            </a:extLst>
          </p:cNvPr>
          <p:cNvSpPr>
            <a:spLocks noGrp="1"/>
          </p:cNvSpPr>
          <p:nvPr>
            <p:ph type="title"/>
          </p:nvPr>
        </p:nvSpPr>
        <p:spPr>
          <a:xfrm>
            <a:off x="1489572" y="1415325"/>
            <a:ext cx="18939461" cy="1049700"/>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How good were our predictions from the first </a:t>
            </a:r>
            <a:r>
              <a:rPr lang="en-US" b="1" dirty="0" err="1">
                <a:latin typeface="Open Sans" panose="020B0606030504020204" pitchFamily="34" charset="0"/>
                <a:ea typeface="Open Sans" panose="020B0606030504020204" pitchFamily="34" charset="0"/>
                <a:cs typeface="Open Sans" panose="020B0606030504020204" pitchFamily="34" charset="0"/>
                <a:sym typeface="San Francisco Display Bold"/>
              </a:rPr>
              <a:t>Datalog</a:t>
            </a:r>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 2.0 workshop in 2010?</a:t>
            </a:r>
            <a:b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br>
            <a:endParaRPr lang="en-US" dirty="0"/>
          </a:p>
        </p:txBody>
      </p:sp>
      <p:sp>
        <p:nvSpPr>
          <p:cNvPr id="14" name="Shape 1089">
            <a:extLst>
              <a:ext uri="{FF2B5EF4-FFF2-40B4-BE49-F238E27FC236}">
                <a16:creationId xmlns:a16="http://schemas.microsoft.com/office/drawing/2014/main" id="{BDB01C5D-9E25-B745-B77C-D110A463F53F}"/>
              </a:ext>
            </a:extLst>
          </p:cNvPr>
          <p:cNvSpPr/>
          <p:nvPr/>
        </p:nvSpPr>
        <p:spPr>
          <a:xfrm>
            <a:off x="1565275" y="1533118"/>
            <a:ext cx="18402669" cy="9262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6" name="Shape 1091">
            <a:extLst>
              <a:ext uri="{FF2B5EF4-FFF2-40B4-BE49-F238E27FC236}">
                <a16:creationId xmlns:a16="http://schemas.microsoft.com/office/drawing/2014/main" id="{61A65456-C9A5-584D-9C54-50C454C245F9}"/>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pic>
        <p:nvPicPr>
          <p:cNvPr id="2" name="Picture 1">
            <a:extLst>
              <a:ext uri="{FF2B5EF4-FFF2-40B4-BE49-F238E27FC236}">
                <a16:creationId xmlns:a16="http://schemas.microsoft.com/office/drawing/2014/main" id="{64440F16-0A1D-7742-93EC-61AA18CBC5FE}"/>
              </a:ext>
            </a:extLst>
          </p:cNvPr>
          <p:cNvPicPr>
            <a:picLocks noChangeAspect="1"/>
          </p:cNvPicPr>
          <p:nvPr/>
        </p:nvPicPr>
        <p:blipFill>
          <a:blip r:embed="rId2"/>
          <a:stretch>
            <a:fillRect/>
          </a:stretch>
        </p:blipFill>
        <p:spPr>
          <a:xfrm>
            <a:off x="4362302" y="2997200"/>
            <a:ext cx="13697098" cy="9961526"/>
          </a:xfrm>
          <a:prstGeom prst="rect">
            <a:avLst/>
          </a:prstGeom>
        </p:spPr>
      </p:pic>
      <p:sp>
        <p:nvSpPr>
          <p:cNvPr id="5" name="Frame 4">
            <a:extLst>
              <a:ext uri="{FF2B5EF4-FFF2-40B4-BE49-F238E27FC236}">
                <a16:creationId xmlns:a16="http://schemas.microsoft.com/office/drawing/2014/main" id="{DECC35AC-BA87-3847-8170-E7B3B2818ACD}"/>
              </a:ext>
            </a:extLst>
          </p:cNvPr>
          <p:cNvSpPr/>
          <p:nvPr/>
        </p:nvSpPr>
        <p:spPr>
          <a:xfrm>
            <a:off x="5106876" y="4267200"/>
            <a:ext cx="12207949" cy="16510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6B7C1E3A-74DE-8644-B454-536714674CB3}"/>
              </a:ext>
            </a:extLst>
          </p:cNvPr>
          <p:cNvSpPr/>
          <p:nvPr/>
        </p:nvSpPr>
        <p:spPr>
          <a:xfrm>
            <a:off x="5411676" y="12005081"/>
            <a:ext cx="13054124" cy="101843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298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023F-9272-1642-B529-5130EFE1BFDD}"/>
              </a:ext>
            </a:extLst>
          </p:cNvPr>
          <p:cNvSpPr>
            <a:spLocks noGrp="1"/>
          </p:cNvSpPr>
          <p:nvPr>
            <p:ph type="title"/>
          </p:nvPr>
        </p:nvSpPr>
        <p:spPr>
          <a:xfrm>
            <a:off x="1489572" y="1415325"/>
            <a:ext cx="20054583" cy="1049700"/>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How good were our predictions from the first </a:t>
            </a:r>
            <a:r>
              <a:rPr lang="en-US" b="1" dirty="0" err="1">
                <a:latin typeface="Open Sans" panose="020B0606030504020204" pitchFamily="34" charset="0"/>
                <a:ea typeface="Open Sans" panose="020B0606030504020204" pitchFamily="34" charset="0"/>
                <a:cs typeface="Open Sans" panose="020B0606030504020204" pitchFamily="34" charset="0"/>
                <a:sym typeface="San Francisco Display Bold"/>
              </a:rPr>
              <a:t>Datalog</a:t>
            </a:r>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 2.0 workshop in 2010?</a:t>
            </a:r>
            <a:b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br>
            <a:endParaRPr lang="en-US" dirty="0"/>
          </a:p>
        </p:txBody>
      </p:sp>
      <p:sp>
        <p:nvSpPr>
          <p:cNvPr id="14" name="Shape 1089">
            <a:extLst>
              <a:ext uri="{FF2B5EF4-FFF2-40B4-BE49-F238E27FC236}">
                <a16:creationId xmlns:a16="http://schemas.microsoft.com/office/drawing/2014/main" id="{BDB01C5D-9E25-B745-B77C-D110A463F53F}"/>
              </a:ext>
            </a:extLst>
          </p:cNvPr>
          <p:cNvSpPr/>
          <p:nvPr/>
        </p:nvSpPr>
        <p:spPr>
          <a:xfrm>
            <a:off x="1565275" y="1533118"/>
            <a:ext cx="18402669" cy="9262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6" name="Shape 1091">
            <a:extLst>
              <a:ext uri="{FF2B5EF4-FFF2-40B4-BE49-F238E27FC236}">
                <a16:creationId xmlns:a16="http://schemas.microsoft.com/office/drawing/2014/main" id="{61A65456-C9A5-584D-9C54-50C454C245F9}"/>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pic>
        <p:nvPicPr>
          <p:cNvPr id="9" name="Picture 8">
            <a:extLst>
              <a:ext uri="{FF2B5EF4-FFF2-40B4-BE49-F238E27FC236}">
                <a16:creationId xmlns:a16="http://schemas.microsoft.com/office/drawing/2014/main" id="{612572BF-A221-1A43-A0A0-9CC843E4445A}"/>
              </a:ext>
            </a:extLst>
          </p:cNvPr>
          <p:cNvPicPr>
            <a:picLocks noChangeAspect="1"/>
          </p:cNvPicPr>
          <p:nvPr/>
        </p:nvPicPr>
        <p:blipFill>
          <a:blip r:embed="rId2"/>
          <a:stretch>
            <a:fillRect/>
          </a:stretch>
        </p:blipFill>
        <p:spPr>
          <a:xfrm>
            <a:off x="4451906" y="3078425"/>
            <a:ext cx="13517889" cy="9799075"/>
          </a:xfrm>
          <a:prstGeom prst="rect">
            <a:avLst/>
          </a:prstGeom>
        </p:spPr>
      </p:pic>
    </p:spTree>
    <p:extLst>
      <p:ext uri="{BB962C8B-B14F-4D97-AF65-F5344CB8AC3E}">
        <p14:creationId xmlns:p14="http://schemas.microsoft.com/office/powerpoint/2010/main" val="25272952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F14B-0C6C-2D43-93EB-40CF6D4AF2D5}"/>
              </a:ext>
            </a:extLst>
          </p:cNvPr>
          <p:cNvSpPr>
            <a:spLocks noGrp="1"/>
          </p:cNvSpPr>
          <p:nvPr>
            <p:ph type="title"/>
          </p:nvPr>
        </p:nvSpPr>
        <p:spPr>
          <a:xfrm>
            <a:off x="1489572" y="1415325"/>
            <a:ext cx="20255305" cy="1049700"/>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How good were our predictions from the first </a:t>
            </a:r>
            <a:r>
              <a:rPr lang="en-US" b="1" dirty="0" err="1">
                <a:latin typeface="Open Sans" panose="020B0606030504020204" pitchFamily="34" charset="0"/>
                <a:ea typeface="Open Sans" panose="020B0606030504020204" pitchFamily="34" charset="0"/>
                <a:cs typeface="Open Sans" panose="020B0606030504020204" pitchFamily="34" charset="0"/>
                <a:sym typeface="San Francisco Display Bold"/>
              </a:rPr>
              <a:t>Datalog</a:t>
            </a:r>
            <a: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t> 2.0 workshop in 2010?</a:t>
            </a:r>
            <a:br>
              <a:rPr lang="en-US" b="1" dirty="0">
                <a:latin typeface="Open Sans" panose="020B0606030504020204" pitchFamily="34" charset="0"/>
                <a:ea typeface="Open Sans" panose="020B0606030504020204" pitchFamily="34" charset="0"/>
                <a:cs typeface="Open Sans" panose="020B0606030504020204" pitchFamily="34" charset="0"/>
                <a:sym typeface="San Francisco Display Bold"/>
              </a:rPr>
            </a:br>
            <a:endParaRPr lang="en-US" dirty="0"/>
          </a:p>
        </p:txBody>
      </p:sp>
      <p:sp>
        <p:nvSpPr>
          <p:cNvPr id="14" name="Shape 1089">
            <a:extLst>
              <a:ext uri="{FF2B5EF4-FFF2-40B4-BE49-F238E27FC236}">
                <a16:creationId xmlns:a16="http://schemas.microsoft.com/office/drawing/2014/main" id="{BDB01C5D-9E25-B745-B77C-D110A463F53F}"/>
              </a:ext>
            </a:extLst>
          </p:cNvPr>
          <p:cNvSpPr/>
          <p:nvPr/>
        </p:nvSpPr>
        <p:spPr>
          <a:xfrm>
            <a:off x="1565275" y="1533118"/>
            <a:ext cx="18402669" cy="9262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6" name="Shape 1091">
            <a:extLst>
              <a:ext uri="{FF2B5EF4-FFF2-40B4-BE49-F238E27FC236}">
                <a16:creationId xmlns:a16="http://schemas.microsoft.com/office/drawing/2014/main" id="{61A65456-C9A5-584D-9C54-50C454C245F9}"/>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pic>
        <p:nvPicPr>
          <p:cNvPr id="9" name="Picture 8">
            <a:extLst>
              <a:ext uri="{FF2B5EF4-FFF2-40B4-BE49-F238E27FC236}">
                <a16:creationId xmlns:a16="http://schemas.microsoft.com/office/drawing/2014/main" id="{612572BF-A221-1A43-A0A0-9CC843E4445A}"/>
              </a:ext>
            </a:extLst>
          </p:cNvPr>
          <p:cNvPicPr>
            <a:picLocks noChangeAspect="1"/>
          </p:cNvPicPr>
          <p:nvPr/>
        </p:nvPicPr>
        <p:blipFill>
          <a:blip r:embed="rId2"/>
          <a:stretch>
            <a:fillRect/>
          </a:stretch>
        </p:blipFill>
        <p:spPr>
          <a:xfrm>
            <a:off x="4451906" y="3078425"/>
            <a:ext cx="13517889" cy="9799075"/>
          </a:xfrm>
          <a:prstGeom prst="rect">
            <a:avLst/>
          </a:prstGeom>
        </p:spPr>
      </p:pic>
      <p:sp>
        <p:nvSpPr>
          <p:cNvPr id="10" name="Frame 9">
            <a:extLst>
              <a:ext uri="{FF2B5EF4-FFF2-40B4-BE49-F238E27FC236}">
                <a16:creationId xmlns:a16="http://schemas.microsoft.com/office/drawing/2014/main" id="{EA4D1B33-4048-754E-92C2-EBB43EDDF668}"/>
              </a:ext>
            </a:extLst>
          </p:cNvPr>
          <p:cNvSpPr/>
          <p:nvPr/>
        </p:nvSpPr>
        <p:spPr>
          <a:xfrm>
            <a:off x="5106876" y="4267200"/>
            <a:ext cx="12207949" cy="1168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1B5FA99B-423F-E84D-BEB1-0DDBBBEA3193}"/>
              </a:ext>
            </a:extLst>
          </p:cNvPr>
          <p:cNvSpPr/>
          <p:nvPr/>
        </p:nvSpPr>
        <p:spPr>
          <a:xfrm>
            <a:off x="5513276" y="8331050"/>
            <a:ext cx="11801549" cy="134635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27807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8" name="Shape 298" descr="Image result for picture of deep learning network applied to image"/>
          <p:cNvPicPr preferRelativeResize="0"/>
          <p:nvPr/>
        </p:nvPicPr>
        <p:blipFill>
          <a:blip r:embed="rId3">
            <a:alphaModFix/>
          </a:blip>
          <a:stretch>
            <a:fillRect/>
          </a:stretch>
        </p:blipFill>
        <p:spPr>
          <a:xfrm>
            <a:off x="131267" y="3963068"/>
            <a:ext cx="24384000" cy="6092504"/>
          </a:xfrm>
          <a:prstGeom prst="rect">
            <a:avLst/>
          </a:prstGeom>
          <a:noFill/>
          <a:ln>
            <a:noFill/>
          </a:ln>
        </p:spPr>
      </p:pic>
      <p:sp>
        <p:nvSpPr>
          <p:cNvPr id="3" name="Shape 555">
            <a:extLst>
              <a:ext uri="{FF2B5EF4-FFF2-40B4-BE49-F238E27FC236}">
                <a16:creationId xmlns:a16="http://schemas.microsoft.com/office/drawing/2014/main" id="{EB4A9E13-1550-5F4B-ACFA-66CC179BB2B6}"/>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135</a:t>
            </a:fld>
            <a:endParaRPr lang="en-US" dirty="0"/>
          </a:p>
        </p:txBody>
      </p:sp>
    </p:spTree>
    <p:extLst>
      <p:ext uri="{BB962C8B-B14F-4D97-AF65-F5344CB8AC3E}">
        <p14:creationId xmlns:p14="http://schemas.microsoft.com/office/powerpoint/2010/main" val="288530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967B9C-77C1-5341-9243-11E5053A4837}"/>
              </a:ext>
            </a:extLst>
          </p:cNvPr>
          <p:cNvPicPr>
            <a:picLocks noChangeAspect="1"/>
          </p:cNvPicPr>
          <p:nvPr/>
        </p:nvPicPr>
        <p:blipFill>
          <a:blip r:embed="rId3"/>
          <a:stretch>
            <a:fillRect/>
          </a:stretch>
        </p:blipFill>
        <p:spPr>
          <a:xfrm>
            <a:off x="12413660" y="14458521"/>
            <a:ext cx="11521008" cy="3271911"/>
          </a:xfrm>
          <a:prstGeom prst="rect">
            <a:avLst/>
          </a:prstGeom>
        </p:spPr>
      </p:pic>
      <p:sp>
        <p:nvSpPr>
          <p:cNvPr id="49" name="Shape 1091">
            <a:extLst>
              <a:ext uri="{FF2B5EF4-FFF2-40B4-BE49-F238E27FC236}">
                <a16:creationId xmlns:a16="http://schemas.microsoft.com/office/drawing/2014/main" id="{0295186E-DB8F-1047-80D6-DAFC83A30C60}"/>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3" name="Title 2">
            <a:extLst>
              <a:ext uri="{FF2B5EF4-FFF2-40B4-BE49-F238E27FC236}">
                <a16:creationId xmlns:a16="http://schemas.microsoft.com/office/drawing/2014/main" id="{957A45DB-8928-E44A-A884-672641614AB3}"/>
              </a:ext>
            </a:extLst>
          </p:cNvPr>
          <p:cNvSpPr>
            <a:spLocks noGrp="1"/>
          </p:cNvSpPr>
          <p:nvPr>
            <p:ph type="title"/>
          </p:nvPr>
        </p:nvSpPr>
        <p:spPr/>
        <p:txBody>
          <a:bodyPr/>
          <a:lstStyle/>
          <a:p>
            <a:r>
              <a:rPr lang="en-US" dirty="0"/>
              <a:t>Analysts agree</a:t>
            </a:r>
          </a:p>
        </p:txBody>
      </p:sp>
      <p:pic>
        <p:nvPicPr>
          <p:cNvPr id="2" name="Picture 1">
            <a:extLst>
              <a:ext uri="{FF2B5EF4-FFF2-40B4-BE49-F238E27FC236}">
                <a16:creationId xmlns:a16="http://schemas.microsoft.com/office/drawing/2014/main" id="{4AA5A018-5497-2F40-8ADA-7FBBEE5F41AE}"/>
              </a:ext>
            </a:extLst>
          </p:cNvPr>
          <p:cNvPicPr>
            <a:picLocks noChangeAspect="1"/>
          </p:cNvPicPr>
          <p:nvPr/>
        </p:nvPicPr>
        <p:blipFill>
          <a:blip r:embed="rId4"/>
          <a:stretch>
            <a:fillRect/>
          </a:stretch>
        </p:blipFill>
        <p:spPr>
          <a:xfrm>
            <a:off x="6232932" y="2459396"/>
            <a:ext cx="10253162" cy="10902529"/>
          </a:xfrm>
          <a:prstGeom prst="rect">
            <a:avLst/>
          </a:prstGeom>
        </p:spPr>
      </p:pic>
      <p:sp>
        <p:nvSpPr>
          <p:cNvPr id="7" name="Shape 555">
            <a:extLst>
              <a:ext uri="{FF2B5EF4-FFF2-40B4-BE49-F238E27FC236}">
                <a16:creationId xmlns:a16="http://schemas.microsoft.com/office/drawing/2014/main" id="{A1ACAE09-3AA0-5140-8A5B-7849D9991A1C}"/>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14</a:t>
            </a:fld>
            <a:endParaRPr lang="en-US" dirty="0"/>
          </a:p>
        </p:txBody>
      </p:sp>
    </p:spTree>
    <p:extLst>
      <p:ext uri="{BB962C8B-B14F-4D97-AF65-F5344CB8AC3E}">
        <p14:creationId xmlns:p14="http://schemas.microsoft.com/office/powerpoint/2010/main" val="3458760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4294967295"/>
          </p:nvPr>
        </p:nvSpPr>
        <p:spPr>
          <a:xfrm>
            <a:off x="2397126" y="3073400"/>
            <a:ext cx="19481568" cy="9110663"/>
          </a:xfrm>
        </p:spPr>
        <p:txBody>
          <a:bodyPr anchor="ctr"/>
          <a:lstStyle/>
          <a:p>
            <a:pPr marL="25400" indent="0" algn="ctr">
              <a:buNone/>
            </a:pPr>
            <a:r>
              <a:rPr lang="en-US" sz="4800" b="1" dirty="0"/>
              <a:t>Why?</a:t>
            </a:r>
            <a:endParaRPr lang="en-US" sz="4800" dirty="0"/>
          </a:p>
          <a:p>
            <a:endParaRPr lang="en-US" dirty="0"/>
          </a:p>
        </p:txBody>
      </p:sp>
      <p:sp>
        <p:nvSpPr>
          <p:cNvPr id="3" name="Shape 555">
            <a:extLst>
              <a:ext uri="{FF2B5EF4-FFF2-40B4-BE49-F238E27FC236}">
                <a16:creationId xmlns:a16="http://schemas.microsoft.com/office/drawing/2014/main" id="{C2C11CF0-9874-D849-A6E4-568D5B0EA25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15</a:t>
            </a:fld>
            <a:endParaRPr lang="en-US" dirty="0"/>
          </a:p>
        </p:txBody>
      </p:sp>
    </p:spTree>
    <p:extLst>
      <p:ext uri="{BB962C8B-B14F-4D97-AF65-F5344CB8AC3E}">
        <p14:creationId xmlns:p14="http://schemas.microsoft.com/office/powerpoint/2010/main" val="58632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ctr">
              <a:buNone/>
            </a:pPr>
            <a:r>
              <a:rPr lang="en-US" sz="4800" b="1" dirty="0"/>
              <a:t>Business Intelligence should be Relational</a:t>
            </a:r>
            <a:endParaRPr lang="en-US" sz="4800" dirty="0"/>
          </a:p>
          <a:p>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What </a:t>
            </a:r>
            <a:r>
              <a:rPr lang="en-US" b="1" dirty="0"/>
              <a:t>if I tell you</a:t>
            </a:r>
          </a:p>
        </p:txBody>
      </p:sp>
      <p:sp>
        <p:nvSpPr>
          <p:cNvPr id="6" name="Shape 555">
            <a:extLst>
              <a:ext uri="{FF2B5EF4-FFF2-40B4-BE49-F238E27FC236}">
                <a16:creationId xmlns:a16="http://schemas.microsoft.com/office/drawing/2014/main" id="{4BE74ED1-B9B0-2B44-9472-EE283B3D3907}"/>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16</a:t>
            </a:fld>
            <a:endParaRPr lang="en-US" dirty="0"/>
          </a:p>
        </p:txBody>
      </p:sp>
    </p:spTree>
    <p:extLst>
      <p:ext uri="{BB962C8B-B14F-4D97-AF65-F5344CB8AC3E}">
        <p14:creationId xmlns:p14="http://schemas.microsoft.com/office/powerpoint/2010/main" val="44778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967B9C-77C1-5341-9243-11E5053A4837}"/>
              </a:ext>
            </a:extLst>
          </p:cNvPr>
          <p:cNvPicPr>
            <a:picLocks noChangeAspect="1"/>
          </p:cNvPicPr>
          <p:nvPr/>
        </p:nvPicPr>
        <p:blipFill>
          <a:blip r:embed="rId3"/>
          <a:stretch>
            <a:fillRect/>
          </a:stretch>
        </p:blipFill>
        <p:spPr>
          <a:xfrm>
            <a:off x="12413660" y="14458521"/>
            <a:ext cx="11521008" cy="3271911"/>
          </a:xfrm>
          <a:prstGeom prst="rect">
            <a:avLst/>
          </a:prstGeom>
        </p:spPr>
      </p:pic>
      <p:sp>
        <p:nvSpPr>
          <p:cNvPr id="49" name="Shape 1091">
            <a:extLst>
              <a:ext uri="{FF2B5EF4-FFF2-40B4-BE49-F238E27FC236}">
                <a16:creationId xmlns:a16="http://schemas.microsoft.com/office/drawing/2014/main" id="{0295186E-DB8F-1047-80D6-DAFC83A30C60}"/>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5" name="Text Placeholder 4">
            <a:extLst>
              <a:ext uri="{FF2B5EF4-FFF2-40B4-BE49-F238E27FC236}">
                <a16:creationId xmlns:a16="http://schemas.microsoft.com/office/drawing/2014/main" id="{03DBF017-6C66-634C-8D91-E354A4600023}"/>
              </a:ext>
            </a:extLst>
          </p:cNvPr>
          <p:cNvSpPr>
            <a:spLocks noGrp="1"/>
          </p:cNvSpPr>
          <p:nvPr>
            <p:ph type="body" idx="1"/>
          </p:nvPr>
        </p:nvSpPr>
        <p:spPr/>
        <p:txBody>
          <a:bodyPr/>
          <a:lstStyle/>
          <a:p>
            <a:pPr marL="25400" indent="0" algn="ctr">
              <a:buNone/>
            </a:pPr>
            <a:r>
              <a:rPr lang="en-US" sz="4800" b="1" dirty="0"/>
              <a:t>MOLAP          vs          ROLAP</a:t>
            </a:r>
          </a:p>
          <a:p>
            <a:pPr marL="25400" indent="0" algn="ctr">
              <a:buNone/>
            </a:pPr>
            <a:endParaRPr lang="en-US" sz="4800" dirty="0"/>
          </a:p>
          <a:p>
            <a:pPr marL="25400" indent="0" algn="ctr">
              <a:buNone/>
            </a:pPr>
            <a:endParaRPr lang="en-US" sz="4800" dirty="0"/>
          </a:p>
          <a:p>
            <a:pPr marL="25400" indent="0" algn="ctr">
              <a:buNone/>
            </a:pPr>
            <a:r>
              <a:rPr lang="en-US" sz="4400" dirty="0"/>
              <a:t>In the Multidimensional (i.e. Tensor) </a:t>
            </a:r>
            <a:r>
              <a:rPr lang="en-US" sz="4400" b="1" dirty="0"/>
              <a:t>vs</a:t>
            </a:r>
            <a:r>
              <a:rPr lang="en-US" sz="4400" dirty="0"/>
              <a:t> Relational OLAP wars of the 1990’s, </a:t>
            </a:r>
            <a:br>
              <a:rPr lang="en-US" sz="4400" dirty="0"/>
            </a:br>
            <a:r>
              <a:rPr lang="en-US" sz="4400" dirty="0"/>
              <a:t>MOLAP was the incumbent and ROLAP was the underdog!</a:t>
            </a:r>
          </a:p>
        </p:txBody>
      </p:sp>
      <p:sp>
        <p:nvSpPr>
          <p:cNvPr id="6" name="Title 5">
            <a:extLst>
              <a:ext uri="{FF2B5EF4-FFF2-40B4-BE49-F238E27FC236}">
                <a16:creationId xmlns:a16="http://schemas.microsoft.com/office/drawing/2014/main" id="{4A377EE6-6842-1046-9C99-0E7CF3B0346E}"/>
              </a:ext>
            </a:extLst>
          </p:cNvPr>
          <p:cNvSpPr>
            <a:spLocks noGrp="1"/>
          </p:cNvSpPr>
          <p:nvPr>
            <p:ph type="title"/>
          </p:nvPr>
        </p:nvSpPr>
        <p:spPr/>
        <p:txBody>
          <a:bodyPr/>
          <a:lstStyle/>
          <a:p>
            <a:r>
              <a:rPr lang="en-US" dirty="0"/>
              <a:t>Not </a:t>
            </a:r>
            <a:r>
              <a:rPr lang="en-US" b="1" dirty="0"/>
              <a:t>Controversial </a:t>
            </a:r>
            <a:r>
              <a:rPr lang="en-US" b="1" dirty="0">
                <a:latin typeface="Open Sans Light" panose="020B0306030504020204" pitchFamily="34" charset="0"/>
                <a:ea typeface="Open Sans Light" panose="020B0306030504020204" pitchFamily="34" charset="0"/>
                <a:cs typeface="Open Sans Light" panose="020B0306030504020204" pitchFamily="34" charset="0"/>
              </a:rPr>
              <a:t>but</a:t>
            </a:r>
            <a:r>
              <a:rPr lang="en-US" dirty="0">
                <a:latin typeface="Open Sans Light" panose="020B0306030504020204" pitchFamily="34" charset="0"/>
                <a:ea typeface="Open Sans Light" panose="020B0306030504020204" pitchFamily="34" charset="0"/>
                <a:cs typeface="Open Sans Light" panose="020B0306030504020204" pitchFamily="34" charset="0"/>
              </a:rPr>
              <a:t> </a:t>
            </a:r>
            <a:r>
              <a:rPr lang="en-US" b="1" dirty="0">
                <a:latin typeface="Open Sans Light" panose="020B0306030504020204" pitchFamily="34" charset="0"/>
                <a:ea typeface="Open Sans Light" panose="020B0306030504020204" pitchFamily="34" charset="0"/>
                <a:cs typeface="Open Sans Light" panose="020B0306030504020204" pitchFamily="34" charset="0"/>
              </a:rPr>
              <a:t>it used to be</a:t>
            </a:r>
            <a:endParaRPr lang="en-US" dirty="0"/>
          </a:p>
        </p:txBody>
      </p:sp>
      <p:pic>
        <p:nvPicPr>
          <p:cNvPr id="7" name="Picture 8" descr="https://lh6.googleusercontent.com/o0HfIjQvoU2HTaAQ1rQlr5WATiAvikPO7NMaJGVK9xhIOYAtb6grAX6WggNa2FSHv7NoZDcGr-K-rTDoMF3jG-xNehRi6al_WlvWP6F_VMxh9nW8exIfWxq1_wOJSrF-bXJ6xrYcuKQ">
            <a:extLst>
              <a:ext uri="{FF2B5EF4-FFF2-40B4-BE49-F238E27FC236}">
                <a16:creationId xmlns:a16="http://schemas.microsoft.com/office/drawing/2014/main" id="{DEBD8D7B-9065-F54C-BCFC-EF5E383EFF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6219"/>
          <a:stretch/>
        </p:blipFill>
        <p:spPr bwMode="auto">
          <a:xfrm>
            <a:off x="831209" y="2809594"/>
            <a:ext cx="4175029" cy="48816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lh6.googleusercontent.com/o0HfIjQvoU2HTaAQ1rQlr5WATiAvikPO7NMaJGVK9xhIOYAtb6grAX6WggNa2FSHv7NoZDcGr-K-rTDoMF3jG-xNehRi6al_WlvWP6F_VMxh9nW8exIfWxq1_wOJSrF-bXJ6xrYcuKQ">
            <a:extLst>
              <a:ext uri="{FF2B5EF4-FFF2-40B4-BE49-F238E27FC236}">
                <a16:creationId xmlns:a16="http://schemas.microsoft.com/office/drawing/2014/main" id="{6D5C05EA-9D1E-2F42-A1D0-7AA778A127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00"/>
          <a:stretch/>
        </p:blipFill>
        <p:spPr bwMode="auto">
          <a:xfrm>
            <a:off x="17522116" y="3073275"/>
            <a:ext cx="6030675" cy="40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55">
            <a:extLst>
              <a:ext uri="{FF2B5EF4-FFF2-40B4-BE49-F238E27FC236}">
                <a16:creationId xmlns:a16="http://schemas.microsoft.com/office/drawing/2014/main" id="{9FA1F9AF-40CA-9C4B-9A6A-B0280B3EDDF5}"/>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17</a:t>
            </a:fld>
            <a:endParaRPr lang="en-US" dirty="0"/>
          </a:p>
        </p:txBody>
      </p:sp>
    </p:spTree>
    <p:extLst>
      <p:ext uri="{BB962C8B-B14F-4D97-AF65-F5344CB8AC3E}">
        <p14:creationId xmlns:p14="http://schemas.microsoft.com/office/powerpoint/2010/main" val="2572400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1BB00-D051-5444-BDA7-E6EFA034631B}"/>
              </a:ext>
            </a:extLst>
          </p:cNvPr>
          <p:cNvPicPr>
            <a:picLocks noChangeAspect="1"/>
          </p:cNvPicPr>
          <p:nvPr/>
        </p:nvPicPr>
        <p:blipFill>
          <a:blip r:embed="rId3"/>
          <a:stretch>
            <a:fillRect/>
          </a:stretch>
        </p:blipFill>
        <p:spPr>
          <a:xfrm>
            <a:off x="1565275" y="6542253"/>
            <a:ext cx="4233359" cy="4233359"/>
          </a:xfrm>
          <a:prstGeom prst="rect">
            <a:avLst/>
          </a:prstGeom>
        </p:spPr>
      </p:pic>
      <p:sp>
        <p:nvSpPr>
          <p:cNvPr id="13" name="Shape 555">
            <a:extLst>
              <a:ext uri="{FF2B5EF4-FFF2-40B4-BE49-F238E27FC236}">
                <a16:creationId xmlns:a16="http://schemas.microsoft.com/office/drawing/2014/main" id="{2273AA70-5B1F-A84D-A866-100AF639EB59}"/>
              </a:ext>
            </a:extLst>
          </p:cNvPr>
          <p:cNvSpPr>
            <a:spLocks noGrp="1"/>
          </p:cNvSpPr>
          <p:nvPr>
            <p:ph type="sldNum" idx="12"/>
          </p:nvPr>
        </p:nvSpPr>
        <p:spPr>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8255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825500" rtl="0" eaLnBrk="1" fontAlgn="auto" latinLnBrk="0" hangingPunct="0">
                <a:lnSpc>
                  <a:spcPct val="100000"/>
                </a:lnSpc>
                <a:spcBef>
                  <a:spcPts val="0"/>
                </a:spcBef>
                <a:spcAft>
                  <a:spcPts val="0"/>
                </a:spcAft>
                <a:buClrTx/>
                <a:buSzTx/>
                <a:buFontTx/>
                <a:buNone/>
                <a:tabLst/>
                <a:defRPr/>
              </a:pPr>
              <a:t>18</a:t>
            </a:fld>
            <a:endParaRPr kumimoji="0" sz="1600" b="0" i="0" u="none" strike="noStrike" kern="0" cap="none" spc="0" normalizeH="0" baseline="0" noProof="0" dirty="0">
              <a:ln>
                <a:noFill/>
              </a:ln>
              <a:solidFill>
                <a:srgbClr val="53585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endParaRPr>
          </a:p>
        </p:txBody>
      </p:sp>
      <p:sp>
        <p:nvSpPr>
          <p:cNvPr id="754" name="Shape 754"/>
          <p:cNvSpPr/>
          <p:nvPr/>
        </p:nvSpPr>
        <p:spPr>
          <a:xfrm>
            <a:off x="1565275" y="10174835"/>
            <a:ext cx="4448334" cy="183127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342900" marR="0" lvl="0" indent="-342900" algn="l" defTabSz="825500" rtl="0" eaLnBrk="1" fontAlgn="auto" latinLnBrk="0" hangingPunct="0">
              <a:lnSpc>
                <a:spcPct val="120000"/>
              </a:lnSpc>
              <a:spcBef>
                <a:spcPts val="0"/>
              </a:spcBef>
              <a:spcAft>
                <a:spcPts val="0"/>
              </a:spcAft>
              <a:buClr>
                <a:srgbClr val="0070C0"/>
              </a:buClr>
              <a:buSzTx/>
              <a:buFont typeface="Wingdings" pitchFamily="2" charset="2"/>
              <a:buChar char="§"/>
              <a:tabLst/>
              <a:defRPr sz="1800">
                <a:solidFill>
                  <a:srgbClr val="53585F"/>
                </a:solidFill>
                <a:latin typeface="San Francisco Display Light"/>
                <a:ea typeface="San Francisco Display Light"/>
                <a:cs typeface="San Francisco Display Light"/>
                <a:sym typeface="San Francisco Display Light"/>
              </a:defRPr>
            </a:pPr>
            <a:r>
              <a:rPr kumimoji="0" lang="en-US" sz="24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Launched </a:t>
            </a: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in 2002</a:t>
            </a:r>
            <a:endParaRPr kumimoji="0" lang="en-US" sz="24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342900" marR="0" lvl="0" indent="-342900" algn="l" defTabSz="825500" rtl="0" eaLnBrk="1" fontAlgn="auto" latinLnBrk="0" hangingPunct="0">
              <a:lnSpc>
                <a:spcPct val="120000"/>
              </a:lnSpc>
              <a:spcBef>
                <a:spcPts val="0"/>
              </a:spcBef>
              <a:spcAft>
                <a:spcPts val="0"/>
              </a:spcAft>
              <a:buClr>
                <a:srgbClr val="0070C0"/>
              </a:buClr>
              <a:buSzTx/>
              <a:buFont typeface="Wingdings" pitchFamily="2" charset="2"/>
              <a:buChar char="§"/>
              <a:tabLst/>
              <a:defRPr sz="1800">
                <a:solidFill>
                  <a:srgbClr val="53585F"/>
                </a:solidFill>
                <a:latin typeface="San Francisco Display Light"/>
                <a:ea typeface="San Francisco Display Light"/>
                <a:cs typeface="San Francisco Display Light"/>
                <a:sym typeface="San Francisco Display Light"/>
              </a:defRPr>
            </a:pPr>
            <a:r>
              <a:rPr kumimoji="0" lang="en-US" sz="24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IPO in 2013</a:t>
            </a:r>
          </a:p>
          <a:p>
            <a:pPr marL="342900" marR="0" lvl="0" indent="-342900" algn="l" defTabSz="825500" rtl="0" eaLnBrk="1" fontAlgn="auto" latinLnBrk="0" hangingPunct="0">
              <a:lnSpc>
                <a:spcPct val="120000"/>
              </a:lnSpc>
              <a:spcBef>
                <a:spcPts val="0"/>
              </a:spcBef>
              <a:spcAft>
                <a:spcPts val="0"/>
              </a:spcAft>
              <a:buClr>
                <a:srgbClr val="0070C0"/>
              </a:buClr>
              <a:buSzTx/>
              <a:buFont typeface="Wingdings" pitchFamily="2" charset="2"/>
              <a:buChar char="§"/>
              <a:tabLst/>
              <a:defRPr sz="1800">
                <a:solidFill>
                  <a:srgbClr val="53585F"/>
                </a:solidFill>
                <a:latin typeface="San Francisco Display Light"/>
                <a:ea typeface="San Francisco Display Light"/>
                <a:cs typeface="San Francisco Display Light"/>
                <a:sym typeface="San Francisco Display Light"/>
              </a:defRPr>
            </a:pPr>
            <a:r>
              <a:rPr lang="en-US" sz="24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Current Market Cap: </a:t>
            </a:r>
            <a:r>
              <a:rPr lang="en-US" sz="2400" b="1"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$11.6B</a:t>
            </a:r>
            <a:endParaRPr kumimoji="0" lang="en-US" sz="2400" b="1"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342900" marR="0" lvl="0" indent="-342900" algn="l" defTabSz="825500" rtl="0" eaLnBrk="1" fontAlgn="auto" latinLnBrk="0" hangingPunct="0">
              <a:lnSpc>
                <a:spcPct val="120000"/>
              </a:lnSpc>
              <a:spcBef>
                <a:spcPts val="0"/>
              </a:spcBef>
              <a:spcAft>
                <a:spcPts val="0"/>
              </a:spcAft>
              <a:buClrTx/>
              <a:buSzTx/>
              <a:buFont typeface="Arial" panose="020B0604020202020204" pitchFamily="34" charset="0"/>
              <a:buChar char="•"/>
              <a:tabLst/>
              <a:defRPr sz="1800">
                <a:solidFill>
                  <a:srgbClr val="53585F"/>
                </a:solidFill>
                <a:latin typeface="San Francisco Display Light"/>
                <a:ea typeface="San Francisco Display Light"/>
                <a:cs typeface="San Francisco Display Light"/>
                <a:sym typeface="San Francisco Display Light"/>
              </a:defRPr>
            </a:pPr>
            <a:endParaRPr kumimoji="0" lang="en-US" sz="2400" b="0" i="0" u="none" strike="noStrike" kern="0" cap="none" spc="0" normalizeH="0" baseline="0" noProof="0" dirty="0">
              <a:ln>
                <a:noFill/>
              </a:ln>
              <a:solidFill>
                <a:srgbClr val="53585F"/>
              </a:solidFill>
              <a:effectLst/>
              <a:uLnTx/>
              <a:uFillTx/>
              <a:latin typeface="Helvetica Neue Light" panose="02000403000000020004" pitchFamily="2" charset="0"/>
              <a:ea typeface="Helvetica Neue Light" panose="02000403000000020004" pitchFamily="2" charset="0"/>
              <a:sym typeface="San Francisco Display Light"/>
            </a:endParaRPr>
          </a:p>
        </p:txBody>
      </p:sp>
      <p:pic>
        <p:nvPicPr>
          <p:cNvPr id="5" name="Picture 4">
            <a:extLst>
              <a:ext uri="{FF2B5EF4-FFF2-40B4-BE49-F238E27FC236}">
                <a16:creationId xmlns:a16="http://schemas.microsoft.com/office/drawing/2014/main" id="{61D5C04F-CAD6-DF4E-8F6A-BCD077A10854}"/>
              </a:ext>
            </a:extLst>
          </p:cNvPr>
          <p:cNvPicPr>
            <a:picLocks noChangeAspect="1"/>
          </p:cNvPicPr>
          <p:nvPr/>
        </p:nvPicPr>
        <p:blipFill>
          <a:blip r:embed="rId4"/>
          <a:stretch>
            <a:fillRect/>
          </a:stretch>
        </p:blipFill>
        <p:spPr>
          <a:xfrm>
            <a:off x="5091726" y="-10334"/>
            <a:ext cx="13223168" cy="7673780"/>
          </a:xfrm>
          <a:prstGeom prst="rect">
            <a:avLst/>
          </a:prstGeom>
        </p:spPr>
      </p:pic>
      <p:sp>
        <p:nvSpPr>
          <p:cNvPr id="17" name="Rectangle 16">
            <a:extLst>
              <a:ext uri="{FF2B5EF4-FFF2-40B4-BE49-F238E27FC236}">
                <a16:creationId xmlns:a16="http://schemas.microsoft.com/office/drawing/2014/main" id="{3C943C07-BA21-EF4A-A4C7-0F5D8F3EB12F}"/>
              </a:ext>
            </a:extLst>
          </p:cNvPr>
          <p:cNvSpPr/>
          <p:nvPr/>
        </p:nvSpPr>
        <p:spPr>
          <a:xfrm>
            <a:off x="1472065" y="0"/>
            <a:ext cx="21253249" cy="7612525"/>
          </a:xfrm>
          <a:prstGeom prst="rect">
            <a:avLst/>
          </a:prstGeom>
          <a:solidFill>
            <a:schemeClr val="bg1">
              <a:lumMod val="75000"/>
              <a:alpha val="39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sp>
        <p:nvSpPr>
          <p:cNvPr id="10" name="Shape 753">
            <a:extLst>
              <a:ext uri="{FF2B5EF4-FFF2-40B4-BE49-F238E27FC236}">
                <a16:creationId xmlns:a16="http://schemas.microsoft.com/office/drawing/2014/main" id="{391C92DB-07B0-624C-ADD4-25E59E1B40C8}"/>
              </a:ext>
            </a:extLst>
          </p:cNvPr>
          <p:cNvSpPr>
            <a:spLocks/>
          </p:cNvSpPr>
          <p:nvPr/>
        </p:nvSpPr>
        <p:spPr>
          <a:xfrm>
            <a:off x="1565275" y="9262465"/>
            <a:ext cx="3383940" cy="723083"/>
          </a:xfrm>
          <a:prstGeom prst="rect">
            <a:avLst/>
          </a:prstGeom>
          <a:ln w="12700">
            <a:miter lim="400000"/>
          </a:ln>
        </p:spPr>
        <p:txBody>
          <a:bodyPr wrap="none" lIns="50800" tIns="50800" rIns="50800" bIns="50800" anchor="b">
            <a:spAutoFit/>
          </a:bodyPr>
          <a:lstStyle/>
          <a:p>
            <a:pPr algn="l">
              <a:lnSpc>
                <a:spcPct val="120000"/>
              </a:lnSpc>
              <a:defRPr sz="3300">
                <a:solidFill>
                  <a:srgbClr val="53585F"/>
                </a:solidFill>
                <a:uFillTx/>
                <a:latin typeface="San Francisco Display Light"/>
                <a:ea typeface="San Francisco Display Light"/>
                <a:cs typeface="San Francisco Display Light"/>
                <a:sym typeface="San Francisco Display Light"/>
              </a:defRPr>
            </a:pPr>
            <a:r>
              <a:rPr lang="en-US" sz="3600" dirty="0">
                <a:uFillTx/>
                <a:latin typeface="Open Sans Light" panose="020B0306030504020204" pitchFamily="34" charset="0"/>
                <a:ea typeface="Open Sans Light" panose="020B0306030504020204" pitchFamily="34" charset="0"/>
                <a:cs typeface="Open Sans Light" panose="020B0306030504020204" pitchFamily="34" charset="0"/>
              </a:rPr>
              <a:t>Tableau Software</a:t>
            </a:r>
            <a:endParaRPr sz="3600" b="1" dirty="0">
              <a:uFillTx/>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11" name="Shape 1091">
            <a:extLst>
              <a:ext uri="{FF2B5EF4-FFF2-40B4-BE49-F238E27FC236}">
                <a16:creationId xmlns:a16="http://schemas.microsoft.com/office/drawing/2014/main" id="{7FEAA290-326E-FD4A-B42D-13DF53B0D351}"/>
              </a:ext>
            </a:extLst>
          </p:cNvPr>
          <p:cNvSpPr>
            <a:spLocks/>
          </p:cNvSpPr>
          <p:nvPr/>
        </p:nvSpPr>
        <p:spPr>
          <a:xfrm>
            <a:off x="1649280" y="10151802"/>
            <a:ext cx="604822" cy="0"/>
          </a:xfrm>
          <a:prstGeom prst="line">
            <a:avLst/>
          </a:prstGeom>
          <a:ln w="25400">
            <a:solidFill>
              <a:srgbClr val="0365C0"/>
            </a:solidFill>
            <a:miter lim="400000"/>
          </a:ln>
        </p:spPr>
        <p:txBody>
          <a:bodyPr lIns="50800" tIns="50800" rIns="50800" bIns="50800" anchor="ctr"/>
          <a:lstStyle/>
          <a:p>
            <a:pPr>
              <a:defRPr sz="3200">
                <a:uFillTx/>
              </a:defRPr>
            </a:pPr>
            <a:endParaRPr dirty="0">
              <a:uFillTx/>
            </a:endParaRPr>
          </a:p>
        </p:txBody>
      </p:sp>
    </p:spTree>
    <p:extLst>
      <p:ext uri="{BB962C8B-B14F-4D97-AF65-F5344CB8AC3E}">
        <p14:creationId xmlns:p14="http://schemas.microsoft.com/office/powerpoint/2010/main" val="3640278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967B9C-77C1-5341-9243-11E5053A4837}"/>
              </a:ext>
            </a:extLst>
          </p:cNvPr>
          <p:cNvPicPr>
            <a:picLocks noChangeAspect="1"/>
          </p:cNvPicPr>
          <p:nvPr/>
        </p:nvPicPr>
        <p:blipFill>
          <a:blip r:embed="rId3"/>
          <a:stretch>
            <a:fillRect/>
          </a:stretch>
        </p:blipFill>
        <p:spPr>
          <a:xfrm>
            <a:off x="12645464" y="15152915"/>
            <a:ext cx="11521008" cy="3271911"/>
          </a:xfrm>
          <a:prstGeom prst="rect">
            <a:avLst/>
          </a:prstGeom>
        </p:spPr>
      </p:pic>
      <p:sp>
        <p:nvSpPr>
          <p:cNvPr id="49" name="Shape 1091">
            <a:extLst>
              <a:ext uri="{FF2B5EF4-FFF2-40B4-BE49-F238E27FC236}">
                <a16:creationId xmlns:a16="http://schemas.microsoft.com/office/drawing/2014/main" id="{0295186E-DB8F-1047-80D6-DAFC83A30C60}"/>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3" name="Title 2">
            <a:extLst>
              <a:ext uri="{FF2B5EF4-FFF2-40B4-BE49-F238E27FC236}">
                <a16:creationId xmlns:a16="http://schemas.microsoft.com/office/drawing/2014/main" id="{7899023E-FB6B-0D4A-88B4-F5723ADF6693}"/>
              </a:ext>
            </a:extLst>
          </p:cNvPr>
          <p:cNvSpPr>
            <a:spLocks noGrp="1"/>
          </p:cNvSpPr>
          <p:nvPr>
            <p:ph type="title"/>
          </p:nvPr>
        </p:nvSpPr>
        <p:spPr/>
        <p:txBody>
          <a:bodyPr/>
          <a:lstStyle/>
          <a:p>
            <a:r>
              <a:rPr lang="en-US" dirty="0"/>
              <a:t>Analysts agree</a:t>
            </a:r>
          </a:p>
        </p:txBody>
      </p:sp>
      <p:pic>
        <p:nvPicPr>
          <p:cNvPr id="2" name="Picture 1">
            <a:extLst>
              <a:ext uri="{FF2B5EF4-FFF2-40B4-BE49-F238E27FC236}">
                <a16:creationId xmlns:a16="http://schemas.microsoft.com/office/drawing/2014/main" id="{1A2C002A-2683-F742-9288-6CD01F7EF108}"/>
              </a:ext>
            </a:extLst>
          </p:cNvPr>
          <p:cNvPicPr>
            <a:picLocks noChangeAspect="1"/>
          </p:cNvPicPr>
          <p:nvPr/>
        </p:nvPicPr>
        <p:blipFill>
          <a:blip r:embed="rId4"/>
          <a:stretch>
            <a:fillRect/>
          </a:stretch>
        </p:blipFill>
        <p:spPr>
          <a:xfrm>
            <a:off x="7379446" y="2697489"/>
            <a:ext cx="10532036" cy="10511304"/>
          </a:xfrm>
          <a:prstGeom prst="rect">
            <a:avLst/>
          </a:prstGeom>
        </p:spPr>
      </p:pic>
      <p:sp>
        <p:nvSpPr>
          <p:cNvPr id="7" name="Shape 555">
            <a:extLst>
              <a:ext uri="{FF2B5EF4-FFF2-40B4-BE49-F238E27FC236}">
                <a16:creationId xmlns:a16="http://schemas.microsoft.com/office/drawing/2014/main" id="{ABB5142B-5B24-A042-9008-D926CB347A70}"/>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19</a:t>
            </a:fld>
            <a:endParaRPr lang="en-US" dirty="0"/>
          </a:p>
        </p:txBody>
      </p:sp>
    </p:spTree>
    <p:extLst>
      <p:ext uri="{BB962C8B-B14F-4D97-AF65-F5344CB8AC3E}">
        <p14:creationId xmlns:p14="http://schemas.microsoft.com/office/powerpoint/2010/main" val="162750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a:extLst>
              <a:ext uri="{FF2B5EF4-FFF2-40B4-BE49-F238E27FC236}">
                <a16:creationId xmlns:a16="http://schemas.microsoft.com/office/drawing/2014/main" id="{52510B7F-1637-1243-9768-D51F2E5D08BB}"/>
              </a:ext>
            </a:extLst>
          </p:cNvPr>
          <p:cNvSpPr>
            <a:spLocks noGrp="1"/>
          </p:cNvSpPr>
          <p:nvPr>
            <p:ph type="title"/>
          </p:nvPr>
        </p:nvSpPr>
        <p:spPr>
          <a:xfrm>
            <a:off x="1489572" y="1415325"/>
            <a:ext cx="20278227" cy="1049700"/>
          </a:xfrm>
        </p:spPr>
        <p:txBody>
          <a:bodyPr/>
          <a:lstStyle/>
          <a:p>
            <a:r>
              <a:rPr lang="en" dirty="0"/>
              <a:t>Our </a:t>
            </a:r>
            <a:r>
              <a:rPr lang="en" b="1" dirty="0"/>
              <a:t>research and development team &lt;- they get credit, mistakes are mine</a:t>
            </a:r>
            <a:endParaRPr lang="en-US" b="1" dirty="0"/>
          </a:p>
        </p:txBody>
      </p:sp>
      <p:sp>
        <p:nvSpPr>
          <p:cNvPr id="419" name="Shape 419"/>
          <p:cNvSpPr txBox="1">
            <a:spLocks noGrp="1"/>
          </p:cNvSpPr>
          <p:nvPr>
            <p:ph type="body" idx="1"/>
          </p:nvPr>
        </p:nvSpPr>
        <p:spPr>
          <a:xfrm>
            <a:off x="1489573" y="2960293"/>
            <a:ext cx="7047663" cy="10241022"/>
          </a:xfrm>
          <a:prstGeom prst="rect">
            <a:avLst/>
          </a:prstGeom>
          <a:noFill/>
          <a:ln>
            <a:noFill/>
          </a:ln>
        </p:spPr>
        <p:txBody>
          <a:bodyPr spcFirstLastPara="1" wrap="square" lIns="243800" tIns="121867" rIns="243800" bIns="121867" anchor="t" anchorCtr="0">
            <a:noAutofit/>
          </a:bodyPr>
          <a:lstStyle/>
          <a:p>
            <a:pPr marL="0" indent="0">
              <a:spcBef>
                <a:spcPts val="853"/>
              </a:spcBef>
              <a:buSzPts val="2080"/>
              <a:buNone/>
            </a:pPr>
            <a:r>
              <a:rPr lang="en" dirty="0"/>
              <a:t>Chris Granger</a:t>
            </a:r>
          </a:p>
          <a:p>
            <a:pPr marL="0" indent="0">
              <a:spcBef>
                <a:spcPts val="853"/>
              </a:spcBef>
              <a:buSzPts val="2080"/>
              <a:buNone/>
            </a:pPr>
            <a:r>
              <a:rPr lang="en" dirty="0"/>
              <a:t>Hung Ngo</a:t>
            </a:r>
          </a:p>
          <a:p>
            <a:pPr marL="0" indent="0">
              <a:spcBef>
                <a:spcPts val="853"/>
              </a:spcBef>
              <a:buSzPts val="2080"/>
              <a:buNone/>
            </a:pPr>
            <a:r>
              <a:rPr lang="en" dirty="0"/>
              <a:t>J</a:t>
            </a:r>
            <a:r>
              <a:rPr lang="en-US" dirty="0"/>
              <a:t>o</a:t>
            </a:r>
            <a:r>
              <a:rPr lang="en" dirty="0" err="1"/>
              <a:t>sh</a:t>
            </a:r>
            <a:r>
              <a:rPr lang="en" dirty="0"/>
              <a:t> Cole</a:t>
            </a:r>
          </a:p>
          <a:p>
            <a:pPr marL="0" indent="0">
              <a:spcBef>
                <a:spcPts val="853"/>
              </a:spcBef>
              <a:buSzPts val="2080"/>
              <a:buNone/>
            </a:pPr>
            <a:r>
              <a:rPr lang="en" dirty="0"/>
              <a:t>Nathan Daly</a:t>
            </a:r>
            <a:endParaRPr dirty="0"/>
          </a:p>
          <a:p>
            <a:pPr marL="0" indent="0">
              <a:spcBef>
                <a:spcPts val="853"/>
              </a:spcBef>
              <a:buSzPts val="2080"/>
              <a:buNone/>
            </a:pPr>
            <a:r>
              <a:rPr lang="en" dirty="0"/>
              <a:t>Mahmoud Abo Khamis</a:t>
            </a:r>
            <a:endParaRPr dirty="0"/>
          </a:p>
          <a:p>
            <a:pPr marL="0" indent="0">
              <a:spcBef>
                <a:spcPts val="853"/>
              </a:spcBef>
              <a:buSzPts val="2080"/>
              <a:buNone/>
            </a:pPr>
            <a:r>
              <a:rPr lang="en" dirty="0"/>
              <a:t>Martin </a:t>
            </a:r>
            <a:r>
              <a:rPr lang="en" dirty="0" err="1"/>
              <a:t>Bravenboer</a:t>
            </a:r>
            <a:endParaRPr dirty="0"/>
          </a:p>
          <a:p>
            <a:pPr marL="0" indent="0">
              <a:spcBef>
                <a:spcPts val="853"/>
              </a:spcBef>
              <a:buSzPts val="2080"/>
              <a:buNone/>
            </a:pPr>
            <a:r>
              <a:rPr lang="en" dirty="0"/>
              <a:t>Mohammad </a:t>
            </a:r>
            <a:r>
              <a:rPr lang="en" dirty="0" err="1"/>
              <a:t>Dashti</a:t>
            </a:r>
            <a:endParaRPr lang="en" dirty="0"/>
          </a:p>
          <a:p>
            <a:pPr marL="0" indent="0">
              <a:spcBef>
                <a:spcPts val="853"/>
              </a:spcBef>
              <a:buSzPts val="2080"/>
              <a:buNone/>
            </a:pPr>
            <a:r>
              <a:rPr lang="en" dirty="0"/>
              <a:t>Mohammed El </a:t>
            </a:r>
            <a:r>
              <a:rPr lang="en" dirty="0" err="1"/>
              <a:t>Seidy</a:t>
            </a:r>
            <a:endParaRPr lang="en" dirty="0"/>
          </a:p>
          <a:p>
            <a:pPr marL="0" indent="0">
              <a:spcBef>
                <a:spcPts val="853"/>
              </a:spcBef>
              <a:buSzPts val="2080"/>
              <a:buNone/>
            </a:pPr>
            <a:r>
              <a:rPr lang="en" dirty="0"/>
              <a:t>Rob </a:t>
            </a:r>
            <a:r>
              <a:rPr lang="en" dirty="0" err="1"/>
              <a:t>Vermaas</a:t>
            </a:r>
            <a:endParaRPr lang="en" dirty="0"/>
          </a:p>
          <a:p>
            <a:pPr marL="0" indent="0">
              <a:spcBef>
                <a:spcPts val="853"/>
              </a:spcBef>
              <a:buSzPts val="2080"/>
              <a:buNone/>
            </a:pPr>
            <a:r>
              <a:rPr lang="en" dirty="0" err="1"/>
              <a:t>Ruy</a:t>
            </a:r>
            <a:r>
              <a:rPr lang="en" dirty="0"/>
              <a:t> Ley-Wild</a:t>
            </a:r>
          </a:p>
          <a:p>
            <a:pPr marL="0" indent="0">
              <a:spcBef>
                <a:spcPts val="853"/>
              </a:spcBef>
              <a:buSzPts val="2080"/>
              <a:buNone/>
            </a:pPr>
            <a:r>
              <a:rPr lang="en" dirty="0"/>
              <a:t>Ryan Curtin</a:t>
            </a:r>
          </a:p>
          <a:p>
            <a:pPr marL="0" indent="0">
              <a:spcBef>
                <a:spcPts val="853"/>
              </a:spcBef>
              <a:buSzPts val="2080"/>
              <a:buNone/>
            </a:pPr>
            <a:r>
              <a:rPr lang="en" dirty="0"/>
              <a:t>Shan Shan Huang</a:t>
            </a:r>
            <a:endParaRPr dirty="0"/>
          </a:p>
          <a:p>
            <a:pPr marL="0" indent="0">
              <a:spcBef>
                <a:spcPts val="853"/>
              </a:spcBef>
              <a:buSzPts val="2080"/>
              <a:buNone/>
            </a:pPr>
            <a:r>
              <a:rPr lang="en-US" dirty="0"/>
              <a:t>Tim Sheard</a:t>
            </a:r>
          </a:p>
          <a:p>
            <a:pPr marL="0" indent="0">
              <a:spcBef>
                <a:spcPts val="853"/>
              </a:spcBef>
              <a:buSzPts val="2080"/>
              <a:buNone/>
            </a:pPr>
            <a:r>
              <a:rPr lang="en-US" dirty="0"/>
              <a:t>Todd Green</a:t>
            </a:r>
          </a:p>
          <a:p>
            <a:pPr marL="0" indent="0">
              <a:spcBef>
                <a:spcPts val="853"/>
              </a:spcBef>
              <a:buNone/>
            </a:pPr>
            <a:r>
              <a:rPr lang="en-US" dirty="0"/>
              <a:t>Todd </a:t>
            </a:r>
            <a:r>
              <a:rPr lang="en-US" dirty="0" err="1"/>
              <a:t>Veldhuizen</a:t>
            </a:r>
            <a:endParaRPr lang="en-US" dirty="0"/>
          </a:p>
          <a:p>
            <a:pPr marL="0" indent="0">
              <a:spcBef>
                <a:spcPts val="853"/>
              </a:spcBef>
              <a:buNone/>
            </a:pPr>
            <a:r>
              <a:rPr lang="en-US" dirty="0"/>
              <a:t>Tomas Uribe</a:t>
            </a:r>
          </a:p>
        </p:txBody>
      </p:sp>
      <p:sp>
        <p:nvSpPr>
          <p:cNvPr id="420" name="Shape 420"/>
          <p:cNvSpPr txBox="1">
            <a:spLocks noGrp="1"/>
          </p:cNvSpPr>
          <p:nvPr>
            <p:ph type="subTitle" idx="2"/>
          </p:nvPr>
        </p:nvSpPr>
        <p:spPr>
          <a:xfrm>
            <a:off x="1489573" y="2267425"/>
            <a:ext cx="10927200" cy="1049700"/>
          </a:xfrm>
          <a:prstGeom prst="rect">
            <a:avLst/>
          </a:prstGeom>
          <a:noFill/>
          <a:ln>
            <a:noFill/>
          </a:ln>
        </p:spPr>
        <p:txBody>
          <a:bodyPr spcFirstLastPara="1" wrap="square" lIns="243800" tIns="243800" rIns="243800" bIns="243800" anchor="t" anchorCtr="0">
            <a:noAutofit/>
          </a:bodyPr>
          <a:lstStyle/>
          <a:p>
            <a:pPr marL="0" indent="0">
              <a:spcBef>
                <a:spcPts val="853"/>
              </a:spcBef>
              <a:buSzPts val="2080"/>
              <a:buNone/>
            </a:pPr>
            <a:r>
              <a:rPr lang="en" sz="3733" dirty="0"/>
              <a:t>Product</a:t>
            </a:r>
            <a:endParaRPr sz="3733" dirty="0"/>
          </a:p>
        </p:txBody>
      </p:sp>
      <p:sp>
        <p:nvSpPr>
          <p:cNvPr id="8" name="Shape 419">
            <a:extLst>
              <a:ext uri="{FF2B5EF4-FFF2-40B4-BE49-F238E27FC236}">
                <a16:creationId xmlns:a16="http://schemas.microsoft.com/office/drawing/2014/main" id="{AF243540-3FDB-1D42-8DC6-5174443F78D3}"/>
              </a:ext>
            </a:extLst>
          </p:cNvPr>
          <p:cNvSpPr txBox="1">
            <a:spLocks/>
          </p:cNvSpPr>
          <p:nvPr/>
        </p:nvSpPr>
        <p:spPr>
          <a:xfrm>
            <a:off x="16548936" y="2960292"/>
            <a:ext cx="7047663" cy="10241021"/>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None/>
            </a:pPr>
            <a:r>
              <a:rPr lang="en-US" dirty="0"/>
              <a:t>Andrea Cali</a:t>
            </a:r>
          </a:p>
          <a:p>
            <a:pPr marL="0" indent="0">
              <a:spcBef>
                <a:spcPts val="853"/>
              </a:spcBef>
              <a:buSzPts val="2080"/>
              <a:buNone/>
            </a:pPr>
            <a:r>
              <a:rPr lang="en-US" dirty="0"/>
              <a:t>Ben Moseley </a:t>
            </a:r>
          </a:p>
          <a:p>
            <a:pPr marL="0" indent="0">
              <a:spcBef>
                <a:spcPts val="853"/>
              </a:spcBef>
              <a:buSzPts val="2080"/>
              <a:buNone/>
            </a:pPr>
            <a:r>
              <a:rPr lang="en-US" dirty="0"/>
              <a:t>Benny </a:t>
            </a:r>
            <a:r>
              <a:rPr lang="en-US" dirty="0" err="1"/>
              <a:t>Kimelfeld</a:t>
            </a:r>
            <a:endParaRPr lang="en-US" dirty="0"/>
          </a:p>
          <a:p>
            <a:pPr marL="0" indent="0">
              <a:spcBef>
                <a:spcPts val="853"/>
              </a:spcBef>
              <a:buNone/>
            </a:pPr>
            <a:r>
              <a:rPr lang="en-US" dirty="0"/>
              <a:t>Dan </a:t>
            </a:r>
            <a:r>
              <a:rPr lang="en-US" dirty="0" err="1"/>
              <a:t>Olteanu</a:t>
            </a:r>
            <a:r>
              <a:rPr lang="en-US" dirty="0"/>
              <a:t> + Max </a:t>
            </a:r>
            <a:r>
              <a:rPr lang="en-US" dirty="0" err="1"/>
              <a:t>Schleich</a:t>
            </a:r>
            <a:endParaRPr lang="en-US" dirty="0"/>
          </a:p>
          <a:p>
            <a:pPr marL="0" indent="0">
              <a:spcBef>
                <a:spcPts val="853"/>
              </a:spcBef>
              <a:buNone/>
            </a:pPr>
            <a:r>
              <a:rPr lang="en-US" dirty="0"/>
              <a:t>Dan Suciu</a:t>
            </a:r>
          </a:p>
          <a:p>
            <a:pPr marL="0" indent="0">
              <a:spcBef>
                <a:spcPts val="853"/>
              </a:spcBef>
              <a:buSzPts val="2080"/>
              <a:buNone/>
            </a:pPr>
            <a:r>
              <a:rPr lang="en-US" dirty="0"/>
              <a:t>Guy Van den </a:t>
            </a:r>
            <a:r>
              <a:rPr lang="en-US" dirty="0" err="1"/>
              <a:t>Broeck</a:t>
            </a:r>
            <a:endParaRPr lang="en-US" dirty="0"/>
          </a:p>
          <a:p>
            <a:pPr marL="0" indent="0">
              <a:spcBef>
                <a:spcPts val="853"/>
              </a:spcBef>
              <a:buSzPts val="2080"/>
              <a:buNone/>
            </a:pPr>
            <a:r>
              <a:rPr lang="en-US" dirty="0"/>
              <a:t>Irma </a:t>
            </a:r>
            <a:r>
              <a:rPr lang="en-US" dirty="0" err="1"/>
              <a:t>Ravkic</a:t>
            </a:r>
            <a:endParaRPr lang="en-US" dirty="0"/>
          </a:p>
          <a:p>
            <a:pPr marL="0" indent="0">
              <a:spcBef>
                <a:spcPts val="853"/>
              </a:spcBef>
              <a:buSzPts val="2080"/>
              <a:buNone/>
            </a:pPr>
            <a:r>
              <a:rPr lang="en-US" dirty="0"/>
              <a:t>Jan </a:t>
            </a:r>
            <a:r>
              <a:rPr lang="en-US" dirty="0" err="1"/>
              <a:t>Vitek</a:t>
            </a:r>
            <a:r>
              <a:rPr lang="en-US" dirty="0"/>
              <a:t> + Artem </a:t>
            </a:r>
            <a:r>
              <a:rPr lang="en-US" dirty="0" err="1"/>
              <a:t>Pelenitsyn</a:t>
            </a:r>
            <a:endParaRPr lang="en-US" dirty="0"/>
          </a:p>
          <a:p>
            <a:pPr marL="0" indent="0">
              <a:spcBef>
                <a:spcPts val="853"/>
              </a:spcBef>
              <a:buSzPts val="2080"/>
              <a:buNone/>
            </a:pPr>
            <a:r>
              <a:rPr lang="en-US" dirty="0"/>
              <a:t>Ken Ross</a:t>
            </a:r>
          </a:p>
          <a:p>
            <a:pPr marL="0" indent="0">
              <a:spcBef>
                <a:spcPts val="853"/>
              </a:spcBef>
              <a:buSzPts val="2080"/>
              <a:buNone/>
            </a:pPr>
            <a:r>
              <a:rPr lang="en-US" dirty="0"/>
              <a:t>Kirk </a:t>
            </a:r>
            <a:r>
              <a:rPr lang="en-US" dirty="0" err="1"/>
              <a:t>Pruhs</a:t>
            </a:r>
            <a:r>
              <a:rPr lang="en-US" dirty="0"/>
              <a:t> + Alireza </a:t>
            </a:r>
            <a:r>
              <a:rPr lang="en-US" dirty="0" err="1"/>
              <a:t>Samadian</a:t>
            </a:r>
            <a:endParaRPr lang="en-US" dirty="0"/>
          </a:p>
          <a:p>
            <a:pPr marL="0" indent="0">
              <a:spcBef>
                <a:spcPts val="853"/>
              </a:spcBef>
              <a:buSzPts val="2080"/>
              <a:buNone/>
            </a:pPr>
            <a:r>
              <a:rPr lang="en-US" dirty="0" err="1"/>
              <a:t>Lise</a:t>
            </a:r>
            <a:r>
              <a:rPr lang="en-US" dirty="0"/>
              <a:t> </a:t>
            </a:r>
            <a:r>
              <a:rPr lang="en-US" dirty="0" err="1"/>
              <a:t>Getoor</a:t>
            </a:r>
            <a:endParaRPr lang="en-US" dirty="0"/>
          </a:p>
          <a:p>
            <a:pPr marL="0" indent="0">
              <a:spcBef>
                <a:spcPts val="853"/>
              </a:spcBef>
              <a:buSzPts val="2080"/>
              <a:buNone/>
            </a:pPr>
            <a:r>
              <a:rPr lang="en-US" dirty="0"/>
              <a:t>Leo </a:t>
            </a:r>
            <a:r>
              <a:rPr lang="en-US" dirty="0" err="1"/>
              <a:t>Bertossi</a:t>
            </a:r>
            <a:endParaRPr lang="en-US" dirty="0"/>
          </a:p>
          <a:p>
            <a:pPr marL="0" indent="0">
              <a:spcBef>
                <a:spcPts val="853"/>
              </a:spcBef>
              <a:buSzPts val="2080"/>
              <a:buNone/>
            </a:pPr>
            <a:r>
              <a:rPr lang="en-US" dirty="0"/>
              <a:t>Long Nguyen</a:t>
            </a:r>
          </a:p>
          <a:p>
            <a:pPr marL="0" indent="0">
              <a:spcBef>
                <a:spcPts val="853"/>
              </a:spcBef>
              <a:buSzPts val="2080"/>
              <a:buNone/>
            </a:pPr>
            <a:r>
              <a:rPr lang="en-US" dirty="0"/>
              <a:t>Peter </a:t>
            </a:r>
            <a:r>
              <a:rPr lang="en-US" dirty="0" err="1"/>
              <a:t>Boncz</a:t>
            </a:r>
            <a:r>
              <a:rPr lang="en-US" dirty="0"/>
              <a:t> + Richard </a:t>
            </a:r>
            <a:r>
              <a:rPr lang="en-US" dirty="0" err="1"/>
              <a:t>Gankema</a:t>
            </a:r>
            <a:endParaRPr lang="en-US" dirty="0"/>
          </a:p>
          <a:p>
            <a:pPr marL="0" indent="0">
              <a:spcBef>
                <a:spcPts val="853"/>
              </a:spcBef>
              <a:buSzPts val="2080"/>
              <a:buNone/>
            </a:pPr>
            <a:r>
              <a:rPr lang="en-US" dirty="0" err="1"/>
              <a:t>Sriraam</a:t>
            </a:r>
            <a:r>
              <a:rPr lang="en-US" dirty="0"/>
              <a:t> Natarajan + Nandini Ramanan</a:t>
            </a:r>
          </a:p>
          <a:p>
            <a:pPr marL="0" indent="0">
              <a:spcBef>
                <a:spcPts val="853"/>
              </a:spcBef>
              <a:buSzPts val="2080"/>
              <a:buNone/>
            </a:pPr>
            <a:r>
              <a:rPr lang="en-US" dirty="0" err="1"/>
              <a:t>Sungjin</a:t>
            </a:r>
            <a:r>
              <a:rPr lang="en-US" dirty="0"/>
              <a:t> </a:t>
            </a:r>
            <a:r>
              <a:rPr lang="en-US" dirty="0" err="1"/>
              <a:t>Im</a:t>
            </a:r>
            <a:endParaRPr lang="en-US" dirty="0"/>
          </a:p>
          <a:p>
            <a:pPr marL="0" indent="0">
              <a:spcBef>
                <a:spcPts val="853"/>
              </a:spcBef>
              <a:buSzPts val="2080"/>
              <a:buNone/>
            </a:pPr>
            <a:r>
              <a:rPr lang="en-US" dirty="0" err="1"/>
              <a:t>Vibhav</a:t>
            </a:r>
            <a:r>
              <a:rPr lang="en-US" dirty="0"/>
              <a:t> </a:t>
            </a:r>
            <a:r>
              <a:rPr lang="en-US" dirty="0" err="1"/>
              <a:t>Gogate</a:t>
            </a:r>
            <a:endParaRPr lang="en-US" sz="4400" dirty="0"/>
          </a:p>
          <a:p>
            <a:pPr marL="0" indent="0">
              <a:spcBef>
                <a:spcPts val="853"/>
              </a:spcBef>
              <a:buSzPts val="2080"/>
              <a:buFont typeface="Open Sans Light"/>
              <a:buNone/>
            </a:pPr>
            <a:endParaRPr lang="en-US" dirty="0"/>
          </a:p>
        </p:txBody>
      </p:sp>
      <p:sp>
        <p:nvSpPr>
          <p:cNvPr id="9" name="Shape 420">
            <a:extLst>
              <a:ext uri="{FF2B5EF4-FFF2-40B4-BE49-F238E27FC236}">
                <a16:creationId xmlns:a16="http://schemas.microsoft.com/office/drawing/2014/main" id="{CFA91800-362E-124A-BED5-7E5AE48FF6E5}"/>
              </a:ext>
            </a:extLst>
          </p:cNvPr>
          <p:cNvSpPr txBox="1">
            <a:spLocks/>
          </p:cNvSpPr>
          <p:nvPr/>
        </p:nvSpPr>
        <p:spPr>
          <a:xfrm>
            <a:off x="16548936" y="2267425"/>
            <a:ext cx="7403264"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Faculty Network (20% + summers)</a:t>
            </a:r>
          </a:p>
        </p:txBody>
      </p:sp>
      <p:sp>
        <p:nvSpPr>
          <p:cNvPr id="10" name="Shape 419">
            <a:extLst>
              <a:ext uri="{FF2B5EF4-FFF2-40B4-BE49-F238E27FC236}">
                <a16:creationId xmlns:a16="http://schemas.microsoft.com/office/drawing/2014/main" id="{7F3F048D-168B-D046-8C12-D0CD86DD60CB}"/>
              </a:ext>
            </a:extLst>
          </p:cNvPr>
          <p:cNvSpPr txBox="1">
            <a:spLocks/>
          </p:cNvSpPr>
          <p:nvPr/>
        </p:nvSpPr>
        <p:spPr>
          <a:xfrm>
            <a:off x="9690936" y="2960292"/>
            <a:ext cx="7047663" cy="10241021"/>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None/>
            </a:pPr>
            <a:r>
              <a:rPr lang="en-US" dirty="0"/>
              <a:t>Ala </a:t>
            </a:r>
            <a:r>
              <a:rPr lang="en-US" dirty="0" err="1"/>
              <a:t>Eddine</a:t>
            </a:r>
            <a:r>
              <a:rPr lang="en-US" dirty="0"/>
              <a:t> </a:t>
            </a:r>
            <a:r>
              <a:rPr lang="en-US" dirty="0" err="1"/>
              <a:t>Ayadi</a:t>
            </a:r>
            <a:endParaRPr lang="en-US" dirty="0"/>
          </a:p>
          <a:p>
            <a:pPr marL="0" indent="0">
              <a:spcBef>
                <a:spcPts val="853"/>
              </a:spcBef>
              <a:buSzPts val="2080"/>
              <a:buNone/>
            </a:pPr>
            <a:r>
              <a:rPr lang="en-US" dirty="0"/>
              <a:t>Beverly Wright</a:t>
            </a:r>
          </a:p>
          <a:p>
            <a:pPr marL="0" indent="0">
              <a:spcBef>
                <a:spcPts val="853"/>
              </a:spcBef>
              <a:buSzPts val="2080"/>
              <a:buNone/>
            </a:pPr>
            <a:r>
              <a:rPr lang="en-US" dirty="0"/>
              <a:t>Cassi Hunt</a:t>
            </a:r>
          </a:p>
          <a:p>
            <a:pPr marL="0" indent="0">
              <a:spcBef>
                <a:spcPts val="853"/>
              </a:spcBef>
              <a:buSzPts val="2080"/>
              <a:buNone/>
            </a:pPr>
            <a:r>
              <a:rPr lang="en-US" dirty="0"/>
              <a:t>Emir </a:t>
            </a:r>
            <a:r>
              <a:rPr lang="en-US" dirty="0" err="1"/>
              <a:t>Pasalic</a:t>
            </a:r>
            <a:endParaRPr lang="en-US" dirty="0"/>
          </a:p>
          <a:p>
            <a:pPr marL="0" indent="0">
              <a:spcBef>
                <a:spcPts val="853"/>
              </a:spcBef>
              <a:buSzPts val="2080"/>
              <a:buNone/>
            </a:pPr>
            <a:r>
              <a:rPr lang="en-US" dirty="0" err="1"/>
              <a:t>Foula</a:t>
            </a:r>
            <a:r>
              <a:rPr lang="en-US" dirty="0"/>
              <a:t> </a:t>
            </a:r>
            <a:r>
              <a:rPr lang="en-US" dirty="0" err="1"/>
              <a:t>Vagena</a:t>
            </a:r>
            <a:endParaRPr lang="en-US" dirty="0"/>
          </a:p>
          <a:p>
            <a:pPr marL="0" indent="0">
              <a:spcBef>
                <a:spcPts val="853"/>
              </a:spcBef>
              <a:buSzPts val="2080"/>
              <a:buNone/>
            </a:pPr>
            <a:r>
              <a:rPr lang="en-US" dirty="0" err="1"/>
              <a:t>Ilias</a:t>
            </a:r>
            <a:r>
              <a:rPr lang="en-US" dirty="0"/>
              <a:t> </a:t>
            </a:r>
            <a:r>
              <a:rPr lang="en-US" dirty="0" err="1"/>
              <a:t>Fountalis</a:t>
            </a:r>
            <a:endParaRPr lang="en-US" dirty="0"/>
          </a:p>
          <a:p>
            <a:pPr marL="0" indent="0">
              <a:spcBef>
                <a:spcPts val="853"/>
              </a:spcBef>
              <a:buSzPts val="2080"/>
              <a:buNone/>
            </a:pPr>
            <a:r>
              <a:rPr lang="en-US" dirty="0"/>
              <a:t>Long Le</a:t>
            </a:r>
          </a:p>
          <a:p>
            <a:pPr marL="0" indent="0">
              <a:spcBef>
                <a:spcPts val="853"/>
              </a:spcBef>
              <a:buSzPts val="2080"/>
              <a:buNone/>
            </a:pPr>
            <a:r>
              <a:rPr lang="en-US" dirty="0" err="1"/>
              <a:t>Marouene</a:t>
            </a:r>
            <a:r>
              <a:rPr lang="en-US" dirty="0"/>
              <a:t> Gandoura</a:t>
            </a:r>
          </a:p>
          <a:p>
            <a:pPr marL="0" indent="0">
              <a:spcBef>
                <a:spcPts val="853"/>
              </a:spcBef>
              <a:buSzPts val="2080"/>
              <a:buNone/>
            </a:pPr>
            <a:r>
              <a:rPr lang="en-US" dirty="0"/>
              <a:t>Mike Olson</a:t>
            </a:r>
          </a:p>
          <a:p>
            <a:pPr marL="0" indent="0">
              <a:spcBef>
                <a:spcPts val="853"/>
              </a:spcBef>
              <a:buSzPts val="2080"/>
              <a:buNone/>
            </a:pPr>
            <a:r>
              <a:rPr lang="en-US" dirty="0"/>
              <a:t>Mo </a:t>
            </a:r>
            <a:r>
              <a:rPr lang="en-US" dirty="0" err="1"/>
              <a:t>Bazarra</a:t>
            </a:r>
            <a:endParaRPr lang="en-US" dirty="0"/>
          </a:p>
          <a:p>
            <a:pPr marL="0" indent="0">
              <a:spcBef>
                <a:spcPts val="853"/>
              </a:spcBef>
              <a:buSzPts val="2080"/>
              <a:buNone/>
            </a:pPr>
            <a:r>
              <a:rPr lang="en-US" dirty="0"/>
              <a:t>Nikolaos </a:t>
            </a:r>
            <a:r>
              <a:rPr lang="en-US" dirty="0" err="1"/>
              <a:t>Vasiloglou</a:t>
            </a:r>
            <a:endParaRPr lang="en-US" dirty="0"/>
          </a:p>
          <a:p>
            <a:pPr marL="0" indent="0">
              <a:spcBef>
                <a:spcPts val="853"/>
              </a:spcBef>
              <a:buSzPts val="2080"/>
              <a:buNone/>
            </a:pPr>
            <a:r>
              <a:rPr lang="en-US" dirty="0" err="1"/>
              <a:t>Pigi</a:t>
            </a:r>
            <a:r>
              <a:rPr lang="en-US" dirty="0"/>
              <a:t> Kouki</a:t>
            </a:r>
          </a:p>
          <a:p>
            <a:pPr marL="0" indent="0">
              <a:spcBef>
                <a:spcPts val="853"/>
              </a:spcBef>
              <a:buSzPts val="2080"/>
              <a:buNone/>
            </a:pPr>
            <a:r>
              <a:rPr lang="en-US" dirty="0"/>
              <a:t>Stefan Pabst</a:t>
            </a:r>
          </a:p>
          <a:p>
            <a:pPr marL="0" indent="0">
              <a:spcBef>
                <a:spcPts val="853"/>
              </a:spcBef>
              <a:buSzPts val="2080"/>
              <a:buNone/>
            </a:pPr>
            <a:r>
              <a:rPr lang="en-US" dirty="0"/>
              <a:t>Steve </a:t>
            </a:r>
            <a:r>
              <a:rPr lang="en-US" dirty="0" err="1"/>
              <a:t>Bertolani</a:t>
            </a:r>
            <a:endParaRPr lang="en-US" dirty="0"/>
          </a:p>
          <a:p>
            <a:pPr marL="0" indent="0">
              <a:spcBef>
                <a:spcPts val="853"/>
              </a:spcBef>
              <a:buSzPts val="2080"/>
              <a:buNone/>
            </a:pPr>
            <a:r>
              <a:rPr lang="en-US" dirty="0" err="1"/>
              <a:t>Thrilok</a:t>
            </a:r>
            <a:r>
              <a:rPr lang="en-US" dirty="0"/>
              <a:t> </a:t>
            </a:r>
            <a:r>
              <a:rPr lang="en-US" dirty="0" err="1"/>
              <a:t>Nagamalla</a:t>
            </a:r>
            <a:endParaRPr lang="en-US" dirty="0"/>
          </a:p>
          <a:p>
            <a:pPr marL="0" indent="0">
              <a:spcBef>
                <a:spcPts val="853"/>
              </a:spcBef>
              <a:buSzPts val="2080"/>
              <a:buNone/>
            </a:pPr>
            <a:r>
              <a:rPr lang="en-US" dirty="0" err="1"/>
              <a:t>Yimin</a:t>
            </a:r>
            <a:r>
              <a:rPr lang="en-US" dirty="0"/>
              <a:t> Wang</a:t>
            </a:r>
            <a:endParaRPr lang="en-US" sz="4400" dirty="0"/>
          </a:p>
          <a:p>
            <a:pPr marL="0" indent="0">
              <a:spcBef>
                <a:spcPts val="853"/>
              </a:spcBef>
              <a:buSzPts val="2080"/>
              <a:buFont typeface="Open Sans Light"/>
              <a:buNone/>
            </a:pPr>
            <a:endParaRPr lang="en-US" dirty="0"/>
          </a:p>
        </p:txBody>
      </p:sp>
      <p:sp>
        <p:nvSpPr>
          <p:cNvPr id="11" name="Shape 420">
            <a:extLst>
              <a:ext uri="{FF2B5EF4-FFF2-40B4-BE49-F238E27FC236}">
                <a16:creationId xmlns:a16="http://schemas.microsoft.com/office/drawing/2014/main" id="{BC473221-4EE0-0341-908D-52E4FA83A0BA}"/>
              </a:ext>
            </a:extLst>
          </p:cNvPr>
          <p:cNvSpPr txBox="1">
            <a:spLocks/>
          </p:cNvSpPr>
          <p:nvPr/>
        </p:nvSpPr>
        <p:spPr>
          <a:xfrm>
            <a:off x="9690936" y="2267425"/>
            <a:ext cx="7403264"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Data Science</a:t>
            </a:r>
          </a:p>
        </p:txBody>
      </p:sp>
      <p:sp>
        <p:nvSpPr>
          <p:cNvPr id="12" name="Shape 555">
            <a:extLst>
              <a:ext uri="{FF2B5EF4-FFF2-40B4-BE49-F238E27FC236}">
                <a16:creationId xmlns:a16="http://schemas.microsoft.com/office/drawing/2014/main" id="{33EE6F31-6BD7-2248-9788-A4476FE79D40}"/>
              </a:ext>
            </a:extLst>
          </p:cNvPr>
          <p:cNvSpPr txBox="1">
            <a:spLocks/>
          </p:cNvSpPr>
          <p:nvPr/>
        </p:nvSpPr>
        <p:spPr>
          <a:xfrm>
            <a:off x="21419127" y="13201315"/>
            <a:ext cx="1306187" cy="320721"/>
          </a:xfrm>
          <a:prstGeom prst="rect">
            <a:avLst/>
          </a:prstGeom>
          <a:noFill/>
          <a:ln w="12700">
            <a:noFill/>
            <a:miter lim="400000"/>
          </a:ln>
        </p:spPr>
        <p:txBody>
          <a:bodyPr spcFirstLastPara="1" wrap="square" lIns="50800" tIns="50800" rIns="50800" bIns="50800" anchor="t" anchorCtr="0">
            <a:spAutoFit/>
          </a:bodyPr>
          <a:lstStyle>
            <a:defPPr marR="0" lvl="0" algn="l" rtl="0">
              <a:lnSpc>
                <a:spcPct val="100000"/>
              </a:lnSpc>
              <a:spcBef>
                <a:spcPts val="0"/>
              </a:spcBef>
              <a:spcAft>
                <a:spcPts val="0"/>
              </a:spcAft>
              <a:defRPr/>
            </a:defPPr>
            <a:lvl1pPr marL="457200" marR="0" lvl="0" indent="-431800" algn="r" rtl="0">
              <a:lnSpc>
                <a:spcPct val="100000"/>
              </a:lnSpc>
              <a:spcBef>
                <a:spcPts val="0"/>
              </a:spcBef>
              <a:spcAft>
                <a:spcPts val="0"/>
              </a:spcAft>
              <a:buClr>
                <a:srgbClr val="000000"/>
              </a:buClr>
              <a:buSzPts val="3200"/>
              <a:buFont typeface="Arial"/>
              <a:buNone/>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914400" marR="0" lvl="1"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2pPr>
            <a:lvl3pPr marL="1371600" marR="0" lvl="2"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3pPr>
            <a:lvl4pPr marL="1828800" marR="0" lvl="3"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4pPr>
            <a:lvl5pPr marL="2286000" marR="0" lvl="4"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5pPr>
            <a:lvl6pPr marL="2743200" marR="0" lvl="5"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6pPr>
            <a:lvl7pPr marL="3200400" marR="0" lvl="6"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7pPr>
            <a:lvl8pPr marL="3657600" marR="0" lvl="7"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8pPr>
            <a:lvl9pPr marL="4114800" marR="0" lvl="8"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9pPr>
          </a:lstStyle>
          <a:p>
            <a:pPr marL="0" indent="0" defTabSz="825500" hangingPunct="0">
              <a:buClrTx/>
              <a:buSzTx/>
              <a:buFontTx/>
              <a:buNone/>
              <a:defRPr/>
            </a:pPr>
            <a:fld id="{86CB4B4D-7CA3-9044-876B-883B54F8677D}" type="slidenum">
              <a:rPr lang="en-US" smtClean="0"/>
              <a:pPr marL="0" indent="0" defTabSz="825500" hangingPunct="0">
                <a:buClrTx/>
                <a:buSzTx/>
                <a:buFontTx/>
                <a:buNone/>
                <a:defRPr/>
              </a:pPr>
              <a:t>2</a:t>
            </a:fld>
            <a:endParaRPr lang="en-US" dirty="0"/>
          </a:p>
        </p:txBody>
      </p:sp>
    </p:spTree>
    <p:extLst>
      <p:ext uri="{BB962C8B-B14F-4D97-AF65-F5344CB8AC3E}">
        <p14:creationId xmlns:p14="http://schemas.microsoft.com/office/powerpoint/2010/main" val="3069745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4294967295"/>
          </p:nvPr>
        </p:nvSpPr>
        <p:spPr>
          <a:xfrm>
            <a:off x="2397126" y="3073400"/>
            <a:ext cx="19481568" cy="9110663"/>
          </a:xfrm>
        </p:spPr>
        <p:txBody>
          <a:bodyPr anchor="ctr"/>
          <a:lstStyle/>
          <a:p>
            <a:pPr marL="25400" indent="0" algn="ctr">
              <a:buNone/>
            </a:pPr>
            <a:r>
              <a:rPr lang="en-US" sz="4800" b="1" dirty="0"/>
              <a:t>Why?</a:t>
            </a:r>
            <a:endParaRPr lang="en-US" sz="4800" dirty="0"/>
          </a:p>
          <a:p>
            <a:endParaRPr lang="en-US" dirty="0"/>
          </a:p>
        </p:txBody>
      </p:sp>
      <p:sp>
        <p:nvSpPr>
          <p:cNvPr id="3" name="Shape 555">
            <a:extLst>
              <a:ext uri="{FF2B5EF4-FFF2-40B4-BE49-F238E27FC236}">
                <a16:creationId xmlns:a16="http://schemas.microsoft.com/office/drawing/2014/main" id="{0400960C-128B-A64C-89C3-153E5A9ACD80}"/>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20</a:t>
            </a:fld>
            <a:endParaRPr lang="en-US" dirty="0"/>
          </a:p>
        </p:txBody>
      </p:sp>
    </p:spTree>
    <p:extLst>
      <p:ext uri="{BB962C8B-B14F-4D97-AF65-F5344CB8AC3E}">
        <p14:creationId xmlns:p14="http://schemas.microsoft.com/office/powerpoint/2010/main" val="4178350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ctr">
              <a:buNone/>
            </a:pPr>
            <a:r>
              <a:rPr lang="en-US" sz="4800" b="1" dirty="0"/>
              <a:t>Artificial Intelligence should be Relational</a:t>
            </a:r>
            <a:endParaRPr lang="en-US" sz="4800" dirty="0"/>
          </a:p>
          <a:p>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What </a:t>
            </a:r>
            <a:r>
              <a:rPr lang="en-US" b="1" dirty="0"/>
              <a:t>if I tell you</a:t>
            </a:r>
          </a:p>
        </p:txBody>
      </p:sp>
      <p:sp>
        <p:nvSpPr>
          <p:cNvPr id="6" name="Shape 555">
            <a:extLst>
              <a:ext uri="{FF2B5EF4-FFF2-40B4-BE49-F238E27FC236}">
                <a16:creationId xmlns:a16="http://schemas.microsoft.com/office/drawing/2014/main" id="{348EED87-1583-144D-B247-206D25170D81}"/>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21</a:t>
            </a:fld>
            <a:endParaRPr lang="en-US" dirty="0"/>
          </a:p>
        </p:txBody>
      </p:sp>
    </p:spTree>
    <p:extLst>
      <p:ext uri="{BB962C8B-B14F-4D97-AF65-F5344CB8AC3E}">
        <p14:creationId xmlns:p14="http://schemas.microsoft.com/office/powerpoint/2010/main" val="253474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buNone/>
            </a:pPr>
            <a:endParaRPr lang="en-US" sz="4400" b="1" dirty="0"/>
          </a:p>
          <a:p>
            <a:pPr marL="25400" indent="0" algn="ctr">
              <a:buNone/>
            </a:pPr>
            <a:r>
              <a:rPr lang="en-US" sz="4400" dirty="0"/>
              <a:t>No way!! </a:t>
            </a:r>
          </a:p>
          <a:p>
            <a:pPr marL="25400" indent="0" algn="ctr">
              <a:buNone/>
            </a:pPr>
            <a:r>
              <a:rPr lang="en-US" sz="4400" dirty="0"/>
              <a:t>Relational systems are </a:t>
            </a:r>
            <a:r>
              <a:rPr lang="en-US" sz="4400" b="1" dirty="0"/>
              <a:t>too slow!</a:t>
            </a:r>
          </a:p>
          <a:p>
            <a:pPr marL="25400" indent="0" algn="ctr">
              <a:buNone/>
            </a:pPr>
            <a:r>
              <a:rPr lang="en-US" sz="4400" dirty="0"/>
              <a:t>Tensors and linear algebra are the way we’ve always done it</a:t>
            </a:r>
          </a:p>
          <a:p>
            <a:pPr marL="25400" indent="0" algn="ctr">
              <a:buNone/>
            </a:pPr>
            <a:endParaRPr lang="en-US" sz="4400" dirty="0"/>
          </a:p>
          <a:p>
            <a:pPr marL="25400" indent="0" algn="ctr">
              <a:buNone/>
            </a:pPr>
            <a:endParaRPr lang="en-US" sz="4400" dirty="0"/>
          </a:p>
          <a:p>
            <a:pPr marL="25400" indent="0" algn="ctr">
              <a:buNone/>
            </a:pPr>
            <a:endParaRPr lang="en-US" sz="4400" dirty="0"/>
          </a:p>
          <a:p>
            <a:pPr marL="25400" indent="0" algn="ctr">
              <a:buNone/>
            </a:pPr>
            <a:endParaRPr lang="en-US" sz="4400"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What </a:t>
            </a:r>
            <a:r>
              <a:rPr lang="en-US" b="1" dirty="0"/>
              <a:t>if I tell you</a:t>
            </a:r>
          </a:p>
        </p:txBody>
      </p:sp>
      <p:pic>
        <p:nvPicPr>
          <p:cNvPr id="6" name="Picture 3" descr="https://lh3.googleusercontent.com/lagKu8MDIAmR8IZSRnLZb_wttMwihgecaJJD4seuuUtMqCPp3xUEgVm2eFRn-RyCUaYWaxJcM5kUUOesSoVYN5Z5dToUBCftPT4iEMdVo9RU6f3sj3ACms8CkZN7Iu8EYP-cUASnEIo">
            <a:extLst>
              <a:ext uri="{FF2B5EF4-FFF2-40B4-BE49-F238E27FC236}">
                <a16:creationId xmlns:a16="http://schemas.microsoft.com/office/drawing/2014/main" id="{CB2185A6-A6A7-1C47-AD51-E415E8775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0608" y="8423789"/>
            <a:ext cx="5322783" cy="443787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55">
            <a:extLst>
              <a:ext uri="{FF2B5EF4-FFF2-40B4-BE49-F238E27FC236}">
                <a16:creationId xmlns:a16="http://schemas.microsoft.com/office/drawing/2014/main" id="{D94C09C7-26E0-1244-9626-C3FBCDE2F5F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22</a:t>
            </a:fld>
            <a:endParaRPr lang="en-US" dirty="0"/>
          </a:p>
        </p:txBody>
      </p:sp>
    </p:spTree>
    <p:extLst>
      <p:ext uri="{BB962C8B-B14F-4D97-AF65-F5344CB8AC3E}">
        <p14:creationId xmlns:p14="http://schemas.microsoft.com/office/powerpoint/2010/main" val="363732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ctr">
              <a:buNone/>
            </a:pPr>
            <a:r>
              <a:rPr lang="en-US" sz="4800" b="1" u="sng" dirty="0"/>
              <a:t>Relational</a:t>
            </a:r>
            <a:r>
              <a:rPr lang="en-US" sz="4800" b="1" dirty="0"/>
              <a:t> Artificial Intelligence is Inevitable</a:t>
            </a:r>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I am </a:t>
            </a:r>
            <a:r>
              <a:rPr lang="en-US" b="1" dirty="0"/>
              <a:t>here to tell you</a:t>
            </a:r>
            <a:endParaRPr lang="en-US" dirty="0"/>
          </a:p>
        </p:txBody>
      </p:sp>
      <p:sp>
        <p:nvSpPr>
          <p:cNvPr id="6" name="Shape 555">
            <a:extLst>
              <a:ext uri="{FF2B5EF4-FFF2-40B4-BE49-F238E27FC236}">
                <a16:creationId xmlns:a16="http://schemas.microsoft.com/office/drawing/2014/main" id="{66F56840-D816-B64A-9D98-CA114BCD5E64}"/>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23</a:t>
            </a:fld>
            <a:endParaRPr lang="en-US" dirty="0"/>
          </a:p>
        </p:txBody>
      </p:sp>
    </p:spTree>
    <p:extLst>
      <p:ext uri="{BB962C8B-B14F-4D97-AF65-F5344CB8AC3E}">
        <p14:creationId xmlns:p14="http://schemas.microsoft.com/office/powerpoint/2010/main" val="56079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2" name="Title 1">
            <a:extLst>
              <a:ext uri="{FF2B5EF4-FFF2-40B4-BE49-F238E27FC236}">
                <a16:creationId xmlns:a16="http://schemas.microsoft.com/office/drawing/2014/main" id="{60249DD3-6DFD-C346-A641-9D08D748BBA1}"/>
              </a:ext>
            </a:extLst>
          </p:cNvPr>
          <p:cNvSpPr>
            <a:spLocks noGrp="1"/>
          </p:cNvSpPr>
          <p:nvPr>
            <p:ph type="title"/>
          </p:nvPr>
        </p:nvSpPr>
        <p:spPr/>
        <p:txBody>
          <a:bodyPr/>
          <a:lstStyle/>
          <a:p>
            <a:r>
              <a:rPr lang="en-US" dirty="0"/>
              <a:t>Why?</a:t>
            </a:r>
          </a:p>
        </p:txBody>
      </p:sp>
      <p:sp>
        <p:nvSpPr>
          <p:cNvPr id="1347" name="Google Shape;1347;p159"/>
          <p:cNvSpPr txBox="1">
            <a:spLocks noGrp="1"/>
          </p:cNvSpPr>
          <p:nvPr>
            <p:ph type="subTitle" idx="1"/>
          </p:nvPr>
        </p:nvSpPr>
        <p:spPr>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chemeClr val="lt1"/>
              </a:buClr>
              <a:buSzPts val="5400"/>
              <a:buFont typeface="Open Sans"/>
              <a:buNone/>
            </a:pPr>
            <a:r>
              <a:rPr lang="en-US" dirty="0"/>
              <a:t>Rest of the talk</a:t>
            </a:r>
            <a:endParaRPr dirty="0"/>
          </a:p>
        </p:txBody>
      </p:sp>
    </p:spTree>
    <p:extLst>
      <p:ext uri="{BB962C8B-B14F-4D97-AF65-F5344CB8AC3E}">
        <p14:creationId xmlns:p14="http://schemas.microsoft.com/office/powerpoint/2010/main" val="3666570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447E-8549-9645-BE93-0C224A6B823E}"/>
              </a:ext>
            </a:extLst>
          </p:cNvPr>
          <p:cNvSpPr>
            <a:spLocks noGrp="1"/>
          </p:cNvSpPr>
          <p:nvPr>
            <p:ph type="title"/>
          </p:nvPr>
        </p:nvSpPr>
        <p:spPr/>
        <p:txBody>
          <a:bodyPr/>
          <a:lstStyle/>
          <a:p>
            <a:r>
              <a:rPr lang="en-US" dirty="0"/>
              <a:t>First, a detour: how did we get here</a:t>
            </a:r>
          </a:p>
        </p:txBody>
      </p:sp>
      <p:sp>
        <p:nvSpPr>
          <p:cNvPr id="3" name="Subtitle 2">
            <a:extLst>
              <a:ext uri="{FF2B5EF4-FFF2-40B4-BE49-F238E27FC236}">
                <a16:creationId xmlns:a16="http://schemas.microsoft.com/office/drawing/2014/main" id="{D2D9BE89-E0B5-154C-B8FD-90E63A68DA3C}"/>
              </a:ext>
            </a:extLst>
          </p:cNvPr>
          <p:cNvSpPr>
            <a:spLocks noGrp="1"/>
          </p:cNvSpPr>
          <p:nvPr>
            <p:ph type="subTitle" idx="1"/>
          </p:nvPr>
        </p:nvSpPr>
        <p:spPr/>
        <p:txBody>
          <a:bodyPr/>
          <a:lstStyle/>
          <a:p>
            <a:r>
              <a:rPr lang="en-US" dirty="0"/>
              <a:t>and where are we going?</a:t>
            </a:r>
          </a:p>
        </p:txBody>
      </p:sp>
    </p:spTree>
    <p:extLst>
      <p:ext uri="{BB962C8B-B14F-4D97-AF65-F5344CB8AC3E}">
        <p14:creationId xmlns:p14="http://schemas.microsoft.com/office/powerpoint/2010/main" val="4203472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A0C7B-67E5-464B-A0F4-CB3EC5F103AE}"/>
              </a:ext>
            </a:extLst>
          </p:cNvPr>
          <p:cNvSpPr>
            <a:spLocks noGrp="1"/>
          </p:cNvSpPr>
          <p:nvPr>
            <p:ph type="title"/>
          </p:nvPr>
        </p:nvSpPr>
        <p:spPr/>
        <p:txBody>
          <a:bodyPr/>
          <a:lstStyle/>
          <a:p>
            <a:r>
              <a:rPr lang="en-US" b="1" dirty="0"/>
              <a:t>1</a:t>
            </a:r>
            <a:r>
              <a:rPr lang="en-US" b="1" baseline="30000" dirty="0"/>
              <a:t>st</a:t>
            </a:r>
            <a:r>
              <a:rPr lang="en-US" b="1" dirty="0"/>
              <a:t> and 2</a:t>
            </a:r>
            <a:r>
              <a:rPr lang="en-US" b="1" baseline="30000" dirty="0"/>
              <a:t>nd</a:t>
            </a:r>
            <a:r>
              <a:rPr lang="en-US" b="1" dirty="0"/>
              <a:t> Wave AI</a:t>
            </a:r>
            <a:endParaRPr lang="en-US" dirty="0"/>
          </a:p>
        </p:txBody>
      </p:sp>
      <p:sp>
        <p:nvSpPr>
          <p:cNvPr id="2" name="Text Placeholder 1">
            <a:extLst>
              <a:ext uri="{FF2B5EF4-FFF2-40B4-BE49-F238E27FC236}">
                <a16:creationId xmlns:a16="http://schemas.microsoft.com/office/drawing/2014/main" id="{E1C23037-37F9-CC40-9CBB-31D7F4A2FF7A}"/>
              </a:ext>
            </a:extLst>
          </p:cNvPr>
          <p:cNvSpPr>
            <a:spLocks noGrp="1"/>
          </p:cNvSpPr>
          <p:nvPr>
            <p:ph type="body" idx="1"/>
          </p:nvPr>
        </p:nvSpPr>
        <p:spPr>
          <a:xfrm>
            <a:off x="1489573" y="7025851"/>
            <a:ext cx="10530714" cy="6175464"/>
          </a:xfrm>
        </p:spPr>
        <p:txBody>
          <a:bodyPr/>
          <a:lstStyle/>
          <a:p>
            <a:pPr>
              <a:buClr>
                <a:srgbClr val="0070C0"/>
              </a:buClr>
            </a:pPr>
            <a:r>
              <a:rPr lang="en-US" sz="3600" dirty="0"/>
              <a:t>Based on Logic</a:t>
            </a:r>
          </a:p>
          <a:p>
            <a:pPr>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Learn from expertise</a:t>
            </a:r>
          </a:p>
          <a:p>
            <a:pPr lvl="1">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e.g. </a:t>
            </a:r>
            <a:r>
              <a:rPr lang="en-US" sz="36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Expert systems </a:t>
            </a: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for medical and legal knowledge bases</a:t>
            </a:r>
          </a:p>
          <a:p>
            <a:pPr>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Good for managing complexity</a:t>
            </a:r>
          </a:p>
          <a:p>
            <a:pPr lvl="1">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Also Traditional PL’s</a:t>
            </a:r>
          </a:p>
          <a:p>
            <a:pPr>
              <a:buClr>
                <a:srgbClr val="0070C0"/>
              </a:buClr>
            </a:pPr>
            <a:r>
              <a:rPr lang="en-US" sz="3600" dirty="0">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Built in/on Lisp, Prolog, </a:t>
            </a:r>
            <a:r>
              <a:rPr lang="en-US" sz="3600" dirty="0" err="1">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Datalog</a:t>
            </a:r>
            <a:endParaRPr lang="en-US" sz="3600" dirty="0">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endPar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endPar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endParaRPr lang="en-US" sz="3600" dirty="0"/>
          </a:p>
        </p:txBody>
      </p:sp>
      <p:sp>
        <p:nvSpPr>
          <p:cNvPr id="4" name="Subtitle 3">
            <a:extLst>
              <a:ext uri="{FF2B5EF4-FFF2-40B4-BE49-F238E27FC236}">
                <a16:creationId xmlns:a16="http://schemas.microsoft.com/office/drawing/2014/main" id="{067BD072-FC43-B447-976A-F3319A193F83}"/>
              </a:ext>
            </a:extLst>
          </p:cNvPr>
          <p:cNvSpPr>
            <a:spLocks noGrp="1"/>
          </p:cNvSpPr>
          <p:nvPr>
            <p:ph type="subTitle" idx="2"/>
          </p:nvPr>
        </p:nvSpPr>
        <p:spPr>
          <a:xfrm>
            <a:off x="1489573" y="3004025"/>
            <a:ext cx="10530719" cy="1049700"/>
          </a:xfrm>
        </p:spPr>
        <p:txBody>
          <a:bodyPr/>
          <a:lstStyle/>
          <a:p>
            <a:pPr algn="ctr"/>
            <a:r>
              <a:rPr lang="en-US" sz="3600" dirty="0">
                <a:solidFill>
                  <a:srgbClr val="0070C0"/>
                </a:solidFill>
              </a:rPr>
              <a:t>1</a:t>
            </a:r>
            <a:r>
              <a:rPr lang="en-US" sz="3600" baseline="30000" dirty="0">
                <a:solidFill>
                  <a:srgbClr val="0070C0"/>
                </a:solidFill>
              </a:rPr>
              <a:t>st</a:t>
            </a:r>
            <a:r>
              <a:rPr lang="en-US" sz="3600" dirty="0">
                <a:solidFill>
                  <a:srgbClr val="0070C0"/>
                </a:solidFill>
              </a:rPr>
              <a:t> Wave </a:t>
            </a:r>
            <a:r>
              <a:rPr lang="en-US" sz="3600" dirty="0"/>
              <a:t>– Rules &amp; Relations</a:t>
            </a:r>
          </a:p>
        </p:txBody>
      </p:sp>
      <p:cxnSp>
        <p:nvCxnSpPr>
          <p:cNvPr id="15" name="Straight Connector 14">
            <a:extLst>
              <a:ext uri="{FF2B5EF4-FFF2-40B4-BE49-F238E27FC236}">
                <a16:creationId xmlns:a16="http://schemas.microsoft.com/office/drawing/2014/main" id="{43F3CF2C-63AE-AF41-B74F-0DC2CE8CAE4E}"/>
              </a:ext>
            </a:extLst>
          </p:cNvPr>
          <p:cNvCxnSpPr>
            <a:cxnSpLocks/>
          </p:cNvCxnSpPr>
          <p:nvPr/>
        </p:nvCxnSpPr>
        <p:spPr>
          <a:xfrm>
            <a:off x="12020292" y="2718103"/>
            <a:ext cx="0" cy="6710281"/>
          </a:xfrm>
          <a:prstGeom prst="line">
            <a:avLst/>
          </a:prstGeom>
          <a:noFill/>
          <a:ln w="254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pic>
        <p:nvPicPr>
          <p:cNvPr id="40" name="Picture 39">
            <a:extLst>
              <a:ext uri="{FF2B5EF4-FFF2-40B4-BE49-F238E27FC236}">
                <a16:creationId xmlns:a16="http://schemas.microsoft.com/office/drawing/2014/main" id="{BAB9D037-ECB8-7C48-B935-448FAD6DCD34}"/>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48658" y="4264887"/>
            <a:ext cx="3272337" cy="2564805"/>
          </a:xfrm>
          <a:prstGeom prst="rect">
            <a:avLst/>
          </a:prstGeom>
        </p:spPr>
      </p:pic>
      <p:pic>
        <p:nvPicPr>
          <p:cNvPr id="12" name="Picture 11">
            <a:extLst>
              <a:ext uri="{FF2B5EF4-FFF2-40B4-BE49-F238E27FC236}">
                <a16:creationId xmlns:a16="http://schemas.microsoft.com/office/drawing/2014/main" id="{EB27EE8D-B1E7-D248-9AAC-285FE0CF3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5222" y="3689551"/>
            <a:ext cx="3715476" cy="3715476"/>
          </a:xfrm>
          <a:prstGeom prst="rect">
            <a:avLst/>
          </a:prstGeom>
        </p:spPr>
      </p:pic>
      <p:sp>
        <p:nvSpPr>
          <p:cNvPr id="11" name="Shape 555">
            <a:extLst>
              <a:ext uri="{FF2B5EF4-FFF2-40B4-BE49-F238E27FC236}">
                <a16:creationId xmlns:a16="http://schemas.microsoft.com/office/drawing/2014/main" id="{4DDEDB44-5762-8F4F-B084-B96C7FBF794D}"/>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26</a:t>
            </a:fld>
            <a:endParaRPr lang="en-US" dirty="0"/>
          </a:p>
        </p:txBody>
      </p:sp>
      <p:sp>
        <p:nvSpPr>
          <p:cNvPr id="13" name="Text Placeholder 1">
            <a:extLst>
              <a:ext uri="{FF2B5EF4-FFF2-40B4-BE49-F238E27FC236}">
                <a16:creationId xmlns:a16="http://schemas.microsoft.com/office/drawing/2014/main" id="{5CD1E772-17C7-F24F-8B29-31F7B362A8E6}"/>
              </a:ext>
            </a:extLst>
          </p:cNvPr>
          <p:cNvSpPr txBox="1">
            <a:spLocks/>
          </p:cNvSpPr>
          <p:nvPr/>
        </p:nvSpPr>
        <p:spPr>
          <a:xfrm>
            <a:off x="12976001" y="7025851"/>
            <a:ext cx="10530714" cy="6175464"/>
          </a:xfrm>
          <a:prstGeom prst="rect">
            <a:avLst/>
          </a:prstGeom>
          <a:noFill/>
          <a:ln>
            <a:noFill/>
          </a:ln>
        </p:spPr>
        <p:txBody>
          <a:bodyPr spcFirstLastPara="1" wrap="square" lIns="246875" tIns="91425" rIns="91425" bIns="91425" anchor="t" anchorCtr="0"/>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a:buClr>
                <a:srgbClr val="0070C0"/>
              </a:buClr>
            </a:pPr>
            <a:r>
              <a:rPr lang="en-US" sz="3600" dirty="0"/>
              <a:t>Based on Probability</a:t>
            </a:r>
          </a:p>
          <a:p>
            <a:pPr>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Learn from examples</a:t>
            </a:r>
          </a:p>
          <a:p>
            <a:pPr lvl="1">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e.g. </a:t>
            </a:r>
            <a:r>
              <a:rPr lang="en-US" sz="36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Decision trees </a:t>
            </a: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for business data</a:t>
            </a:r>
          </a:p>
          <a:p>
            <a:pPr lvl="1">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e.g. </a:t>
            </a:r>
            <a:r>
              <a:rPr lang="en-US" sz="36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Deep nets </a:t>
            </a: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for images, speech, text, games</a:t>
            </a:r>
          </a:p>
          <a:p>
            <a:pPr>
              <a:buClr>
                <a:srgbClr val="0070C0"/>
              </a:buClr>
            </a:pPr>
            <a:r>
              <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Good for managing uncertainty</a:t>
            </a:r>
          </a:p>
          <a:p>
            <a:pPr>
              <a:buClr>
                <a:srgbClr val="0070C0"/>
              </a:buClr>
            </a:pPr>
            <a:r>
              <a:rPr lang="en-US" sz="3600" dirty="0">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Built in/on </a:t>
            </a:r>
            <a:r>
              <a:rPr lang="en-US" sz="3600" dirty="0" err="1">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Python+C</a:t>
            </a:r>
            <a:r>
              <a:rPr lang="en-US" sz="3600" dirty="0">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R+C, TensorFlow, </a:t>
            </a:r>
            <a:r>
              <a:rPr lang="en-US" sz="3600" dirty="0" err="1">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Pytorch</a:t>
            </a:r>
            <a:endParaRPr lang="en-US" sz="3600" dirty="0">
              <a:solidFill>
                <a:srgbClr val="53585F">
                  <a:lumMod val="50000"/>
                </a:srgbClr>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endPar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endParaRPr lang="en-US" sz="36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endParaRPr lang="en-US" sz="3600" dirty="0"/>
          </a:p>
        </p:txBody>
      </p:sp>
      <p:sp>
        <p:nvSpPr>
          <p:cNvPr id="14" name="Subtitle 3">
            <a:extLst>
              <a:ext uri="{FF2B5EF4-FFF2-40B4-BE49-F238E27FC236}">
                <a16:creationId xmlns:a16="http://schemas.microsoft.com/office/drawing/2014/main" id="{1BA06F99-B716-E244-8D85-C243210DACF2}"/>
              </a:ext>
            </a:extLst>
          </p:cNvPr>
          <p:cNvSpPr txBox="1">
            <a:spLocks/>
          </p:cNvSpPr>
          <p:nvPr/>
        </p:nvSpPr>
        <p:spPr>
          <a:xfrm>
            <a:off x="12363709" y="3003888"/>
            <a:ext cx="10530719" cy="1049700"/>
          </a:xfrm>
          <a:prstGeom prst="rect">
            <a:avLst/>
          </a:prstGeom>
          <a:noFill/>
          <a:ln>
            <a:noFill/>
          </a:ln>
        </p:spPr>
        <p:txBody>
          <a:bodyPr spcFirstLastPara="1" wrap="square" lIns="243750" tIns="243750" rIns="243750" bIns="243750" anchor="t" anchorCtr="0"/>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algn="ctr"/>
            <a:r>
              <a:rPr lang="en-US" sz="3600" dirty="0">
                <a:solidFill>
                  <a:srgbClr val="0070C0"/>
                </a:solidFill>
              </a:rPr>
              <a:t>2</a:t>
            </a:r>
            <a:r>
              <a:rPr lang="en-US" sz="3600" baseline="30000" dirty="0">
                <a:solidFill>
                  <a:srgbClr val="0070C0"/>
                </a:solidFill>
              </a:rPr>
              <a:t>nd</a:t>
            </a:r>
            <a:r>
              <a:rPr lang="en-US" sz="3600" dirty="0">
                <a:solidFill>
                  <a:srgbClr val="0070C0"/>
                </a:solidFill>
              </a:rPr>
              <a:t> Wave </a:t>
            </a:r>
            <a:r>
              <a:rPr lang="en-US" sz="3600" dirty="0"/>
              <a:t>– Machine Learning</a:t>
            </a:r>
          </a:p>
        </p:txBody>
      </p:sp>
    </p:spTree>
    <p:extLst>
      <p:ext uri="{BB962C8B-B14F-4D97-AF65-F5344CB8AC3E}">
        <p14:creationId xmlns:p14="http://schemas.microsoft.com/office/powerpoint/2010/main" val="282602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1489572" y="1415325"/>
            <a:ext cx="21235741" cy="1049700"/>
          </a:xfrm>
          <a:prstGeom prst="rect">
            <a:avLst/>
          </a:prstGeom>
        </p:spPr>
        <p:txBody>
          <a:bodyPr spcFirstLastPara="1" wrap="square" lIns="243800" tIns="243800" rIns="243800" bIns="243800" anchor="ctr" anchorCtr="0">
            <a:noAutofit/>
          </a:bodyPr>
          <a:lstStyle/>
          <a:p>
            <a:r>
              <a:rPr lang="en" dirty="0"/>
              <a:t>Deep learning solves problems with lots of unstructured data</a:t>
            </a:r>
            <a:endParaRPr dirty="0"/>
          </a:p>
        </p:txBody>
      </p:sp>
      <p:pic>
        <p:nvPicPr>
          <p:cNvPr id="292" name="Shape 292" descr="Auto-feature engineering.png"/>
          <p:cNvPicPr preferRelativeResize="0"/>
          <p:nvPr/>
        </p:nvPicPr>
        <p:blipFill>
          <a:blip r:embed="rId3">
            <a:alphaModFix/>
          </a:blip>
          <a:stretch>
            <a:fillRect/>
          </a:stretch>
        </p:blipFill>
        <p:spPr>
          <a:xfrm>
            <a:off x="6517733" y="2307862"/>
            <a:ext cx="9194800" cy="10718800"/>
          </a:xfrm>
          <a:prstGeom prst="rect">
            <a:avLst/>
          </a:prstGeom>
          <a:noFill/>
          <a:ln>
            <a:noFill/>
          </a:ln>
        </p:spPr>
      </p:pic>
      <p:sp>
        <p:nvSpPr>
          <p:cNvPr id="4" name="Shape 555">
            <a:extLst>
              <a:ext uri="{FF2B5EF4-FFF2-40B4-BE49-F238E27FC236}">
                <a16:creationId xmlns:a16="http://schemas.microsoft.com/office/drawing/2014/main" id="{82ECF588-3559-3747-BAEE-D63F5B5A9BA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27</a:t>
            </a:fld>
            <a:endParaRPr lang="en-US" dirty="0"/>
          </a:p>
        </p:txBody>
      </p:sp>
      <p:sp>
        <p:nvSpPr>
          <p:cNvPr id="2" name="Rectangle 1">
            <a:extLst>
              <a:ext uri="{FF2B5EF4-FFF2-40B4-BE49-F238E27FC236}">
                <a16:creationId xmlns:a16="http://schemas.microsoft.com/office/drawing/2014/main" id="{77868D35-7261-F348-8AE3-2A6AC3CED96F}"/>
              </a:ext>
            </a:extLst>
          </p:cNvPr>
          <p:cNvSpPr/>
          <p:nvPr/>
        </p:nvSpPr>
        <p:spPr>
          <a:xfrm>
            <a:off x="0" y="13214259"/>
            <a:ext cx="9405139" cy="461665"/>
          </a:xfrm>
          <a:prstGeom prst="rect">
            <a:avLst/>
          </a:prstGeom>
        </p:spPr>
        <p:txBody>
          <a:bodyPr wrap="none">
            <a:spAutoFit/>
          </a:bodyPr>
          <a:lstStyle/>
          <a:p>
            <a:pPr lvl="0"/>
            <a:r>
              <a:rPr lang="en-US" sz="2400" dirty="0">
                <a:solidFill>
                  <a:srgbClr val="53585F"/>
                </a:solidFill>
                <a:latin typeface="Open Sans Light"/>
                <a:ea typeface="Open Sans Light"/>
                <a:cs typeface="Open Sans Light"/>
              </a:rPr>
              <a:t>Credit: http://</a:t>
            </a:r>
            <a:r>
              <a:rPr lang="en-US" sz="2400" dirty="0" err="1">
                <a:solidFill>
                  <a:srgbClr val="53585F"/>
                </a:solidFill>
                <a:latin typeface="Open Sans Light"/>
                <a:ea typeface="Open Sans Light"/>
                <a:cs typeface="Open Sans Light"/>
              </a:rPr>
              <a:t>www.deeplearningbook.org</a:t>
            </a:r>
            <a:r>
              <a:rPr lang="en-US" sz="2400" dirty="0">
                <a:solidFill>
                  <a:srgbClr val="53585F"/>
                </a:solidFill>
                <a:latin typeface="Open Sans Light"/>
                <a:ea typeface="Open Sans Light"/>
                <a:cs typeface="Open Sans Light"/>
              </a:rPr>
              <a:t>/contents/</a:t>
            </a:r>
            <a:r>
              <a:rPr lang="en-US" sz="2400" dirty="0" err="1">
                <a:solidFill>
                  <a:srgbClr val="53585F"/>
                </a:solidFill>
                <a:latin typeface="Open Sans Light"/>
                <a:ea typeface="Open Sans Light"/>
                <a:cs typeface="Open Sans Light"/>
              </a:rPr>
              <a:t>intro.html</a:t>
            </a:r>
            <a:r>
              <a:rPr lang="en-US" sz="2400" dirty="0">
                <a:solidFill>
                  <a:srgbClr val="53585F"/>
                </a:solidFill>
                <a:latin typeface="Open Sans Light"/>
                <a:ea typeface="Open Sans Light"/>
                <a:cs typeface="Open Sans Light"/>
              </a:rPr>
              <a:t> on page 10</a:t>
            </a:r>
          </a:p>
        </p:txBody>
      </p:sp>
      <p:sp>
        <p:nvSpPr>
          <p:cNvPr id="3" name="Rounded Rectangle 2">
            <a:extLst>
              <a:ext uri="{FF2B5EF4-FFF2-40B4-BE49-F238E27FC236}">
                <a16:creationId xmlns:a16="http://schemas.microsoft.com/office/drawing/2014/main" id="{C789F794-EBF0-9B4B-BC30-16B185732F1E}"/>
              </a:ext>
            </a:extLst>
          </p:cNvPr>
          <p:cNvSpPr/>
          <p:nvPr/>
        </p:nvSpPr>
        <p:spPr>
          <a:xfrm>
            <a:off x="3813718" y="2802051"/>
            <a:ext cx="3278458" cy="1962615"/>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 of the practice in Enterprise Machine Learning</a:t>
            </a:r>
          </a:p>
        </p:txBody>
      </p:sp>
      <p:cxnSp>
        <p:nvCxnSpPr>
          <p:cNvPr id="7" name="Straight Arrow Connector 6">
            <a:extLst>
              <a:ext uri="{FF2B5EF4-FFF2-40B4-BE49-F238E27FC236}">
                <a16:creationId xmlns:a16="http://schemas.microsoft.com/office/drawing/2014/main" id="{DBCC7B9E-449D-D744-A3AC-FE4ACEEE86B7}"/>
              </a:ext>
            </a:extLst>
          </p:cNvPr>
          <p:cNvCxnSpPr>
            <a:cxnSpLocks/>
          </p:cNvCxnSpPr>
          <p:nvPr/>
        </p:nvCxnSpPr>
        <p:spPr>
          <a:xfrm>
            <a:off x="7092176" y="3783358"/>
            <a:ext cx="2282954" cy="981308"/>
          </a:xfrm>
          <a:prstGeom prst="straightConnector1">
            <a:avLst/>
          </a:prstGeom>
          <a:ln w="1206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943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973"/>
        <p:cNvGrpSpPr/>
        <p:nvPr/>
      </p:nvGrpSpPr>
      <p:grpSpPr>
        <a:xfrm>
          <a:off x="0" y="0"/>
          <a:ext cx="0" cy="0"/>
          <a:chOff x="0" y="0"/>
          <a:chExt cx="0" cy="0"/>
        </a:xfrm>
      </p:grpSpPr>
      <p:sp>
        <p:nvSpPr>
          <p:cNvPr id="975" name="Google Shape;975;p136"/>
          <p:cNvSpPr txBox="1">
            <a:spLocks noGrp="1"/>
          </p:cNvSpPr>
          <p:nvPr>
            <p:ph type="title"/>
          </p:nvPr>
        </p:nvSpPr>
        <p:spPr>
          <a:prstGeom prst="rect">
            <a:avLst/>
          </a:prstGeom>
          <a:noFill/>
          <a:ln>
            <a:noFill/>
          </a:ln>
        </p:spPr>
        <p:txBody>
          <a:bodyPr spcFirstLastPara="1" wrap="square" lIns="243750" tIns="243750" rIns="243750" bIns="243750" anchor="t" anchorCtr="0">
            <a:noAutofit/>
          </a:bodyPr>
          <a:lstStyle/>
          <a:p>
            <a:pPr marL="0" lvl="0" indent="0" algn="l" rtl="0">
              <a:lnSpc>
                <a:spcPct val="100000"/>
              </a:lnSpc>
              <a:spcBef>
                <a:spcPts val="0"/>
              </a:spcBef>
              <a:spcAft>
                <a:spcPts val="0"/>
              </a:spcAft>
              <a:buSzPts val="4400"/>
              <a:buFont typeface="Open Sans Light"/>
              <a:buNone/>
            </a:pPr>
            <a:r>
              <a:rPr lang="en-US" sz="4800" b="1"/>
              <a:t>AI - The Third Wave</a:t>
            </a:r>
            <a:endParaRPr/>
          </a:p>
        </p:txBody>
      </p:sp>
      <p:sp>
        <p:nvSpPr>
          <p:cNvPr id="974" name="Google Shape;974;p136"/>
          <p:cNvSpPr txBox="1">
            <a:spLocks noGrp="1"/>
          </p:cNvSpPr>
          <p:nvPr>
            <p:ph type="body" idx="4294967295"/>
          </p:nvPr>
        </p:nvSpPr>
        <p:spPr>
          <a:xfrm>
            <a:off x="2289969" y="3190012"/>
            <a:ext cx="19804062" cy="9110663"/>
          </a:xfrm>
          <a:prstGeom prst="rect">
            <a:avLst/>
          </a:prstGeom>
          <a:noFill/>
          <a:ln>
            <a:noFill/>
          </a:ln>
        </p:spPr>
        <p:txBody>
          <a:bodyPr spcFirstLastPara="1" wrap="square" lIns="246875" tIns="91425" rIns="91425" bIns="91425" anchor="ctr" anchorCtr="0">
            <a:noAutofit/>
          </a:bodyPr>
          <a:lstStyle/>
          <a:p>
            <a:pPr marL="25400" lvl="0" indent="0" algn="ctr" rtl="0">
              <a:lnSpc>
                <a:spcPct val="100000"/>
              </a:lnSpc>
              <a:spcBef>
                <a:spcPts val="0"/>
              </a:spcBef>
              <a:spcAft>
                <a:spcPts val="0"/>
              </a:spcAft>
              <a:buSzPts val="3200"/>
              <a:buFont typeface="Open Sans"/>
              <a:buNone/>
            </a:pPr>
            <a:r>
              <a:rPr lang="en-US" sz="3600" dirty="0"/>
              <a:t>“Past DARPA AI investments facilitated the advancement of "first wave" (rule based) and "second wave" (statistical learning based) AI technologies. DARPA-funded R&amp;D enabled some of the first successes in AI, such as expert systems and search, and more recently has advanced machine learning algorithms and hardware. DARPA is now interested in researching and developing </a:t>
            </a:r>
            <a:r>
              <a:rPr lang="en-US" sz="3600" b="1" dirty="0"/>
              <a:t>"third wave" </a:t>
            </a:r>
            <a:r>
              <a:rPr lang="en-US" sz="3600" dirty="0"/>
              <a:t>AI theory and applications that </a:t>
            </a:r>
            <a:r>
              <a:rPr lang="en-US" sz="3600" b="1" dirty="0"/>
              <a:t>address the limitations of first and second wave technologies</a:t>
            </a:r>
            <a:r>
              <a:rPr lang="en-US" sz="3600" dirty="0"/>
              <a:t>.”</a:t>
            </a:r>
            <a:endParaRPr dirty="0"/>
          </a:p>
          <a:p>
            <a:pPr marL="25400" lvl="0" indent="0" algn="ctr" rtl="0">
              <a:lnSpc>
                <a:spcPct val="100000"/>
              </a:lnSpc>
              <a:spcBef>
                <a:spcPts val="0"/>
              </a:spcBef>
              <a:spcAft>
                <a:spcPts val="0"/>
              </a:spcAft>
              <a:buSzPts val="3200"/>
              <a:buFont typeface="Open Sans"/>
              <a:buNone/>
            </a:pPr>
            <a:endParaRPr dirty="0"/>
          </a:p>
          <a:p>
            <a:pPr marL="25400" lvl="0" indent="0" algn="ctr" rtl="0">
              <a:lnSpc>
                <a:spcPct val="100000"/>
              </a:lnSpc>
              <a:spcBef>
                <a:spcPts val="0"/>
              </a:spcBef>
              <a:spcAft>
                <a:spcPts val="0"/>
              </a:spcAft>
              <a:buSzPts val="3200"/>
              <a:buFont typeface="Open Sans"/>
              <a:buNone/>
            </a:pPr>
            <a:r>
              <a:rPr lang="en-US" dirty="0"/>
              <a:t>– DARPA Program Announcement - July 20, 2018</a:t>
            </a:r>
            <a:endParaRPr dirty="0"/>
          </a:p>
          <a:p>
            <a:pPr marL="25400" lvl="0" indent="0" algn="ctr" rtl="0">
              <a:lnSpc>
                <a:spcPct val="100000"/>
              </a:lnSpc>
              <a:spcBef>
                <a:spcPts val="0"/>
              </a:spcBef>
              <a:spcAft>
                <a:spcPts val="0"/>
              </a:spcAft>
              <a:buSzPts val="3200"/>
              <a:buFont typeface="Open Sans"/>
              <a:buNone/>
            </a:pPr>
            <a:endParaRPr dirty="0"/>
          </a:p>
        </p:txBody>
      </p:sp>
    </p:spTree>
    <p:extLst>
      <p:ext uri="{BB962C8B-B14F-4D97-AF65-F5344CB8AC3E}">
        <p14:creationId xmlns:p14="http://schemas.microsoft.com/office/powerpoint/2010/main" val="283375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CB8E12-5806-574B-B438-2C3D272ECFA0}"/>
              </a:ext>
            </a:extLst>
          </p:cNvPr>
          <p:cNvSpPr>
            <a:spLocks noGrp="1"/>
          </p:cNvSpPr>
          <p:nvPr>
            <p:ph type="title"/>
          </p:nvPr>
        </p:nvSpPr>
        <p:spPr/>
        <p:txBody>
          <a:bodyPr/>
          <a:lstStyle/>
          <a:p>
            <a:pPr algn="l"/>
            <a:r>
              <a:rPr lang="en-US" dirty="0"/>
              <a:t>Third Wave AI: </a:t>
            </a:r>
            <a:r>
              <a:rPr lang="en-US" b="1" dirty="0"/>
              <a:t>How do we get there?</a:t>
            </a:r>
          </a:p>
        </p:txBody>
      </p:sp>
      <p:sp>
        <p:nvSpPr>
          <p:cNvPr id="9" name="Google Shape;974;p136">
            <a:extLst>
              <a:ext uri="{FF2B5EF4-FFF2-40B4-BE49-F238E27FC236}">
                <a16:creationId xmlns:a16="http://schemas.microsoft.com/office/drawing/2014/main" id="{68774CD7-75B9-9741-845D-2D50612AF34A}"/>
              </a:ext>
            </a:extLst>
          </p:cNvPr>
          <p:cNvSpPr txBox="1">
            <a:spLocks/>
          </p:cNvSpPr>
          <p:nvPr/>
        </p:nvSpPr>
        <p:spPr>
          <a:xfrm>
            <a:off x="1489573" y="11165722"/>
            <a:ext cx="21235740" cy="1625601"/>
          </a:xfrm>
          <a:prstGeom prst="rect">
            <a:avLst/>
          </a:prstGeom>
          <a:noFill/>
          <a:ln>
            <a:noFill/>
          </a:ln>
        </p:spPr>
        <p:txBody>
          <a:bodyPr spcFirstLastPara="1" wrap="square" lIns="246875" tIns="91425" rIns="91425" bIns="91425" anchor="ctr"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1pPr>
            <a:lvl2pPr marL="914400" marR="0" lvl="1"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Char char="■"/>
              <a:defRPr sz="3200" b="0" i="0" u="none" strike="noStrike" cap="none">
                <a:solidFill>
                  <a:srgbClr val="53585F"/>
                </a:solidFill>
                <a:latin typeface="Open Sans Light"/>
                <a:ea typeface="Open Sans Light"/>
                <a:cs typeface="Open Sans Light"/>
                <a:sym typeface="Open Sans Light"/>
              </a:defRPr>
            </a:lvl9pPr>
          </a:lstStyle>
          <a:p>
            <a:pPr marL="25400" indent="0" algn="ctr">
              <a:buFont typeface="Open Sans"/>
              <a:buNone/>
            </a:pPr>
            <a:r>
              <a:rPr lang="en-US" sz="3600" dirty="0"/>
              <a:t>We need the relational variants of these so we can quantify over individuals/entities</a:t>
            </a:r>
          </a:p>
          <a:p>
            <a:pPr marL="25400" indent="0" algn="ctr">
              <a:buFont typeface="Open Sans"/>
              <a:buNone/>
            </a:pPr>
            <a:endParaRPr lang="en-US" sz="3600" dirty="0"/>
          </a:p>
          <a:p>
            <a:pPr marL="25400" indent="0" algn="ctr">
              <a:buFont typeface="Open Sans"/>
              <a:buNone/>
            </a:pPr>
            <a:r>
              <a:rPr lang="en-US" sz="3600" dirty="0"/>
              <a:t>We need self supervised learning so we don’t have to have labelled data</a:t>
            </a:r>
            <a:endParaRPr lang="en-US" dirty="0"/>
          </a:p>
        </p:txBody>
      </p:sp>
      <p:sp>
        <p:nvSpPr>
          <p:cNvPr id="7" name="Shape 555">
            <a:extLst>
              <a:ext uri="{FF2B5EF4-FFF2-40B4-BE49-F238E27FC236}">
                <a16:creationId xmlns:a16="http://schemas.microsoft.com/office/drawing/2014/main" id="{11AD3362-ED8A-DB4A-8089-92ECC8AD9709}"/>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29</a:t>
            </a:fld>
            <a:endParaRPr lang="en-US" dirty="0"/>
          </a:p>
        </p:txBody>
      </p:sp>
      <p:pic>
        <p:nvPicPr>
          <p:cNvPr id="2" name="Picture 1">
            <a:extLst>
              <a:ext uri="{FF2B5EF4-FFF2-40B4-BE49-F238E27FC236}">
                <a16:creationId xmlns:a16="http://schemas.microsoft.com/office/drawing/2014/main" id="{371248DE-62FD-5545-BC9A-A696E546E0CF}"/>
              </a:ext>
            </a:extLst>
          </p:cNvPr>
          <p:cNvPicPr>
            <a:picLocks noChangeAspect="1"/>
          </p:cNvPicPr>
          <p:nvPr/>
        </p:nvPicPr>
        <p:blipFill>
          <a:blip r:embed="rId3"/>
          <a:stretch>
            <a:fillRect/>
          </a:stretch>
        </p:blipFill>
        <p:spPr>
          <a:xfrm>
            <a:off x="6263984" y="3710093"/>
            <a:ext cx="11856032" cy="6295813"/>
          </a:xfrm>
          <a:prstGeom prst="rect">
            <a:avLst/>
          </a:prstGeom>
        </p:spPr>
      </p:pic>
      <p:sp>
        <p:nvSpPr>
          <p:cNvPr id="4" name="Rectangle 3">
            <a:extLst>
              <a:ext uri="{FF2B5EF4-FFF2-40B4-BE49-F238E27FC236}">
                <a16:creationId xmlns:a16="http://schemas.microsoft.com/office/drawing/2014/main" id="{90FC1DE3-384E-924A-BA21-5643D35AF7AE}"/>
              </a:ext>
            </a:extLst>
          </p:cNvPr>
          <p:cNvSpPr/>
          <p:nvPr/>
        </p:nvSpPr>
        <p:spPr>
          <a:xfrm>
            <a:off x="293572" y="13214259"/>
            <a:ext cx="4855816" cy="461665"/>
          </a:xfrm>
          <a:prstGeom prst="rect">
            <a:avLst/>
          </a:prstGeom>
        </p:spPr>
        <p:txBody>
          <a:bodyPr wrap="none">
            <a:spAutoFit/>
          </a:bodyPr>
          <a:lstStyle/>
          <a:p>
            <a:r>
              <a:rPr lang="en-US" sz="2400" dirty="0">
                <a:solidFill>
                  <a:srgbClr val="53585F"/>
                </a:solidFill>
                <a:latin typeface="Open Sans Light"/>
                <a:ea typeface="Open Sans Light"/>
                <a:cs typeface="Open Sans Light"/>
              </a:rPr>
              <a:t>Credit: https://</a:t>
            </a:r>
            <a:r>
              <a:rPr lang="en-US" sz="2400" dirty="0" err="1">
                <a:solidFill>
                  <a:srgbClr val="53585F"/>
                </a:solidFill>
                <a:latin typeface="Open Sans Light"/>
                <a:ea typeface="Open Sans Light"/>
                <a:cs typeface="Open Sans Light"/>
                <a:sym typeface="Open Sans Light"/>
              </a:rPr>
              <a:t>twitter.com</a:t>
            </a:r>
            <a:r>
              <a:rPr lang="en-US" sz="2400" dirty="0">
                <a:solidFill>
                  <a:srgbClr val="53585F"/>
                </a:solidFill>
                <a:latin typeface="Open Sans Light"/>
                <a:ea typeface="Open Sans Light"/>
                <a:cs typeface="Open Sans Light"/>
                <a:sym typeface="Open Sans Light"/>
              </a:rPr>
              <a:t>/</a:t>
            </a:r>
            <a:r>
              <a:rPr lang="en-US" sz="2400" dirty="0" err="1">
                <a:solidFill>
                  <a:srgbClr val="53585F"/>
                </a:solidFill>
                <a:latin typeface="Open Sans Light"/>
                <a:ea typeface="Open Sans Light"/>
                <a:cs typeface="Open Sans Light"/>
                <a:sym typeface="Open Sans Light"/>
              </a:rPr>
              <a:t>breandan</a:t>
            </a:r>
            <a:endParaRPr lang="en-US" sz="2400" dirty="0">
              <a:solidFill>
                <a:srgbClr val="53585F"/>
              </a:solidFill>
              <a:latin typeface="Open Sans Light"/>
              <a:ea typeface="Open Sans Light"/>
              <a:cs typeface="Open Sans Light"/>
              <a:sym typeface="Open Sans Light"/>
            </a:endParaRPr>
          </a:p>
        </p:txBody>
      </p:sp>
      <p:sp>
        <p:nvSpPr>
          <p:cNvPr id="5" name="TextBox 4">
            <a:extLst>
              <a:ext uri="{FF2B5EF4-FFF2-40B4-BE49-F238E27FC236}">
                <a16:creationId xmlns:a16="http://schemas.microsoft.com/office/drawing/2014/main" id="{765F9F26-54FE-9D4C-9D83-78BDD4018075}"/>
              </a:ext>
            </a:extLst>
          </p:cNvPr>
          <p:cNvSpPr txBox="1"/>
          <p:nvPr/>
        </p:nvSpPr>
        <p:spPr>
          <a:xfrm>
            <a:off x="7825222" y="9937173"/>
            <a:ext cx="3406702" cy="523220"/>
          </a:xfrm>
          <a:prstGeom prst="rect">
            <a:avLst/>
          </a:prstGeom>
          <a:noFill/>
        </p:spPr>
        <p:txBody>
          <a:bodyPr wrap="none" rtlCol="0">
            <a:spAutoFit/>
          </a:bodyPr>
          <a:lstStyle/>
          <a:p>
            <a:r>
              <a:rPr lang="en-US" sz="2800" dirty="0">
                <a:solidFill>
                  <a:srgbClr val="53585F"/>
                </a:solidFill>
                <a:latin typeface="Open Sans Light"/>
                <a:ea typeface="Open Sans Light"/>
                <a:cs typeface="Open Sans Light"/>
                <a:sym typeface="Open Sans Light"/>
              </a:rPr>
              <a:t>Discriminative models</a:t>
            </a:r>
            <a:endParaRPr lang="en-US" sz="2800" dirty="0">
              <a:solidFill>
                <a:srgbClr val="53585F"/>
              </a:solidFill>
              <a:latin typeface="Open Sans Light"/>
              <a:ea typeface="Open Sans Light"/>
              <a:cs typeface="Open Sans Light"/>
            </a:endParaRPr>
          </a:p>
        </p:txBody>
      </p:sp>
      <p:sp>
        <p:nvSpPr>
          <p:cNvPr id="13" name="TextBox 12">
            <a:extLst>
              <a:ext uri="{FF2B5EF4-FFF2-40B4-BE49-F238E27FC236}">
                <a16:creationId xmlns:a16="http://schemas.microsoft.com/office/drawing/2014/main" id="{68F8D7BF-1D2D-1A45-BF9E-5B6D2559DDC4}"/>
              </a:ext>
            </a:extLst>
          </p:cNvPr>
          <p:cNvSpPr txBox="1"/>
          <p:nvPr/>
        </p:nvSpPr>
        <p:spPr>
          <a:xfrm>
            <a:off x="12972619" y="9937173"/>
            <a:ext cx="2941831" cy="523220"/>
          </a:xfrm>
          <a:prstGeom prst="rect">
            <a:avLst/>
          </a:prstGeom>
          <a:noFill/>
        </p:spPr>
        <p:txBody>
          <a:bodyPr wrap="none" rtlCol="0">
            <a:spAutoFit/>
          </a:bodyPr>
          <a:lstStyle/>
          <a:p>
            <a:r>
              <a:rPr lang="en-US" sz="2800" dirty="0">
                <a:solidFill>
                  <a:srgbClr val="53585F"/>
                </a:solidFill>
                <a:latin typeface="Open Sans Light"/>
                <a:ea typeface="Open Sans Light"/>
                <a:cs typeface="Open Sans Light"/>
                <a:sym typeface="Open Sans Light"/>
              </a:rPr>
              <a:t>Generative models</a:t>
            </a:r>
            <a:endParaRPr lang="en-US" sz="2800" dirty="0">
              <a:solidFill>
                <a:srgbClr val="53585F"/>
              </a:solidFill>
              <a:latin typeface="Open Sans Light"/>
              <a:ea typeface="Open Sans Light"/>
              <a:cs typeface="Open Sans Light"/>
            </a:endParaRPr>
          </a:p>
        </p:txBody>
      </p:sp>
    </p:spTree>
    <p:extLst>
      <p:ext uri="{BB962C8B-B14F-4D97-AF65-F5344CB8AC3E}">
        <p14:creationId xmlns:p14="http://schemas.microsoft.com/office/powerpoint/2010/main" val="163156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8FDFE-29F9-9F44-A8F0-0B0E01D54F7A}"/>
              </a:ext>
            </a:extLst>
          </p:cNvPr>
          <p:cNvPicPr>
            <a:picLocks noChangeAspect="1"/>
          </p:cNvPicPr>
          <p:nvPr/>
        </p:nvPicPr>
        <p:blipFill>
          <a:blip r:embed="rId3"/>
          <a:stretch>
            <a:fillRect/>
          </a:stretch>
        </p:blipFill>
        <p:spPr>
          <a:xfrm>
            <a:off x="18688211" y="6151206"/>
            <a:ext cx="1857374" cy="1857374"/>
          </a:xfrm>
          <a:prstGeom prst="rect">
            <a:avLst/>
          </a:prstGeom>
        </p:spPr>
      </p:pic>
      <p:sp>
        <p:nvSpPr>
          <p:cNvPr id="2" name="Title 1">
            <a:extLst>
              <a:ext uri="{FF2B5EF4-FFF2-40B4-BE49-F238E27FC236}">
                <a16:creationId xmlns:a16="http://schemas.microsoft.com/office/drawing/2014/main" id="{98913AC8-2A94-6F43-8314-8315A397592B}"/>
              </a:ext>
            </a:extLst>
          </p:cNvPr>
          <p:cNvSpPr>
            <a:spLocks noGrp="1"/>
          </p:cNvSpPr>
          <p:nvPr>
            <p:ph type="title"/>
          </p:nvPr>
        </p:nvSpPr>
        <p:spPr>
          <a:xfrm>
            <a:off x="1489573" y="1415325"/>
            <a:ext cx="17281200" cy="1049700"/>
          </a:xfrm>
        </p:spPr>
        <p:txBody>
          <a:bodyPr/>
          <a:lstStyle/>
          <a:p>
            <a:r>
              <a:rPr lang="en-US" dirty="0"/>
              <a:t>We are a </a:t>
            </a:r>
            <a:r>
              <a:rPr lang="en-US" b="1" dirty="0"/>
              <a:t>mission-based team</a:t>
            </a:r>
          </a:p>
        </p:txBody>
      </p:sp>
      <p:sp>
        <p:nvSpPr>
          <p:cNvPr id="26" name="Shape 1091">
            <a:extLst>
              <a:ext uri="{FF2B5EF4-FFF2-40B4-BE49-F238E27FC236}">
                <a16:creationId xmlns:a16="http://schemas.microsoft.com/office/drawing/2014/main" id="{FAFFB2BB-B115-A041-BD12-2DFB88BE2B42}"/>
              </a:ext>
            </a:extLst>
          </p:cNvPr>
          <p:cNvSpPr/>
          <p:nvPr/>
        </p:nvSpPr>
        <p:spPr>
          <a:xfrm>
            <a:off x="1649279" y="2459398"/>
            <a:ext cx="714779" cy="0"/>
          </a:xfrm>
          <a:prstGeom prst="line">
            <a:avLst/>
          </a:prstGeom>
          <a:ln w="25400">
            <a:solidFill>
              <a:srgbClr val="0365C0"/>
            </a:solidFill>
            <a:miter lim="400000"/>
          </a:ln>
        </p:spPr>
        <p:txBody>
          <a:bodyPr lIns="50800" tIns="50800" rIns="50800" bIns="50800" anchor="ctr"/>
          <a:lstStyle/>
          <a:p>
            <a:pPr>
              <a:defRPr sz="3200"/>
            </a:pPr>
            <a:endParaRPr dirty="0"/>
          </a:p>
        </p:txBody>
      </p:sp>
      <p:grpSp>
        <p:nvGrpSpPr>
          <p:cNvPr id="8" name="Group 7">
            <a:extLst>
              <a:ext uri="{FF2B5EF4-FFF2-40B4-BE49-F238E27FC236}">
                <a16:creationId xmlns:a16="http://schemas.microsoft.com/office/drawing/2014/main" id="{DE564B25-2D50-2B48-B52C-330B721FBFBE}"/>
              </a:ext>
            </a:extLst>
          </p:cNvPr>
          <p:cNvGrpSpPr/>
          <p:nvPr/>
        </p:nvGrpSpPr>
        <p:grpSpPr>
          <a:xfrm>
            <a:off x="18337668" y="4118693"/>
            <a:ext cx="5172309" cy="7485403"/>
            <a:chOff x="18079776" y="2559679"/>
            <a:chExt cx="5172309" cy="7485403"/>
          </a:xfrm>
        </p:grpSpPr>
        <p:pic>
          <p:nvPicPr>
            <p:cNvPr id="49" name="Picture 48">
              <a:extLst>
                <a:ext uri="{FF2B5EF4-FFF2-40B4-BE49-F238E27FC236}">
                  <a16:creationId xmlns:a16="http://schemas.microsoft.com/office/drawing/2014/main" id="{285393B6-8721-AF40-A763-5510A88DEEAD}"/>
                </a:ext>
              </a:extLst>
            </p:cNvPr>
            <p:cNvPicPr>
              <a:picLocks noChangeAspect="1"/>
            </p:cNvPicPr>
            <p:nvPr/>
          </p:nvPicPr>
          <p:blipFill>
            <a:blip r:embed="rId4"/>
            <a:stretch>
              <a:fillRect/>
            </a:stretch>
          </p:blipFill>
          <p:spPr>
            <a:xfrm>
              <a:off x="21128717" y="5990267"/>
              <a:ext cx="1913303" cy="1913303"/>
            </a:xfrm>
            <a:prstGeom prst="rect">
              <a:avLst/>
            </a:prstGeom>
          </p:spPr>
        </p:pic>
        <p:pic>
          <p:nvPicPr>
            <p:cNvPr id="42" name="Picture 2" descr="https://lh3.googleusercontent.com/rlhY6bZliecU29FGXDyqC6t3kc979TRoYYvjc6iJ4GvZEFdpaVTHXBNWIYLyyFrFcbvLeKf4ooPPfoOBUX5CY_hsh11Z9Dc9PaZf61fPD2FNZeNqI5rNUkBIFI62QcSbDdbz6FoOowc">
              <a:extLst>
                <a:ext uri="{FF2B5EF4-FFF2-40B4-BE49-F238E27FC236}">
                  <a16:creationId xmlns:a16="http://schemas.microsoft.com/office/drawing/2014/main" id="{92C22B84-4A64-6648-85D0-E6B2A5B35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3321" y="2559679"/>
              <a:ext cx="1816742" cy="83415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https://lh4.googleusercontent.com/wg1ih070az-x2mU5qUfWG0Ta_bXCTwRIvb6BoL4Mu4plzBspLG-U-MisoY8WduzvckcjYRXYJF7PrOjfA_qfYLwWwiqN8xFfUPXgStQkS48Epj89VlP80vfMuK9hEhcbRvYj-x8v9VY">
              <a:extLst>
                <a:ext uri="{FF2B5EF4-FFF2-40B4-BE49-F238E27FC236}">
                  <a16:creationId xmlns:a16="http://schemas.microsoft.com/office/drawing/2014/main" id="{C29269D9-75BB-264D-BFA7-5D8C16CD0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9776" y="2630930"/>
              <a:ext cx="2085394" cy="691656"/>
            </a:xfrm>
            <a:prstGeom prst="rect">
              <a:avLst/>
            </a:prstGeom>
            <a:noFill/>
            <a:extLst>
              <a:ext uri="{909E8E84-426E-40DD-AFC4-6F175D3DCCD1}">
                <a14:hiddenFill xmlns:a14="http://schemas.microsoft.com/office/drawing/2010/main">
                  <a:solidFill>
                    <a:srgbClr val="FFFFFF"/>
                  </a:solidFill>
                </a14:hiddenFill>
              </a:ext>
            </a:extLst>
          </p:spPr>
        </p:pic>
        <p:sp>
          <p:nvSpPr>
            <p:cNvPr id="44" name="Triangle 43">
              <a:extLst>
                <a:ext uri="{FF2B5EF4-FFF2-40B4-BE49-F238E27FC236}">
                  <a16:creationId xmlns:a16="http://schemas.microsoft.com/office/drawing/2014/main" id="{2A07377C-BF3E-E14B-8715-CC379BF54BC0}"/>
                </a:ext>
              </a:extLst>
            </p:cNvPr>
            <p:cNvSpPr/>
            <p:nvPr/>
          </p:nvSpPr>
          <p:spPr>
            <a:xfrm rot="5400000">
              <a:off x="20450585" y="2788258"/>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descr="https://lh4.googleusercontent.com/FmdHsY1kMRWpHJ9pph2GQlTKpt-3MKEk3Yhg8BQ0I3G2mvJc5gfewgcwbQgLh5ChEDD-iclFwRr6oLUw7MEHkx1OPByITOKvut7aAcu7C0z5IdYkyLj_IArCVrERG-fMFoHRwUDzYSw">
              <a:extLst>
                <a:ext uri="{FF2B5EF4-FFF2-40B4-BE49-F238E27FC236}">
                  <a16:creationId xmlns:a16="http://schemas.microsoft.com/office/drawing/2014/main" id="{EF7B77F2-F919-EE44-8A25-B01799F0CC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461" r="11731"/>
            <a:stretch/>
          </p:blipFill>
          <p:spPr bwMode="auto">
            <a:xfrm>
              <a:off x="18522180" y="3476286"/>
              <a:ext cx="1391754" cy="16443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lh6.googleusercontent.com/3EdZb2YMvO-n3p5JY_RASzKG4F8Pbb4CqKubfX2Gl5VndFO4Qs7AD3ktrwWKhxJLY1HXlhMKSASQhghkEDldLjh4KHeRy8zu3ik_oCb6svCWTiCbUy8MSlxD44FxuXCsziiTnYoc2H8">
              <a:extLst>
                <a:ext uri="{FF2B5EF4-FFF2-40B4-BE49-F238E27FC236}">
                  <a16:creationId xmlns:a16="http://schemas.microsoft.com/office/drawing/2014/main" id="{8F11B222-A9F6-4443-9CBE-0D100D8813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4486" y="3674807"/>
              <a:ext cx="2427599" cy="1270255"/>
            </a:xfrm>
            <a:prstGeom prst="rect">
              <a:avLst/>
            </a:prstGeom>
            <a:noFill/>
            <a:extLst>
              <a:ext uri="{909E8E84-426E-40DD-AFC4-6F175D3DCCD1}">
                <a14:hiddenFill xmlns:a14="http://schemas.microsoft.com/office/drawing/2010/main">
                  <a:solidFill>
                    <a:srgbClr val="FFFFFF"/>
                  </a:solidFill>
                </a14:hiddenFill>
              </a:ext>
            </a:extLst>
          </p:spPr>
        </p:pic>
        <p:sp>
          <p:nvSpPr>
            <p:cNvPr id="47" name="Triangle 46">
              <a:extLst>
                <a:ext uri="{FF2B5EF4-FFF2-40B4-BE49-F238E27FC236}">
                  <a16:creationId xmlns:a16="http://schemas.microsoft.com/office/drawing/2014/main" id="{F687D9ED-4CCA-DE44-9FC0-DEC3B7090A39}"/>
                </a:ext>
              </a:extLst>
            </p:cNvPr>
            <p:cNvSpPr/>
            <p:nvPr/>
          </p:nvSpPr>
          <p:spPr>
            <a:xfrm rot="5400000">
              <a:off x="20448457" y="4061459"/>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42DE9544-73A9-5643-87FB-EF521EBAD017}"/>
                </a:ext>
              </a:extLst>
            </p:cNvPr>
            <p:cNvPicPr>
              <a:picLocks noChangeAspect="1"/>
            </p:cNvPicPr>
            <p:nvPr/>
          </p:nvPicPr>
          <p:blipFill>
            <a:blip r:embed="rId9"/>
            <a:stretch>
              <a:fillRect/>
            </a:stretch>
          </p:blipFill>
          <p:spPr>
            <a:xfrm>
              <a:off x="21184135" y="7421883"/>
              <a:ext cx="1304390" cy="1141341"/>
            </a:xfrm>
            <a:prstGeom prst="rect">
              <a:avLst/>
            </a:prstGeom>
          </p:spPr>
        </p:pic>
        <p:pic>
          <p:nvPicPr>
            <p:cNvPr id="50" name="Picture 49">
              <a:extLst>
                <a:ext uri="{FF2B5EF4-FFF2-40B4-BE49-F238E27FC236}">
                  <a16:creationId xmlns:a16="http://schemas.microsoft.com/office/drawing/2014/main" id="{8772A7F6-D337-A04D-976F-D55672A73F8A}"/>
                </a:ext>
              </a:extLst>
            </p:cNvPr>
            <p:cNvPicPr>
              <a:picLocks noChangeAspect="1"/>
            </p:cNvPicPr>
            <p:nvPr/>
          </p:nvPicPr>
          <p:blipFill>
            <a:blip r:embed="rId10"/>
            <a:stretch>
              <a:fillRect/>
            </a:stretch>
          </p:blipFill>
          <p:spPr>
            <a:xfrm>
              <a:off x="21184135" y="8740692"/>
              <a:ext cx="1304390" cy="1304390"/>
            </a:xfrm>
            <a:prstGeom prst="rect">
              <a:avLst/>
            </a:prstGeom>
          </p:spPr>
        </p:pic>
        <p:sp>
          <p:nvSpPr>
            <p:cNvPr id="53" name="Triangle 52">
              <a:extLst>
                <a:ext uri="{FF2B5EF4-FFF2-40B4-BE49-F238E27FC236}">
                  <a16:creationId xmlns:a16="http://schemas.microsoft.com/office/drawing/2014/main" id="{27D8A3A6-A5F0-B94A-A1F7-EF9CA4069321}"/>
                </a:ext>
              </a:extLst>
            </p:cNvPr>
            <p:cNvSpPr/>
            <p:nvPr/>
          </p:nvSpPr>
          <p:spPr>
            <a:xfrm rot="5400000">
              <a:off x="20448457" y="5331354"/>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riangle 54">
              <a:extLst>
                <a:ext uri="{FF2B5EF4-FFF2-40B4-BE49-F238E27FC236}">
                  <a16:creationId xmlns:a16="http://schemas.microsoft.com/office/drawing/2014/main" id="{18B108FF-877D-AD4E-B59B-4A89A6E5D151}"/>
                </a:ext>
              </a:extLst>
            </p:cNvPr>
            <p:cNvSpPr/>
            <p:nvPr/>
          </p:nvSpPr>
          <p:spPr>
            <a:xfrm rot="5400000">
              <a:off x="20442819" y="6612178"/>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D27213DF-84E6-A147-B1D9-E02BAFE7CF21}"/>
                </a:ext>
              </a:extLst>
            </p:cNvPr>
            <p:cNvSpPr/>
            <p:nvPr/>
          </p:nvSpPr>
          <p:spPr>
            <a:xfrm rot="5400000">
              <a:off x="20440691" y="7863748"/>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riangle 56">
              <a:extLst>
                <a:ext uri="{FF2B5EF4-FFF2-40B4-BE49-F238E27FC236}">
                  <a16:creationId xmlns:a16="http://schemas.microsoft.com/office/drawing/2014/main" id="{51E22DA4-BCA5-6147-831F-58979E120EF3}"/>
                </a:ext>
              </a:extLst>
            </p:cNvPr>
            <p:cNvSpPr/>
            <p:nvPr/>
          </p:nvSpPr>
          <p:spPr>
            <a:xfrm rot="5400000">
              <a:off x="20440691" y="9127555"/>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5A93908-88DF-024A-8511-FF7510E2A1FA}"/>
              </a:ext>
            </a:extLst>
          </p:cNvPr>
          <p:cNvSpPr/>
          <p:nvPr/>
        </p:nvSpPr>
        <p:spPr>
          <a:xfrm>
            <a:off x="908135" y="3266850"/>
            <a:ext cx="5401859" cy="8582349"/>
          </a:xfrm>
          <a:prstGeom prst="rect">
            <a:avLst/>
          </a:prstGeom>
        </p:spPr>
        <p:txBody>
          <a:bodyPr wrap="square">
            <a:spAutoFit/>
          </a:bodyPr>
          <a:lstStyle/>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6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Scientific Impact</a:t>
            </a:r>
          </a:p>
          <a:p>
            <a:pPr marL="914400" indent="-571500" hangingPunct="0">
              <a:lnSpc>
                <a:spcPct val="90000"/>
              </a:lnSpc>
              <a:buClr>
                <a:srgbClr val="0070C0"/>
              </a:buClr>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endParaRPr lang="en-US" sz="3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Deep computer science and mathematical expertise from several technical communities:</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Database systems and theory</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Machine learning</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Programming languages</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Operations research</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endPar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2K+ publications</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endPar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90K+ citations</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(35K+ in last 5 years)</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endPar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37+ award-winning papers  (3 this year!)</a:t>
            </a:r>
          </a:p>
        </p:txBody>
      </p:sp>
      <p:sp>
        <p:nvSpPr>
          <p:cNvPr id="59" name="Rectangle 58">
            <a:extLst>
              <a:ext uri="{FF2B5EF4-FFF2-40B4-BE49-F238E27FC236}">
                <a16:creationId xmlns:a16="http://schemas.microsoft.com/office/drawing/2014/main" id="{81CE393D-36A2-284B-AEDA-12918AD8493A}"/>
              </a:ext>
            </a:extLst>
          </p:cNvPr>
          <p:cNvSpPr/>
          <p:nvPr/>
        </p:nvSpPr>
        <p:spPr>
          <a:xfrm>
            <a:off x="17930477" y="2768692"/>
            <a:ext cx="5401859" cy="1089529"/>
          </a:xfrm>
          <a:prstGeom prst="rect">
            <a:avLst/>
          </a:prstGeom>
        </p:spPr>
        <p:txBody>
          <a:bodyPr wrap="square">
            <a:spAutoFit/>
          </a:bodyPr>
          <a:lstStyle/>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6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AI and ML</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6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Industrial Impact</a:t>
            </a:r>
          </a:p>
        </p:txBody>
      </p:sp>
      <p:grpSp>
        <p:nvGrpSpPr>
          <p:cNvPr id="3" name="Group 2">
            <a:extLst>
              <a:ext uri="{FF2B5EF4-FFF2-40B4-BE49-F238E27FC236}">
                <a16:creationId xmlns:a16="http://schemas.microsoft.com/office/drawing/2014/main" id="{0C5D75A7-1021-0E48-BB04-742CB4887B15}"/>
              </a:ext>
            </a:extLst>
          </p:cNvPr>
          <p:cNvGrpSpPr/>
          <p:nvPr/>
        </p:nvGrpSpPr>
        <p:grpSpPr>
          <a:xfrm>
            <a:off x="5793217" y="2665274"/>
            <a:ext cx="12471696" cy="10140503"/>
            <a:chOff x="5860123" y="2241533"/>
            <a:chExt cx="12471696" cy="10140503"/>
          </a:xfrm>
        </p:grpSpPr>
        <p:grpSp>
          <p:nvGrpSpPr>
            <p:cNvPr id="2135" name="Group 2135"/>
            <p:cNvGrpSpPr/>
            <p:nvPr/>
          </p:nvGrpSpPr>
          <p:grpSpPr>
            <a:xfrm>
              <a:off x="6906417" y="2286137"/>
              <a:ext cx="10523520" cy="10095899"/>
              <a:chOff x="0" y="0"/>
              <a:chExt cx="8147570" cy="7816495"/>
            </a:xfrm>
          </p:grpSpPr>
          <p:sp>
            <p:nvSpPr>
              <p:cNvPr id="2133" name="Shape 2133"/>
              <p:cNvSpPr/>
              <p:nvPr/>
            </p:nvSpPr>
            <p:spPr>
              <a:xfrm>
                <a:off x="-1" y="-1"/>
                <a:ext cx="3887874" cy="7816497"/>
              </a:xfrm>
              <a:custGeom>
                <a:avLst/>
                <a:gdLst/>
                <a:ahLst/>
                <a:cxnLst>
                  <a:cxn ang="0">
                    <a:pos x="wd2" y="hd2"/>
                  </a:cxn>
                  <a:cxn ang="5400000">
                    <a:pos x="wd2" y="hd2"/>
                  </a:cxn>
                  <a:cxn ang="10800000">
                    <a:pos x="wd2" y="hd2"/>
                  </a:cxn>
                  <a:cxn ang="16200000">
                    <a:pos x="wd2" y="hd2"/>
                  </a:cxn>
                </a:cxnLst>
                <a:rect l="0" t="0" r="r" b="b"/>
                <a:pathLst>
                  <a:path w="21600" h="21600" extrusionOk="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rgbClr val="595F6F"/>
              </a:solidFill>
              <a:ln w="12700" cap="flat">
                <a:noFill/>
                <a:miter lim="400000"/>
              </a:ln>
              <a:effectLst/>
            </p:spPr>
            <p:txBody>
              <a:bodyPr wrap="square" lIns="45719" tIns="45719" rIns="45719" bIns="45719" numCol="1" anchor="ctr">
                <a:noAutofit/>
              </a:bodyPr>
              <a:lstStyle/>
              <a:p>
                <a:pP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dirty="0">
                  <a:latin typeface="Arial" panose="020B0604020202020204" pitchFamily="34" charset="0"/>
                  <a:cs typeface="Arial" panose="020B0604020202020204" pitchFamily="34" charset="0"/>
                </a:endParaRPr>
              </a:p>
            </p:txBody>
          </p:sp>
          <p:sp>
            <p:nvSpPr>
              <p:cNvPr id="2134" name="Shape 2134"/>
              <p:cNvSpPr/>
              <p:nvPr/>
            </p:nvSpPr>
            <p:spPr>
              <a:xfrm>
                <a:off x="4259655" y="-1"/>
                <a:ext cx="3887916" cy="7816497"/>
              </a:xfrm>
              <a:custGeom>
                <a:avLst/>
                <a:gdLst/>
                <a:ahLst/>
                <a:cxnLst>
                  <a:cxn ang="0">
                    <a:pos x="wd2" y="hd2"/>
                  </a:cxn>
                  <a:cxn ang="5400000">
                    <a:pos x="wd2" y="hd2"/>
                  </a:cxn>
                  <a:cxn ang="10800000">
                    <a:pos x="wd2" y="hd2"/>
                  </a:cxn>
                  <a:cxn ang="16200000">
                    <a:pos x="wd2" y="hd2"/>
                  </a:cxn>
                </a:cxnLst>
                <a:rect l="0" t="0" r="r" b="b"/>
                <a:pathLst>
                  <a:path w="21600" h="21600" extrusionOk="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rgbClr val="3D424D"/>
              </a:solidFill>
              <a:ln w="12700" cap="flat">
                <a:noFill/>
                <a:miter lim="400000"/>
              </a:ln>
              <a:effectLst/>
            </p:spPr>
            <p:txBody>
              <a:bodyPr wrap="square" lIns="45719" tIns="45719" rIns="45719" bIns="45719" numCol="1" anchor="ctr">
                <a:noAutofit/>
              </a:bodyPr>
              <a:lstStyle/>
              <a:p>
                <a:pP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dirty="0">
                  <a:latin typeface="Arial" panose="020B0604020202020204" pitchFamily="34" charset="0"/>
                  <a:cs typeface="Arial" panose="020B0604020202020204" pitchFamily="34" charset="0"/>
                </a:endParaRPr>
              </a:p>
            </p:txBody>
          </p:sp>
        </p:grpSp>
        <p:sp>
          <p:nvSpPr>
            <p:cNvPr id="2136" name="Shape 2136"/>
            <p:cNvSpPr/>
            <p:nvPr/>
          </p:nvSpPr>
          <p:spPr>
            <a:xfrm>
              <a:off x="13613750" y="2513698"/>
              <a:ext cx="3137570" cy="3137570"/>
            </a:xfrm>
            <a:prstGeom prst="ellipse">
              <a:avLst/>
            </a:prstGeom>
            <a:solidFill>
              <a:srgbClr val="4AA4A7">
                <a:alpha val="79391"/>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38" name="Shape 2138"/>
            <p:cNvSpPr/>
            <p:nvPr/>
          </p:nvSpPr>
          <p:spPr>
            <a:xfrm>
              <a:off x="6245867" y="7539968"/>
              <a:ext cx="2793431" cy="2793432"/>
            </a:xfrm>
            <a:prstGeom prst="ellipse">
              <a:avLst/>
            </a:prstGeom>
            <a:solidFill>
              <a:srgbClr val="6D5DA2">
                <a:alpha val="782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39" name="Shape 2139"/>
            <p:cNvSpPr/>
            <p:nvPr/>
          </p:nvSpPr>
          <p:spPr>
            <a:xfrm>
              <a:off x="7165843" y="2241533"/>
              <a:ext cx="3317780" cy="3317780"/>
            </a:xfrm>
            <a:prstGeom prst="ellipse">
              <a:avLst/>
            </a:prstGeom>
            <a:solidFill>
              <a:srgbClr val="557BA1">
                <a:alpha val="86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3" name="Shape 2143"/>
            <p:cNvSpPr/>
            <p:nvPr/>
          </p:nvSpPr>
          <p:spPr>
            <a:xfrm>
              <a:off x="13097569" y="8610755"/>
              <a:ext cx="2293686" cy="2293684"/>
            </a:xfrm>
            <a:prstGeom prst="ellipse">
              <a:avLst/>
            </a:prstGeom>
            <a:solidFill>
              <a:srgbClr val="4A94B1">
                <a:alpha val="6700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4" name="Shape 2144"/>
            <p:cNvSpPr/>
            <p:nvPr/>
          </p:nvSpPr>
          <p:spPr>
            <a:xfrm>
              <a:off x="15052397" y="8348201"/>
              <a:ext cx="422713" cy="422713"/>
            </a:xfrm>
            <a:prstGeom prst="ellipse">
              <a:avLst/>
            </a:prstGeom>
            <a:solidFill>
              <a:srgbClr val="4A94B1"/>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5" name="Shape 2145"/>
            <p:cNvSpPr/>
            <p:nvPr/>
          </p:nvSpPr>
          <p:spPr>
            <a:xfrm>
              <a:off x="13251755" y="5094020"/>
              <a:ext cx="509894" cy="509894"/>
            </a:xfrm>
            <a:prstGeom prst="ellipse">
              <a:avLst/>
            </a:prstGeom>
            <a:solidFill>
              <a:srgbClr val="4AA4A7"/>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6" name="Shape 2146"/>
            <p:cNvSpPr/>
            <p:nvPr/>
          </p:nvSpPr>
          <p:spPr>
            <a:xfrm>
              <a:off x="15571788" y="5641547"/>
              <a:ext cx="2760031" cy="2706654"/>
            </a:xfrm>
            <a:prstGeom prst="ellipse">
              <a:avLst/>
            </a:prstGeom>
            <a:solidFill>
              <a:srgbClr val="7030A0">
                <a:alpha val="5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50" name="Shape 2150"/>
            <p:cNvSpPr/>
            <p:nvPr/>
          </p:nvSpPr>
          <p:spPr>
            <a:xfrm>
              <a:off x="7165844" y="3833561"/>
              <a:ext cx="3317780" cy="125675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3000"/>
                </a:lnSpc>
                <a:defRPr>
                  <a:solidFill>
                    <a:srgbClr val="53585F"/>
                  </a:solidFill>
                  <a:latin typeface="San Francisco Display Bold"/>
                  <a:ea typeface="San Francisco Display Bold"/>
                  <a:cs typeface="San Francisco Display Bold"/>
                  <a:sym typeface="San Francisco Display Bold"/>
                </a:defRPr>
              </a:pPr>
              <a: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42</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core team members</a:t>
              </a:r>
              <a:endParaRPr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Shape 2150">
              <a:extLst>
                <a:ext uri="{FF2B5EF4-FFF2-40B4-BE49-F238E27FC236}">
                  <a16:creationId xmlns:a16="http://schemas.microsoft.com/office/drawing/2014/main" id="{D282934A-626D-1746-811B-B2D0A92556E3}"/>
                </a:ext>
              </a:extLst>
            </p:cNvPr>
            <p:cNvSpPr/>
            <p:nvPr/>
          </p:nvSpPr>
          <p:spPr>
            <a:xfrm>
              <a:off x="5860123" y="9158729"/>
              <a:ext cx="331778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3000"/>
                </a:lnSpc>
                <a:defRPr>
                  <a:solidFill>
                    <a:srgbClr val="53585F"/>
                  </a:solidFill>
                  <a:latin typeface="San Francisco Display Bold"/>
                  <a:ea typeface="San Francisco Display Bold"/>
                  <a:cs typeface="San Francisco Display Bold"/>
                  <a:sym typeface="San Francisco Display Bold"/>
                </a:defRPr>
              </a:pPr>
              <a:r>
                <a:rPr lang="en-US" sz="13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22</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PhDs</a:t>
              </a:r>
              <a:endParaRPr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Shape 2138">
              <a:extLst>
                <a:ext uri="{FF2B5EF4-FFF2-40B4-BE49-F238E27FC236}">
                  <a16:creationId xmlns:a16="http://schemas.microsoft.com/office/drawing/2014/main" id="{FC9B6296-D565-C546-A0AC-25D5DD735CE2}"/>
                </a:ext>
              </a:extLst>
            </p:cNvPr>
            <p:cNvSpPr/>
            <p:nvPr/>
          </p:nvSpPr>
          <p:spPr>
            <a:xfrm>
              <a:off x="9276423" y="5860986"/>
              <a:ext cx="2567144" cy="2487215"/>
            </a:xfrm>
            <a:prstGeom prst="ellipse">
              <a:avLst/>
            </a:prstGeom>
            <a:solidFill>
              <a:srgbClr val="73B6B7">
                <a:alpha val="55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sz="1200" dirty="0"/>
            </a:p>
          </p:txBody>
        </p:sp>
        <p:sp>
          <p:nvSpPr>
            <p:cNvPr id="33" name="Shape 2150">
              <a:extLst>
                <a:ext uri="{FF2B5EF4-FFF2-40B4-BE49-F238E27FC236}">
                  <a16:creationId xmlns:a16="http://schemas.microsoft.com/office/drawing/2014/main" id="{A0971756-DC60-324E-9779-4BDB749EAA9C}"/>
                </a:ext>
              </a:extLst>
            </p:cNvPr>
            <p:cNvSpPr/>
            <p:nvPr/>
          </p:nvSpPr>
          <p:spPr>
            <a:xfrm>
              <a:off x="9320163" y="7006540"/>
              <a:ext cx="2407914" cy="91044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000"/>
                </a:lnSpc>
                <a:defRPr>
                  <a:solidFill>
                    <a:srgbClr val="53585F"/>
                  </a:solidFill>
                  <a:latin typeface="San Francisco Display Bold"/>
                  <a:ea typeface="San Francisco Display Bold"/>
                  <a:cs typeface="San Francisco Display Bold"/>
                  <a:sym typeface="San Francisco Display Bold"/>
                </a:defRPr>
              </a:pPr>
              <a: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6</a:t>
              </a:r>
              <a:br>
                <a:rPr lang="en-US" sz="23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former </a:t>
              </a:r>
              <a:b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professors</a:t>
              </a:r>
              <a:endParaRPr sz="7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Shape 2145">
              <a:extLst>
                <a:ext uri="{FF2B5EF4-FFF2-40B4-BE49-F238E27FC236}">
                  <a16:creationId xmlns:a16="http://schemas.microsoft.com/office/drawing/2014/main" id="{DAA464CE-06E9-8F44-9653-11D67C30505D}"/>
                </a:ext>
              </a:extLst>
            </p:cNvPr>
            <p:cNvSpPr/>
            <p:nvPr/>
          </p:nvSpPr>
          <p:spPr>
            <a:xfrm>
              <a:off x="9534347" y="10380047"/>
              <a:ext cx="509894" cy="509894"/>
            </a:xfrm>
            <a:prstGeom prst="ellipse">
              <a:avLst/>
            </a:prstGeom>
            <a:solidFill>
              <a:srgbClr val="7030A0">
                <a:alpha val="27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36" name="Shape 2146">
              <a:extLst>
                <a:ext uri="{FF2B5EF4-FFF2-40B4-BE49-F238E27FC236}">
                  <a16:creationId xmlns:a16="http://schemas.microsoft.com/office/drawing/2014/main" id="{77C26492-D96D-C247-BB55-10F32B21EE55}"/>
                </a:ext>
              </a:extLst>
            </p:cNvPr>
            <p:cNvSpPr/>
            <p:nvPr/>
          </p:nvSpPr>
          <p:spPr>
            <a:xfrm>
              <a:off x="10429340" y="8784581"/>
              <a:ext cx="1005244" cy="1005244"/>
            </a:xfrm>
            <a:prstGeom prst="ellipse">
              <a:avLst/>
            </a:prstGeom>
            <a:solidFill>
              <a:srgbClr val="4AA4A7">
                <a:alpha val="36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37" name="Shape 2143">
              <a:extLst>
                <a:ext uri="{FF2B5EF4-FFF2-40B4-BE49-F238E27FC236}">
                  <a16:creationId xmlns:a16="http://schemas.microsoft.com/office/drawing/2014/main" id="{00EB2EF1-F998-414D-A864-05DC1B057DF8}"/>
                </a:ext>
              </a:extLst>
            </p:cNvPr>
            <p:cNvSpPr/>
            <p:nvPr/>
          </p:nvSpPr>
          <p:spPr>
            <a:xfrm>
              <a:off x="8319337" y="6779202"/>
              <a:ext cx="722089" cy="722088"/>
            </a:xfrm>
            <a:prstGeom prst="ellipse">
              <a:avLst/>
            </a:prstGeom>
            <a:solidFill>
              <a:srgbClr val="4A94B1">
                <a:alpha val="6700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38" name="Shape 2150">
              <a:extLst>
                <a:ext uri="{FF2B5EF4-FFF2-40B4-BE49-F238E27FC236}">
                  <a16:creationId xmlns:a16="http://schemas.microsoft.com/office/drawing/2014/main" id="{CDB63DEA-F85C-5E42-911F-5F5B7EA862AD}"/>
                </a:ext>
              </a:extLst>
            </p:cNvPr>
            <p:cNvSpPr/>
            <p:nvPr/>
          </p:nvSpPr>
          <p:spPr>
            <a:xfrm>
              <a:off x="13513962" y="4075088"/>
              <a:ext cx="3317780" cy="1079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8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$250M</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direct value </a:t>
              </a:r>
            </a:p>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created</a:t>
              </a:r>
              <a:endPar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Shape 2150">
              <a:extLst>
                <a:ext uri="{FF2B5EF4-FFF2-40B4-BE49-F238E27FC236}">
                  <a16:creationId xmlns:a16="http://schemas.microsoft.com/office/drawing/2014/main" id="{284E497F-F72F-6F4E-89E7-354DB713AF8F}"/>
                </a:ext>
              </a:extLst>
            </p:cNvPr>
            <p:cNvSpPr/>
            <p:nvPr/>
          </p:nvSpPr>
          <p:spPr>
            <a:xfrm>
              <a:off x="15716110" y="7000627"/>
              <a:ext cx="2407914" cy="115916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000"/>
                </a:lnSpc>
                <a:defRPr>
                  <a:solidFill>
                    <a:srgbClr val="53585F"/>
                  </a:solidFill>
                  <a:latin typeface="San Francisco Display Bold"/>
                  <a:ea typeface="San Francisco Display Bold"/>
                  <a:cs typeface="San Francisco Display Bold"/>
                  <a:sym typeface="San Francisco Display Bold"/>
                </a:defRPr>
              </a:pPr>
              <a: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4</a:t>
              </a:r>
              <a:br>
                <a:rPr lang="en-US" sz="23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AI/ML companies Founded</a:t>
              </a:r>
              <a:endParaRPr sz="7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0" name="Shape 2136">
              <a:extLst>
                <a:ext uri="{FF2B5EF4-FFF2-40B4-BE49-F238E27FC236}">
                  <a16:creationId xmlns:a16="http://schemas.microsoft.com/office/drawing/2014/main" id="{0E2CFBF9-CEFF-4646-938E-9A43139E5940}"/>
                </a:ext>
              </a:extLst>
            </p:cNvPr>
            <p:cNvSpPr/>
            <p:nvPr/>
          </p:nvSpPr>
          <p:spPr>
            <a:xfrm>
              <a:off x="9073585" y="9287203"/>
              <a:ext cx="2877293" cy="2877293"/>
            </a:xfrm>
            <a:prstGeom prst="ellipse">
              <a:avLst/>
            </a:prstGeom>
            <a:solidFill>
              <a:srgbClr val="4AA4A7">
                <a:alpha val="79391"/>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61" name="Shape 2150">
              <a:extLst>
                <a:ext uri="{FF2B5EF4-FFF2-40B4-BE49-F238E27FC236}">
                  <a16:creationId xmlns:a16="http://schemas.microsoft.com/office/drawing/2014/main" id="{FFCFC186-DD6D-9D48-B47D-DC4FC36FC86D}"/>
                </a:ext>
              </a:extLst>
            </p:cNvPr>
            <p:cNvSpPr/>
            <p:nvPr/>
          </p:nvSpPr>
          <p:spPr>
            <a:xfrm>
              <a:off x="8824733" y="10768805"/>
              <a:ext cx="3317780" cy="7584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13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16</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faculty network</a:t>
              </a:r>
              <a:endParaRPr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3" name="Shape 2150">
              <a:extLst>
                <a:ext uri="{FF2B5EF4-FFF2-40B4-BE49-F238E27FC236}">
                  <a16:creationId xmlns:a16="http://schemas.microsoft.com/office/drawing/2014/main" id="{DB0EF49C-4DBA-1A45-B4FF-F6D9897A5F17}"/>
                </a:ext>
              </a:extLst>
            </p:cNvPr>
            <p:cNvSpPr/>
            <p:nvPr/>
          </p:nvSpPr>
          <p:spPr>
            <a:xfrm>
              <a:off x="12531479" y="9545221"/>
              <a:ext cx="3317780" cy="1079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8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$2B</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total value </a:t>
              </a:r>
            </a:p>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created</a:t>
              </a:r>
              <a:endPar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pic>
        <p:nvPicPr>
          <p:cNvPr id="65" name="Picture 19" descr="OPT_Logo_Black6485_hi">
            <a:extLst>
              <a:ext uri="{FF2B5EF4-FFF2-40B4-BE49-F238E27FC236}">
                <a16:creationId xmlns:a16="http://schemas.microsoft.com/office/drawing/2014/main" id="{5E56F105-4EF4-8A43-88A1-FDD9416F79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47261" y="8907664"/>
            <a:ext cx="18573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5" descr="C:\Data\Logos and Company Info\LB-Primary-Logo.jpg">
            <a:extLst>
              <a:ext uri="{FF2B5EF4-FFF2-40B4-BE49-F238E27FC236}">
                <a16:creationId xmlns:a16="http://schemas.microsoft.com/office/drawing/2014/main" id="{3D828DF4-29D3-5343-AA86-A016966A0524}"/>
              </a:ext>
            </a:extLst>
          </p:cNvPr>
          <p:cNvPicPr/>
          <p:nvPr/>
        </p:nvPicPr>
        <p:blipFill>
          <a:blip r:embed="rId12"/>
          <a:srcRect/>
          <a:stretch>
            <a:fillRect/>
          </a:stretch>
        </p:blipFill>
        <p:spPr bwMode="auto">
          <a:xfrm>
            <a:off x="18613935" y="10373713"/>
            <a:ext cx="1724025" cy="733425"/>
          </a:xfrm>
          <a:prstGeom prst="rect">
            <a:avLst/>
          </a:prstGeom>
          <a:noFill/>
          <a:ln w="9525">
            <a:noFill/>
            <a:miter lim="800000"/>
            <a:headEnd/>
            <a:tailEnd/>
          </a:ln>
        </p:spPr>
      </p:pic>
      <p:pic>
        <p:nvPicPr>
          <p:cNvPr id="54" name="Picture 10" descr="BS_logo">
            <a:extLst>
              <a:ext uri="{FF2B5EF4-FFF2-40B4-BE49-F238E27FC236}">
                <a16:creationId xmlns:a16="http://schemas.microsoft.com/office/drawing/2014/main" id="{0A3ED837-0026-E94B-8981-A5D0490EFF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25382" y="7869250"/>
            <a:ext cx="1612578" cy="85854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7" descr="IMG_LOGO.jpg">
            <a:extLst>
              <a:ext uri="{FF2B5EF4-FFF2-40B4-BE49-F238E27FC236}">
                <a16:creationId xmlns:a16="http://schemas.microsoft.com/office/drawing/2014/main" id="{10357AF0-4183-ED4A-BC35-31BD6CF273D9}"/>
              </a:ext>
            </a:extLst>
          </p:cNvPr>
          <p:cNvPicPr>
            <a:picLocks noChangeAspect="1"/>
          </p:cNvPicPr>
          <p:nvPr/>
        </p:nvPicPr>
        <p:blipFill>
          <a:blip r:embed="rId14"/>
          <a:srcRect/>
          <a:stretch>
            <a:fillRect/>
          </a:stretch>
        </p:blipFill>
        <p:spPr bwMode="auto">
          <a:xfrm>
            <a:off x="18636320" y="11107138"/>
            <a:ext cx="1790701" cy="337971"/>
          </a:xfrm>
          <a:prstGeom prst="rect">
            <a:avLst/>
          </a:prstGeom>
          <a:noFill/>
          <a:ln w="9525">
            <a:noFill/>
            <a:miter lim="800000"/>
            <a:headEnd/>
            <a:tailEnd/>
          </a:ln>
        </p:spPr>
      </p:pic>
      <p:pic>
        <p:nvPicPr>
          <p:cNvPr id="7" name="Picture 6">
            <a:extLst>
              <a:ext uri="{FF2B5EF4-FFF2-40B4-BE49-F238E27FC236}">
                <a16:creationId xmlns:a16="http://schemas.microsoft.com/office/drawing/2014/main" id="{E36D2362-515E-A043-9920-5466E2A9463E}"/>
              </a:ext>
            </a:extLst>
          </p:cNvPr>
          <p:cNvPicPr>
            <a:picLocks noChangeAspect="1"/>
          </p:cNvPicPr>
          <p:nvPr/>
        </p:nvPicPr>
        <p:blipFill>
          <a:blip r:embed="rId15"/>
          <a:stretch>
            <a:fillRect/>
          </a:stretch>
        </p:blipFill>
        <p:spPr>
          <a:xfrm>
            <a:off x="21220475" y="6564518"/>
            <a:ext cx="1968500" cy="1028700"/>
          </a:xfrm>
          <a:prstGeom prst="rect">
            <a:avLst/>
          </a:prstGeom>
        </p:spPr>
      </p:pic>
    </p:spTree>
    <p:extLst>
      <p:ext uri="{BB962C8B-B14F-4D97-AF65-F5344CB8AC3E}">
        <p14:creationId xmlns:p14="http://schemas.microsoft.com/office/powerpoint/2010/main" val="1040896328"/>
      </p:ext>
    </p:extLst>
  </p:cSld>
  <p:clrMapOvr>
    <a:masterClrMapping/>
  </p:clrMapOvr>
  <mc:AlternateContent xmlns:mc="http://schemas.openxmlformats.org/markup-compatibility/2006" xmlns:p14="http://schemas.microsoft.com/office/powerpoint/2010/main">
    <mc:Choice Requires="p14">
      <p:transition spd="med">
        <p:push dir="d"/>
      </p:transition>
    </mc:Choice>
    <mc:Fallback xmlns="">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FBFF-3031-6241-A5B6-0DCF9ED75EC5}"/>
              </a:ext>
            </a:extLst>
          </p:cNvPr>
          <p:cNvSpPr>
            <a:spLocks noGrp="1"/>
          </p:cNvSpPr>
          <p:nvPr>
            <p:ph type="title"/>
          </p:nvPr>
        </p:nvSpPr>
        <p:spPr/>
        <p:txBody>
          <a:bodyPr/>
          <a:lstStyle/>
          <a:p>
            <a:r>
              <a:rPr lang="en-US" dirty="0"/>
              <a:t>Third Wave AI: </a:t>
            </a:r>
            <a:r>
              <a:rPr lang="en-US" b="1" dirty="0"/>
              <a:t>How do we get there?</a:t>
            </a:r>
            <a:endParaRPr lang="en-US" dirty="0"/>
          </a:p>
        </p:txBody>
      </p:sp>
      <p:graphicFrame>
        <p:nvGraphicFramePr>
          <p:cNvPr id="3" name="Table 2">
            <a:extLst>
              <a:ext uri="{FF2B5EF4-FFF2-40B4-BE49-F238E27FC236}">
                <a16:creationId xmlns:a16="http://schemas.microsoft.com/office/drawing/2014/main" id="{71398D91-BA38-2547-9181-CF8F59A91799}"/>
              </a:ext>
            </a:extLst>
          </p:cNvPr>
          <p:cNvGraphicFramePr>
            <a:graphicFrameLocks noGrp="1"/>
          </p:cNvGraphicFramePr>
          <p:nvPr>
            <p:extLst>
              <p:ext uri="{D42A27DB-BD31-4B8C-83A1-F6EECF244321}">
                <p14:modId xmlns:p14="http://schemas.microsoft.com/office/powerpoint/2010/main" val="1636674105"/>
              </p:ext>
            </p:extLst>
          </p:nvPr>
        </p:nvGraphicFramePr>
        <p:xfrm>
          <a:off x="3860800" y="4216400"/>
          <a:ext cx="16256001" cy="7823199"/>
        </p:xfrm>
        <a:graphic>
          <a:graphicData uri="http://schemas.openxmlformats.org/drawingml/2006/table">
            <a:tbl>
              <a:tblPr firstRow="1" bandRow="1">
                <a:tableStyleId>{93E10A22-3ADA-4693-9FE5-BCDEBF3FDF8D}</a:tableStyleId>
              </a:tblPr>
              <a:tblGrid>
                <a:gridCol w="5418667">
                  <a:extLst>
                    <a:ext uri="{9D8B030D-6E8A-4147-A177-3AD203B41FA5}">
                      <a16:colId xmlns:a16="http://schemas.microsoft.com/office/drawing/2014/main" val="1235752057"/>
                    </a:ext>
                  </a:extLst>
                </a:gridCol>
                <a:gridCol w="5418667">
                  <a:extLst>
                    <a:ext uri="{9D8B030D-6E8A-4147-A177-3AD203B41FA5}">
                      <a16:colId xmlns:a16="http://schemas.microsoft.com/office/drawing/2014/main" val="474044898"/>
                    </a:ext>
                  </a:extLst>
                </a:gridCol>
                <a:gridCol w="5418667">
                  <a:extLst>
                    <a:ext uri="{9D8B030D-6E8A-4147-A177-3AD203B41FA5}">
                      <a16:colId xmlns:a16="http://schemas.microsoft.com/office/drawing/2014/main" val="578133042"/>
                    </a:ext>
                  </a:extLst>
                </a:gridCol>
              </a:tblGrid>
              <a:tr h="2607733">
                <a:tc>
                  <a:txBody>
                    <a:bodyPr/>
                    <a:lstStyle/>
                    <a:p>
                      <a:endParaRPr lang="en-US" sz="3200" b="1" i="0" u="none" strike="noStrike" cap="none" dirty="0">
                        <a:solidFill>
                          <a:srgbClr val="53585F"/>
                        </a:solidFill>
                        <a:latin typeface="Open Sans Light"/>
                        <a:ea typeface="Open Sans Light"/>
                        <a:cs typeface="Open Sans Light"/>
                        <a:sym typeface="Open Sans Light"/>
                      </a:endParaRPr>
                    </a:p>
                  </a:txBody>
                  <a:tcPr/>
                </a:tc>
                <a:tc>
                  <a:txBody>
                    <a:bodyPr/>
                    <a:lstStyle/>
                    <a:p>
                      <a:r>
                        <a:rPr lang="en-US" sz="4800" b="1" i="0" u="none" strike="noStrike" cap="none" dirty="0">
                          <a:solidFill>
                            <a:srgbClr val="53585F"/>
                          </a:solidFill>
                          <a:latin typeface="Open Sans Light"/>
                          <a:ea typeface="Open Sans Light"/>
                          <a:cs typeface="Open Sans Light"/>
                          <a:sym typeface="Open Sans Light"/>
                        </a:rPr>
                        <a:t>Differentiable Programming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800" b="1" i="0" u="none" strike="noStrike" cap="none" noProof="0" dirty="0">
                          <a:solidFill>
                            <a:srgbClr val="53585F"/>
                          </a:solidFill>
                          <a:latin typeface="Open Sans Light"/>
                          <a:ea typeface="Open Sans Light"/>
                          <a:cs typeface="Open Sans Light"/>
                          <a:sym typeface="Arial"/>
                        </a:rPr>
                        <a:t>Probabilistic Programming</a:t>
                      </a:r>
                    </a:p>
                    <a:p>
                      <a:endParaRPr lang="en-US" sz="4400" b="1" i="0" u="none" strike="noStrike" cap="none" dirty="0">
                        <a:solidFill>
                          <a:srgbClr val="53585F"/>
                        </a:solidFill>
                        <a:latin typeface="Open Sans Light"/>
                        <a:ea typeface="Open Sans Light"/>
                        <a:cs typeface="Open Sans Light"/>
                        <a:sym typeface="Open Sans Light"/>
                      </a:endParaRPr>
                    </a:p>
                  </a:txBody>
                  <a:tcPr/>
                </a:tc>
                <a:extLst>
                  <a:ext uri="{0D108BD9-81ED-4DB2-BD59-A6C34878D82A}">
                    <a16:rowId xmlns:a16="http://schemas.microsoft.com/office/drawing/2014/main" val="2491971914"/>
                  </a:ext>
                </a:extLst>
              </a:tr>
              <a:tr h="26077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800" b="1" i="0" u="none" strike="noStrike" cap="none" noProof="0" dirty="0">
                          <a:solidFill>
                            <a:srgbClr val="53585F"/>
                          </a:solidFill>
                          <a:latin typeface="Open Sans Light"/>
                          <a:ea typeface="Open Sans Light"/>
                          <a:cs typeface="Open Sans Light"/>
                          <a:sym typeface="Arial"/>
                        </a:rPr>
                        <a:t>Relational Programming</a:t>
                      </a: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rPr>
                        <a:t>Prior knowledge and expertise is expressed as rules</a:t>
                      </a:r>
                    </a:p>
                  </a:txBody>
                  <a:tcPr anchor="ctr"/>
                </a:tc>
                <a:tc hMerge="1">
                  <a:txBody>
                    <a:bodyPr/>
                    <a:lstStyle/>
                    <a:p>
                      <a:endParaRPr lang="en-US" sz="3200" b="1" i="0" u="none" strike="noStrike" cap="none" dirty="0">
                        <a:solidFill>
                          <a:srgbClr val="53585F"/>
                        </a:solidFill>
                        <a:latin typeface="Open Sans Light"/>
                        <a:ea typeface="Open Sans Light"/>
                        <a:cs typeface="Open Sans Light"/>
                        <a:sym typeface="Open Sans Light"/>
                      </a:endParaRPr>
                    </a:p>
                  </a:txBody>
                  <a:tcPr anchor="ctr"/>
                </a:tc>
                <a:extLst>
                  <a:ext uri="{0D108BD9-81ED-4DB2-BD59-A6C34878D82A}">
                    <a16:rowId xmlns:a16="http://schemas.microsoft.com/office/drawing/2014/main" val="3155411651"/>
                  </a:ext>
                </a:extLst>
              </a:tr>
              <a:tr h="2607733">
                <a:tc>
                  <a:txBody>
                    <a:bodyPr/>
                    <a:lstStyle/>
                    <a:p>
                      <a:r>
                        <a:rPr lang="en-US" sz="4800" b="1" i="0" u="none" strike="noStrike" cap="none" dirty="0">
                          <a:solidFill>
                            <a:srgbClr val="53585F"/>
                          </a:solidFill>
                          <a:latin typeface="Open Sans Light"/>
                          <a:ea typeface="Open Sans Light"/>
                          <a:cs typeface="Open Sans Light"/>
                          <a:sym typeface="Open Sans Light"/>
                        </a:rPr>
                        <a:t>Imperative and Functional Programming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rPr>
                        <a:t>Prior knowledge and expertise is expressed via features, model class and in loss function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rPr>
                        <a:t>Prior knowledge and expertise is expressed as simulations using probability distributions</a:t>
                      </a:r>
                    </a:p>
                  </a:txBody>
                  <a:tcPr anchor="ctr"/>
                </a:tc>
                <a:extLst>
                  <a:ext uri="{0D108BD9-81ED-4DB2-BD59-A6C34878D82A}">
                    <a16:rowId xmlns:a16="http://schemas.microsoft.com/office/drawing/2014/main" val="148457964"/>
                  </a:ext>
                </a:extLst>
              </a:tr>
            </a:tbl>
          </a:graphicData>
        </a:graphic>
      </p:graphicFrame>
      <p:sp>
        <p:nvSpPr>
          <p:cNvPr id="4" name="Shape 555">
            <a:extLst>
              <a:ext uri="{FF2B5EF4-FFF2-40B4-BE49-F238E27FC236}">
                <a16:creationId xmlns:a16="http://schemas.microsoft.com/office/drawing/2014/main" id="{88D81BE0-8F25-E643-A89F-9208047E671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30</a:t>
            </a:fld>
            <a:endParaRPr lang="en-US" dirty="0"/>
          </a:p>
        </p:txBody>
      </p:sp>
      <p:sp>
        <p:nvSpPr>
          <p:cNvPr id="5" name="TextBox 4">
            <a:extLst>
              <a:ext uri="{FF2B5EF4-FFF2-40B4-BE49-F238E27FC236}">
                <a16:creationId xmlns:a16="http://schemas.microsoft.com/office/drawing/2014/main" id="{989EA2F2-E6F8-0149-94BE-880061F1948F}"/>
              </a:ext>
            </a:extLst>
          </p:cNvPr>
          <p:cNvSpPr txBox="1"/>
          <p:nvPr/>
        </p:nvSpPr>
        <p:spPr>
          <a:xfrm>
            <a:off x="12400156" y="3902927"/>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96334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FBFF-3031-6241-A5B6-0DCF9ED75EC5}"/>
              </a:ext>
            </a:extLst>
          </p:cNvPr>
          <p:cNvSpPr>
            <a:spLocks noGrp="1"/>
          </p:cNvSpPr>
          <p:nvPr>
            <p:ph type="title"/>
          </p:nvPr>
        </p:nvSpPr>
        <p:spPr/>
        <p:txBody>
          <a:bodyPr/>
          <a:lstStyle/>
          <a:p>
            <a:r>
              <a:rPr lang="en-US" dirty="0"/>
              <a:t>Third Wave AI: </a:t>
            </a:r>
            <a:r>
              <a:rPr lang="en-US" b="1" dirty="0"/>
              <a:t>How do we get there?</a:t>
            </a:r>
            <a:endParaRPr lang="en-US" dirty="0"/>
          </a:p>
        </p:txBody>
      </p:sp>
      <p:graphicFrame>
        <p:nvGraphicFramePr>
          <p:cNvPr id="3" name="Table 2">
            <a:extLst>
              <a:ext uri="{FF2B5EF4-FFF2-40B4-BE49-F238E27FC236}">
                <a16:creationId xmlns:a16="http://schemas.microsoft.com/office/drawing/2014/main" id="{71398D91-BA38-2547-9181-CF8F59A91799}"/>
              </a:ext>
            </a:extLst>
          </p:cNvPr>
          <p:cNvGraphicFramePr>
            <a:graphicFrameLocks noGrp="1"/>
          </p:cNvGraphicFramePr>
          <p:nvPr>
            <p:extLst>
              <p:ext uri="{D42A27DB-BD31-4B8C-83A1-F6EECF244321}">
                <p14:modId xmlns:p14="http://schemas.microsoft.com/office/powerpoint/2010/main" val="3212848012"/>
              </p:ext>
            </p:extLst>
          </p:nvPr>
        </p:nvGraphicFramePr>
        <p:xfrm>
          <a:off x="3860800" y="4216400"/>
          <a:ext cx="16256001" cy="7823199"/>
        </p:xfrm>
        <a:graphic>
          <a:graphicData uri="http://schemas.openxmlformats.org/drawingml/2006/table">
            <a:tbl>
              <a:tblPr firstRow="1" bandRow="1">
                <a:tableStyleId>{93E10A22-3ADA-4693-9FE5-BCDEBF3FDF8D}</a:tableStyleId>
              </a:tblPr>
              <a:tblGrid>
                <a:gridCol w="5418667">
                  <a:extLst>
                    <a:ext uri="{9D8B030D-6E8A-4147-A177-3AD203B41FA5}">
                      <a16:colId xmlns:a16="http://schemas.microsoft.com/office/drawing/2014/main" val="1235752057"/>
                    </a:ext>
                  </a:extLst>
                </a:gridCol>
                <a:gridCol w="5418667">
                  <a:extLst>
                    <a:ext uri="{9D8B030D-6E8A-4147-A177-3AD203B41FA5}">
                      <a16:colId xmlns:a16="http://schemas.microsoft.com/office/drawing/2014/main" val="474044898"/>
                    </a:ext>
                  </a:extLst>
                </a:gridCol>
                <a:gridCol w="5418667">
                  <a:extLst>
                    <a:ext uri="{9D8B030D-6E8A-4147-A177-3AD203B41FA5}">
                      <a16:colId xmlns:a16="http://schemas.microsoft.com/office/drawing/2014/main" val="578133042"/>
                    </a:ext>
                  </a:extLst>
                </a:gridCol>
              </a:tblGrid>
              <a:tr h="2607733">
                <a:tc>
                  <a:txBody>
                    <a:bodyPr/>
                    <a:lstStyle/>
                    <a:p>
                      <a:endParaRPr lang="en-US" sz="3200" b="1" i="0" u="none" strike="noStrike" cap="none" dirty="0">
                        <a:solidFill>
                          <a:srgbClr val="53585F"/>
                        </a:solidFill>
                        <a:latin typeface="Open Sans Light"/>
                        <a:ea typeface="Open Sans Light"/>
                        <a:cs typeface="Open Sans Light"/>
                        <a:sym typeface="Open Sans Light"/>
                      </a:endParaRPr>
                    </a:p>
                  </a:txBody>
                  <a:tcPr/>
                </a:tc>
                <a:tc>
                  <a:txBody>
                    <a:bodyPr/>
                    <a:lstStyle/>
                    <a:p>
                      <a:r>
                        <a:rPr lang="en-US" sz="4800" b="1" i="0" u="none" strike="noStrike" cap="none" dirty="0">
                          <a:solidFill>
                            <a:srgbClr val="53585F"/>
                          </a:solidFill>
                          <a:latin typeface="Open Sans Light"/>
                          <a:ea typeface="Open Sans Light"/>
                          <a:cs typeface="Open Sans Light"/>
                          <a:sym typeface="Open Sans Light"/>
                        </a:rPr>
                        <a:t>Differentiable Programming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800" b="1" i="0" u="none" strike="noStrike" cap="none" noProof="0" dirty="0">
                          <a:solidFill>
                            <a:srgbClr val="53585F"/>
                          </a:solidFill>
                          <a:latin typeface="Open Sans Light"/>
                          <a:ea typeface="Open Sans Light"/>
                          <a:cs typeface="Open Sans Light"/>
                          <a:sym typeface="Arial"/>
                        </a:rPr>
                        <a:t>Probabilistic Programming</a:t>
                      </a:r>
                    </a:p>
                    <a:p>
                      <a:endParaRPr lang="en-US" sz="4800" b="1" i="0" u="none" strike="noStrike" cap="none" dirty="0">
                        <a:solidFill>
                          <a:srgbClr val="53585F"/>
                        </a:solidFill>
                        <a:latin typeface="Open Sans Light"/>
                        <a:ea typeface="Open Sans Light"/>
                        <a:cs typeface="Open Sans Light"/>
                        <a:sym typeface="Open Sans Light"/>
                      </a:endParaRPr>
                    </a:p>
                  </a:txBody>
                  <a:tcPr/>
                </a:tc>
                <a:extLst>
                  <a:ext uri="{0D108BD9-81ED-4DB2-BD59-A6C34878D82A}">
                    <a16:rowId xmlns:a16="http://schemas.microsoft.com/office/drawing/2014/main" val="2491971914"/>
                  </a:ext>
                </a:extLst>
              </a:tr>
              <a:tr h="26077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800" b="1" i="0" u="none" strike="noStrike" cap="none" noProof="0" dirty="0">
                          <a:solidFill>
                            <a:srgbClr val="53585F"/>
                          </a:solidFill>
                          <a:latin typeface="Open Sans Light"/>
                          <a:ea typeface="Open Sans Light"/>
                          <a:cs typeface="Open Sans Light"/>
                          <a:sym typeface="Arial"/>
                        </a:rPr>
                        <a:t>Relational Programming</a:t>
                      </a:r>
                    </a:p>
                    <a:p>
                      <a:endParaRPr lang="en-US" sz="4800" b="1" i="0" u="none" strike="noStrike" cap="none" dirty="0">
                        <a:solidFill>
                          <a:srgbClr val="53585F"/>
                        </a:solidFill>
                        <a:latin typeface="Open Sans Light"/>
                        <a:ea typeface="Open Sans Light"/>
                        <a:cs typeface="Open Sans Light"/>
                        <a:sym typeface="Open Sans Light"/>
                      </a:endParaRPr>
                    </a:p>
                  </a:txBody>
                  <a:tcPr/>
                </a:tc>
                <a:tc gridSpan="2">
                  <a:txBody>
                    <a:bodyPr/>
                    <a:lstStyle/>
                    <a:p>
                      <a:endParaRPr lang="en-US" sz="3200" b="1" i="0" u="none" strike="noStrike" cap="none" dirty="0">
                        <a:solidFill>
                          <a:srgbClr val="53585F"/>
                        </a:solidFill>
                        <a:latin typeface="Open Sans Light"/>
                        <a:ea typeface="Open Sans Light"/>
                        <a:cs typeface="Open Sans Light"/>
                        <a:sym typeface="Open Sans Light"/>
                      </a:endParaRPr>
                    </a:p>
                  </a:txBody>
                  <a:tcPr/>
                </a:tc>
                <a:tc hMerge="1">
                  <a:txBody>
                    <a:bodyPr/>
                    <a:lstStyle/>
                    <a:p>
                      <a:endParaRPr lang="en-US" sz="3200" b="1" i="0" u="none" strike="noStrike" cap="none" dirty="0">
                        <a:solidFill>
                          <a:srgbClr val="53585F"/>
                        </a:solidFill>
                        <a:latin typeface="Open Sans Light"/>
                        <a:ea typeface="Open Sans Light"/>
                        <a:cs typeface="Open Sans Light"/>
                        <a:sym typeface="Open Sans Light"/>
                      </a:endParaRPr>
                    </a:p>
                  </a:txBody>
                  <a:tcPr/>
                </a:tc>
                <a:extLst>
                  <a:ext uri="{0D108BD9-81ED-4DB2-BD59-A6C34878D82A}">
                    <a16:rowId xmlns:a16="http://schemas.microsoft.com/office/drawing/2014/main" val="3155411651"/>
                  </a:ext>
                </a:extLst>
              </a:tr>
              <a:tr h="2607733">
                <a:tc>
                  <a:txBody>
                    <a:bodyPr/>
                    <a:lstStyle/>
                    <a:p>
                      <a:r>
                        <a:rPr lang="en-US" sz="4800" b="1" i="0" u="none" strike="noStrike" cap="none" dirty="0">
                          <a:solidFill>
                            <a:srgbClr val="53585F"/>
                          </a:solidFill>
                          <a:latin typeface="Open Sans Light"/>
                          <a:ea typeface="Open Sans Light"/>
                          <a:cs typeface="Open Sans Light"/>
                          <a:sym typeface="Open Sans Light"/>
                        </a:rPr>
                        <a:t>Imperative and Functional Programming</a:t>
                      </a:r>
                    </a:p>
                  </a:txBody>
                  <a:tcPr/>
                </a:tc>
                <a:tc>
                  <a:txBody>
                    <a:bodyPr/>
                    <a:lstStyle/>
                    <a:p>
                      <a:pPr algn="r"/>
                      <a:r>
                        <a:rPr lang="en-US" sz="3200" b="1" i="0" u="none" strike="noStrike" cap="none" dirty="0">
                          <a:solidFill>
                            <a:srgbClr val="53585F"/>
                          </a:solidFill>
                          <a:latin typeface="Open Sans Light"/>
                          <a:ea typeface="Open Sans Light"/>
                          <a:cs typeface="Open Sans Light"/>
                          <a:sym typeface="Open Sans Light"/>
                        </a:rPr>
                        <a:t>+ </a:t>
                      </a:r>
                      <a:r>
                        <a:rPr lang="en-US" sz="3200" b="1" i="0" u="none" strike="noStrike" cap="none" dirty="0" err="1">
                          <a:solidFill>
                            <a:srgbClr val="53585F"/>
                          </a:solidFill>
                          <a:latin typeface="Open Sans Light"/>
                          <a:ea typeface="Open Sans Light"/>
                          <a:cs typeface="Open Sans Light"/>
                          <a:sym typeface="Open Sans Light"/>
                        </a:rPr>
                        <a:t>flux.ml</a:t>
                      </a:r>
                      <a:endParaRPr lang="en-US" sz="3200" b="1" i="0" u="none" strike="noStrike" cap="none" dirty="0">
                        <a:solidFill>
                          <a:srgbClr val="53585F"/>
                        </a:solidFill>
                        <a:latin typeface="Open Sans Light"/>
                        <a:ea typeface="Open Sans Light"/>
                        <a:cs typeface="Open Sans Light"/>
                        <a:sym typeface="Open Sans Light"/>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rPr>
                        <a:t>+ </a:t>
                      </a:r>
                      <a:r>
                        <a:rPr kumimoji="0" lang="en-US" sz="3200" b="0" i="0" u="none" strike="noStrike" kern="0" cap="none" spc="0" normalizeH="0" baseline="0" noProof="0" dirty="0" err="1">
                          <a:ln>
                            <a:noFill/>
                          </a:ln>
                          <a:solidFill>
                            <a:srgbClr val="53585F"/>
                          </a:solidFill>
                          <a:effectLst/>
                          <a:uLnTx/>
                          <a:uFillTx/>
                          <a:latin typeface="Open Sans Light"/>
                          <a:ea typeface="Open Sans Light"/>
                          <a:cs typeface="Open Sans Light"/>
                          <a:sym typeface="Open Sans Light"/>
                        </a:rPr>
                        <a:t>Turing.jl</a:t>
                      </a:r>
                      <a:endPar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rPr>
                        <a:t>+ </a:t>
                      </a:r>
                      <a:r>
                        <a:rPr kumimoji="0" lang="en-US" sz="3200" b="0" i="0" u="none" strike="noStrike" kern="0" cap="none" spc="0" normalizeH="0" baseline="0" noProof="0" dirty="0" err="1">
                          <a:ln>
                            <a:noFill/>
                          </a:ln>
                          <a:solidFill>
                            <a:srgbClr val="53585F"/>
                          </a:solidFill>
                          <a:effectLst/>
                          <a:uLnTx/>
                          <a:uFillTx/>
                          <a:latin typeface="Open Sans Light"/>
                          <a:ea typeface="Open Sans Light"/>
                          <a:cs typeface="Open Sans Light"/>
                          <a:sym typeface="Open Sans Light"/>
                        </a:rPr>
                        <a:t>Gen.jl</a:t>
                      </a:r>
                      <a:endPar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rPr>
                        <a:t>+ </a:t>
                      </a:r>
                      <a:r>
                        <a:rPr kumimoji="0" lang="en-US" sz="3200" b="0" i="0" u="none" strike="noStrike" kern="0" cap="none" spc="0" normalizeH="0" baseline="0" noProof="0" dirty="0" err="1">
                          <a:ln>
                            <a:noFill/>
                          </a:ln>
                          <a:solidFill>
                            <a:srgbClr val="53585F"/>
                          </a:solidFill>
                          <a:effectLst/>
                          <a:uLnTx/>
                          <a:uFillTx/>
                          <a:latin typeface="Open Sans Light"/>
                          <a:ea typeface="Open Sans Light"/>
                          <a:cs typeface="Open Sans Light"/>
                          <a:sym typeface="Open Sans Light"/>
                        </a:rPr>
                        <a:t>Stheno.jl</a:t>
                      </a:r>
                      <a:endParaRPr kumimoji="0" lang="en-US" sz="3200" b="0" i="0" u="none" strike="noStrike" kern="0" cap="none" spc="0" normalizeH="0" baseline="0" noProof="0" dirty="0">
                        <a:ln>
                          <a:noFill/>
                        </a:ln>
                        <a:solidFill>
                          <a:srgbClr val="53585F"/>
                        </a:solidFill>
                        <a:effectLst/>
                        <a:uLnTx/>
                        <a:uFillTx/>
                        <a:latin typeface="Open Sans Light"/>
                        <a:ea typeface="Open Sans Light"/>
                        <a:cs typeface="Open Sans Light"/>
                        <a:sym typeface="Open Sans Light"/>
                      </a:endParaRPr>
                    </a:p>
                  </a:txBody>
                  <a:tcPr anchor="ctr"/>
                </a:tc>
                <a:extLst>
                  <a:ext uri="{0D108BD9-81ED-4DB2-BD59-A6C34878D82A}">
                    <a16:rowId xmlns:a16="http://schemas.microsoft.com/office/drawing/2014/main" val="148457964"/>
                  </a:ext>
                </a:extLst>
              </a:tr>
            </a:tbl>
          </a:graphicData>
        </a:graphic>
      </p:graphicFrame>
      <p:sp>
        <p:nvSpPr>
          <p:cNvPr id="4" name="Google Shape;399;p57">
            <a:extLst>
              <a:ext uri="{FF2B5EF4-FFF2-40B4-BE49-F238E27FC236}">
                <a16:creationId xmlns:a16="http://schemas.microsoft.com/office/drawing/2014/main" id="{9C874B76-9C14-204E-9317-83B32D6BE2F3}"/>
              </a:ext>
            </a:extLst>
          </p:cNvPr>
          <p:cNvSpPr/>
          <p:nvPr/>
        </p:nvSpPr>
        <p:spPr>
          <a:xfrm>
            <a:off x="11236288" y="7473137"/>
            <a:ext cx="1322827" cy="1322827"/>
          </a:xfrm>
          <a:prstGeom prst="rect">
            <a:avLst/>
          </a:prstGeom>
          <a:solidFill>
            <a:srgbClr val="0365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pic>
        <p:nvPicPr>
          <p:cNvPr id="5" name="Google Shape;400;p57">
            <a:extLst>
              <a:ext uri="{FF2B5EF4-FFF2-40B4-BE49-F238E27FC236}">
                <a16:creationId xmlns:a16="http://schemas.microsoft.com/office/drawing/2014/main" id="{ADEC8395-CD8D-EE45-A959-8C36F8B3F0EC}"/>
              </a:ext>
            </a:extLst>
          </p:cNvPr>
          <p:cNvPicPr preferRelativeResize="0"/>
          <p:nvPr/>
        </p:nvPicPr>
        <p:blipFill rotWithShape="1">
          <a:blip r:embed="rId3">
            <a:alphaModFix/>
          </a:blip>
          <a:srcRect/>
          <a:stretch/>
        </p:blipFill>
        <p:spPr>
          <a:xfrm>
            <a:off x="12792112" y="7473137"/>
            <a:ext cx="4766945" cy="1322827"/>
          </a:xfrm>
          <a:prstGeom prst="rect">
            <a:avLst/>
          </a:prstGeom>
          <a:noFill/>
          <a:ln>
            <a:noFill/>
          </a:ln>
        </p:spPr>
      </p:pic>
      <p:sp>
        <p:nvSpPr>
          <p:cNvPr id="6" name="Shape 555">
            <a:extLst>
              <a:ext uri="{FF2B5EF4-FFF2-40B4-BE49-F238E27FC236}">
                <a16:creationId xmlns:a16="http://schemas.microsoft.com/office/drawing/2014/main" id="{D2F7940F-B0AD-0A47-80BE-C4059CC6DE7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31</a:t>
            </a:fld>
            <a:endParaRPr lang="en-US" dirty="0"/>
          </a:p>
        </p:txBody>
      </p:sp>
      <p:pic>
        <p:nvPicPr>
          <p:cNvPr id="7" name="Picture 6">
            <a:extLst>
              <a:ext uri="{FF2B5EF4-FFF2-40B4-BE49-F238E27FC236}">
                <a16:creationId xmlns:a16="http://schemas.microsoft.com/office/drawing/2014/main" id="{860E45DE-A570-BC4E-9FBD-D5C895BF5B9E}"/>
              </a:ext>
            </a:extLst>
          </p:cNvPr>
          <p:cNvPicPr>
            <a:picLocks noChangeAspect="1"/>
          </p:cNvPicPr>
          <p:nvPr/>
        </p:nvPicPr>
        <p:blipFill>
          <a:blip r:embed="rId4"/>
          <a:stretch>
            <a:fillRect/>
          </a:stretch>
        </p:blipFill>
        <p:spPr>
          <a:xfrm>
            <a:off x="11710298" y="10389804"/>
            <a:ext cx="1081814" cy="699449"/>
          </a:xfrm>
          <a:prstGeom prst="rect">
            <a:avLst/>
          </a:prstGeom>
        </p:spPr>
      </p:pic>
      <p:pic>
        <p:nvPicPr>
          <p:cNvPr id="8" name="Picture 7">
            <a:extLst>
              <a:ext uri="{FF2B5EF4-FFF2-40B4-BE49-F238E27FC236}">
                <a16:creationId xmlns:a16="http://schemas.microsoft.com/office/drawing/2014/main" id="{EF88622E-933B-654E-8A9B-C8725EFB8CC1}"/>
              </a:ext>
            </a:extLst>
          </p:cNvPr>
          <p:cNvPicPr>
            <a:picLocks noChangeAspect="1"/>
          </p:cNvPicPr>
          <p:nvPr/>
        </p:nvPicPr>
        <p:blipFill>
          <a:blip r:embed="rId4"/>
          <a:stretch>
            <a:fillRect/>
          </a:stretch>
        </p:blipFill>
        <p:spPr>
          <a:xfrm>
            <a:off x="17376091" y="10380219"/>
            <a:ext cx="1081814" cy="699449"/>
          </a:xfrm>
          <a:prstGeom prst="rect">
            <a:avLst/>
          </a:prstGeom>
        </p:spPr>
      </p:pic>
    </p:spTree>
    <p:extLst>
      <p:ext uri="{BB962C8B-B14F-4D97-AF65-F5344CB8AC3E}">
        <p14:creationId xmlns:p14="http://schemas.microsoft.com/office/powerpoint/2010/main" val="85970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D2D62-E957-A048-9EC0-96D5111A3882}"/>
              </a:ext>
            </a:extLst>
          </p:cNvPr>
          <p:cNvSpPr>
            <a:spLocks noGrp="1"/>
          </p:cNvSpPr>
          <p:nvPr>
            <p:ph type="body" idx="1"/>
          </p:nvPr>
        </p:nvSpPr>
        <p:spPr/>
        <p:txBody>
          <a:bodyPr/>
          <a:lstStyle/>
          <a:p>
            <a:pPr marL="25400" indent="0" algn="ctr">
              <a:buNone/>
            </a:pPr>
            <a:r>
              <a:rPr lang="en-US" dirty="0"/>
              <a:t>“We track about </a:t>
            </a:r>
            <a:r>
              <a:rPr lang="en-US" b="1" dirty="0">
                <a:solidFill>
                  <a:srgbClr val="FF0000"/>
                </a:solidFill>
              </a:rPr>
              <a:t>47 different hardware startups</a:t>
            </a:r>
            <a:r>
              <a:rPr lang="en-US" b="1" dirty="0"/>
              <a:t> </a:t>
            </a:r>
            <a:r>
              <a:rPr lang="en-US" dirty="0"/>
              <a:t>that all have a unique approach” to accelerating AI.</a:t>
            </a:r>
          </a:p>
          <a:p>
            <a:pPr marL="25400" indent="0" algn="ctr">
              <a:buNone/>
            </a:pPr>
            <a:r>
              <a:rPr lang="en-US" dirty="0"/>
              <a:t>Greg Brockman, CTO </a:t>
            </a:r>
            <a:r>
              <a:rPr lang="en-US" dirty="0" err="1"/>
              <a:t>OpenAI</a:t>
            </a:r>
            <a:r>
              <a:rPr lang="en-US" dirty="0"/>
              <a:t>, interviewed by Reid Hoffman, May 30, 2019</a:t>
            </a:r>
          </a:p>
          <a:p>
            <a:pPr marL="25400" indent="0" algn="ctr">
              <a:buNone/>
            </a:pPr>
            <a:endParaRPr lang="en-US" dirty="0"/>
          </a:p>
          <a:p>
            <a:pPr marL="25400" indent="0" algn="ctr">
              <a:buNone/>
            </a:pPr>
            <a:r>
              <a:rPr lang="en-US" dirty="0"/>
              <a:t>“</a:t>
            </a:r>
            <a:r>
              <a:rPr lang="en-US" b="1" dirty="0">
                <a:solidFill>
                  <a:srgbClr val="FF0000"/>
                </a:solidFill>
              </a:rPr>
              <a:t>13 private chip companies focused on the AI market have raised more than $1.2 billion </a:t>
            </a:r>
            <a:r>
              <a:rPr lang="en-US" dirty="0"/>
              <a:t>in venture-capital funding”</a:t>
            </a:r>
          </a:p>
          <a:p>
            <a:pPr algn="ctr">
              <a:buFontTx/>
              <a:buChar char="-"/>
            </a:pPr>
            <a:r>
              <a:rPr lang="en-US" dirty="0"/>
              <a:t>Barron’s article “AI Chip Market Will Soar to $34 Billion in Five Years”, Feb 20, 2019</a:t>
            </a:r>
          </a:p>
          <a:p>
            <a:pPr algn="ctr">
              <a:buFontTx/>
              <a:buChar char="-"/>
            </a:pPr>
            <a:endParaRPr lang="en-US" dirty="0"/>
          </a:p>
          <a:p>
            <a:pPr marL="25400" indent="0" algn="ctr">
              <a:buNone/>
            </a:pPr>
            <a:r>
              <a:rPr lang="en-US" b="1" dirty="0"/>
              <a:t>“</a:t>
            </a:r>
            <a:r>
              <a:rPr lang="en-US" b="1" dirty="0">
                <a:solidFill>
                  <a:srgbClr val="FF0000"/>
                </a:solidFill>
              </a:rPr>
              <a:t>Today the job of training machine learning models is limited by compute</a:t>
            </a:r>
            <a:r>
              <a:rPr lang="en-US" b="1" dirty="0"/>
              <a:t>, if we had faster processors we’d run bigger models...in practice we train on a reasonable subset of data that can finish in a matter of months. </a:t>
            </a:r>
            <a:r>
              <a:rPr lang="en-US" b="1" dirty="0">
                <a:solidFill>
                  <a:srgbClr val="FF0000"/>
                </a:solidFill>
              </a:rPr>
              <a:t>We could use improvements of several orders of magnitude – 100x or greater</a:t>
            </a:r>
            <a:r>
              <a:rPr lang="en-US" b="1" dirty="0"/>
              <a:t>.”</a:t>
            </a:r>
            <a:endParaRPr lang="en-US" dirty="0"/>
          </a:p>
          <a:p>
            <a:pPr marL="25400" indent="0" algn="ctr">
              <a:buNone/>
            </a:pPr>
            <a:r>
              <a:rPr lang="en-US" dirty="0"/>
              <a:t>Greg </a:t>
            </a:r>
            <a:r>
              <a:rPr lang="en-US" dirty="0" err="1"/>
              <a:t>Diamos</a:t>
            </a:r>
            <a:r>
              <a:rPr lang="en-US" dirty="0"/>
              <a:t>, Senior Researcher, SVAIL, Baidu, From EE Times – September 27, 2016 </a:t>
            </a:r>
          </a:p>
          <a:p>
            <a:pPr marL="25400" indent="0">
              <a:buNone/>
            </a:pPr>
            <a:endParaRPr lang="en-US" dirty="0"/>
          </a:p>
        </p:txBody>
      </p:sp>
      <p:sp>
        <p:nvSpPr>
          <p:cNvPr id="3" name="Title 2">
            <a:extLst>
              <a:ext uri="{FF2B5EF4-FFF2-40B4-BE49-F238E27FC236}">
                <a16:creationId xmlns:a16="http://schemas.microsoft.com/office/drawing/2014/main" id="{5A00603F-69ED-9F4A-A163-30633DC08A48}"/>
              </a:ext>
            </a:extLst>
          </p:cNvPr>
          <p:cNvSpPr>
            <a:spLocks noGrp="1"/>
          </p:cNvSpPr>
          <p:nvPr>
            <p:ph type="title"/>
          </p:nvPr>
        </p:nvSpPr>
        <p:spPr/>
        <p:txBody>
          <a:bodyPr>
            <a:normAutofit fontScale="90000"/>
          </a:bodyPr>
          <a:lstStyle/>
          <a:p>
            <a:pPr algn="l"/>
            <a:r>
              <a:rPr lang="en-US" dirty="0"/>
              <a:t>The </a:t>
            </a:r>
            <a:r>
              <a:rPr lang="en-US" b="1" dirty="0"/>
              <a:t>Need for Speed</a:t>
            </a:r>
          </a:p>
        </p:txBody>
      </p:sp>
      <p:sp>
        <p:nvSpPr>
          <p:cNvPr id="4" name="Shape 555">
            <a:extLst>
              <a:ext uri="{FF2B5EF4-FFF2-40B4-BE49-F238E27FC236}">
                <a16:creationId xmlns:a16="http://schemas.microsoft.com/office/drawing/2014/main" id="{1387A246-5A09-A448-B33D-3040AA921D9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32</a:t>
            </a:fld>
            <a:endParaRPr lang="en-US" dirty="0"/>
          </a:p>
        </p:txBody>
      </p:sp>
    </p:spTree>
    <p:extLst>
      <p:ext uri="{BB962C8B-B14F-4D97-AF65-F5344CB8AC3E}">
        <p14:creationId xmlns:p14="http://schemas.microsoft.com/office/powerpoint/2010/main" val="321556684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2" name="Title 1">
            <a:extLst>
              <a:ext uri="{FF2B5EF4-FFF2-40B4-BE49-F238E27FC236}">
                <a16:creationId xmlns:a16="http://schemas.microsoft.com/office/drawing/2014/main" id="{E4B964A0-4F1B-B946-B581-DCD3A5667A13}"/>
              </a:ext>
            </a:extLst>
          </p:cNvPr>
          <p:cNvSpPr>
            <a:spLocks noGrp="1"/>
          </p:cNvSpPr>
          <p:nvPr>
            <p:ph type="title"/>
          </p:nvPr>
        </p:nvSpPr>
        <p:spPr/>
        <p:txBody>
          <a:bodyPr/>
          <a:lstStyle/>
          <a:p>
            <a:r>
              <a:rPr lang="en-US" dirty="0">
                <a:solidFill>
                  <a:srgbClr val="F2F2F2"/>
                </a:solidFill>
              </a:rPr>
              <a:t>AI’s </a:t>
            </a:r>
            <a:r>
              <a:rPr lang="en-US" b="1" dirty="0">
                <a:solidFill>
                  <a:srgbClr val="F2F2F2"/>
                </a:solidFill>
              </a:rPr>
              <a:t>biggest challenges are computational!</a:t>
            </a:r>
            <a:endParaRPr lang="en-US" dirty="0"/>
          </a:p>
        </p:txBody>
      </p:sp>
      <p:sp>
        <p:nvSpPr>
          <p:cNvPr id="1055" name="Google Shape;1055;p140"/>
          <p:cNvSpPr/>
          <p:nvPr/>
        </p:nvSpPr>
        <p:spPr>
          <a:xfrm>
            <a:off x="1782392" y="2816299"/>
            <a:ext cx="4736209" cy="51732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ACCURACY</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Search for better</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b="0" i="0" u="none" strike="noStrike" cap="none" dirty="0">
                <a:solidFill>
                  <a:schemeClr val="bg1"/>
                </a:solidFill>
                <a:latin typeface="Open Sans"/>
                <a:ea typeface="Open Sans"/>
                <a:cs typeface="Open Sans"/>
                <a:sym typeface="Open Sans"/>
              </a:rPr>
              <a:t>Hyper 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Features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Models</a:t>
            </a:r>
          </a:p>
          <a:p>
            <a:pPr marL="285750" marR="0" lvl="0" indent="-285750" algn="l" rtl="0">
              <a:lnSpc>
                <a:spcPct val="120000"/>
              </a:lnSpc>
              <a:spcBef>
                <a:spcPts val="0"/>
              </a:spcBef>
              <a:spcAft>
                <a:spcPts val="0"/>
              </a:spcAft>
              <a:buClr>
                <a:srgbClr val="53585F"/>
              </a:buClr>
              <a:buSzPts val="2400"/>
              <a:buFont typeface="Noto Sans Symbols"/>
              <a:buChar char="▪"/>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Don’t make assumptions that you don’t need to make (e.g. </a:t>
            </a:r>
            <a:r>
              <a:rPr lang="en-US" sz="2800" dirty="0" err="1">
                <a:solidFill>
                  <a:schemeClr val="bg1"/>
                </a:solidFill>
                <a:latin typeface="Open Sans"/>
                <a:ea typeface="Open Sans"/>
                <a:cs typeface="Open Sans"/>
                <a:sym typeface="Open Sans"/>
              </a:rPr>
              <a:t>i.i.d</a:t>
            </a:r>
            <a:r>
              <a:rPr lang="en-US" sz="2800" dirty="0">
                <a:solidFill>
                  <a:schemeClr val="bg1"/>
                </a:solidFill>
                <a:latin typeface="Open Sans"/>
                <a:ea typeface="Open Sans"/>
                <a:cs typeface="Open Sans"/>
                <a:sym typeface="Open Sans"/>
              </a:rPr>
              <a:t>. assumption)</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6" name="Google Shape;1056;p140"/>
          <p:cNvSpPr/>
          <p:nvPr/>
        </p:nvSpPr>
        <p:spPr>
          <a:xfrm>
            <a:off x="13341896" y="2757757"/>
            <a:ext cx="4570013" cy="54687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chemeClr val="bg1"/>
                </a:solidFill>
                <a:latin typeface="Open Sans"/>
                <a:ea typeface="Open Sans"/>
                <a:cs typeface="Open Sans"/>
                <a:sym typeface="Open Sans"/>
              </a:rPr>
              <a:t>ROBUSTNESS</a:t>
            </a:r>
            <a:endParaRPr lang="en-US" sz="24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Many ”big data” problems are really a big collection of small data problems</a:t>
            </a:r>
          </a:p>
          <a:p>
            <a:pPr marR="0" lvl="0" algn="l" rtl="0">
              <a:lnSpc>
                <a:spcPct val="120000"/>
              </a:lnSpc>
              <a:spcBef>
                <a:spcPts val="0"/>
              </a:spcBef>
              <a:spcAft>
                <a:spcPts val="0"/>
              </a:spcAft>
              <a:buClr>
                <a:srgbClr val="53585F"/>
              </a:buClr>
              <a:buSzPts val="2400"/>
            </a:pP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Overcome challenges with small, incomplete, and dirty data problems by incorporating prior knowledge and expertise</a:t>
            </a:r>
            <a:endParaRPr sz="2400" b="0" i="0" u="none" strike="noStrike" cap="none" dirty="0">
              <a:solidFill>
                <a:schemeClr val="bg1"/>
              </a:solidFill>
              <a:latin typeface="Open Sans"/>
              <a:ea typeface="Open Sans"/>
              <a:cs typeface="Open Sans"/>
              <a:sym typeface="Open Sans"/>
            </a:endParaRPr>
          </a:p>
        </p:txBody>
      </p:sp>
      <p:sp>
        <p:nvSpPr>
          <p:cNvPr id="1057" name="Google Shape;1057;p140"/>
          <p:cNvSpPr/>
          <p:nvPr/>
        </p:nvSpPr>
        <p:spPr>
          <a:xfrm>
            <a:off x="1772696" y="7992369"/>
            <a:ext cx="4696258"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INTERPRETABILITY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Searching for models that are accurate and interpretable is harder than searching for accurate models</a:t>
            </a:r>
          </a:p>
          <a:p>
            <a:pPr marR="0" lvl="0" algn="l" rtl="0">
              <a:lnSpc>
                <a:spcPct val="120000"/>
              </a:lnSpc>
              <a:spcBef>
                <a:spcPts val="0"/>
              </a:spcBef>
              <a:spcAft>
                <a:spcPts val="0"/>
              </a:spcAft>
              <a:buClr>
                <a:srgbClr val="53585F"/>
              </a:buClr>
              <a:buSzPts val="2400"/>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Interpretation in terms of prior knowledge and in 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8" name="Google Shape;1058;p140"/>
          <p:cNvSpPr/>
          <p:nvPr/>
        </p:nvSpPr>
        <p:spPr>
          <a:xfrm>
            <a:off x="7507672" y="2771695"/>
            <a:ext cx="5024119" cy="59910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VERSATILITY</a:t>
            </a: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Reasoning and (generalized) inference: From observations to unknowns in any time period</a:t>
            </a:r>
          </a:p>
          <a:p>
            <a:pPr marL="285750" marR="0" lvl="0" indent="-285750" algn="l" rtl="0">
              <a:lnSpc>
                <a:spcPct val="120000"/>
              </a:lnSpc>
              <a:spcBef>
                <a:spcPts val="0"/>
              </a:spcBef>
              <a:spcAft>
                <a:spcPts val="0"/>
              </a:spcAft>
              <a:buClr>
                <a:srgbClr val="53585F"/>
              </a:buClr>
              <a:buSzPts val="2400"/>
              <a:buFont typeface="Noto Sans Symbols"/>
              <a:buChar char="▪"/>
            </a:pPr>
            <a:endParaRPr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Inference of any property in the model (e.g., it’s just as easy to infer price from sales as it is to infer sales from price)</a:t>
            </a:r>
          </a:p>
          <a:p>
            <a:pPr marL="0" marR="0" lvl="0" indent="0" algn="l" rtl="0">
              <a:lnSpc>
                <a:spcPct val="120000"/>
              </a:lnSpc>
              <a:spcBef>
                <a:spcPts val="0"/>
              </a:spcBef>
              <a:spcAft>
                <a:spcPts val="0"/>
              </a:spcAft>
              <a:buClr>
                <a:srgbClr val="53585F"/>
              </a:buClr>
              <a:buSzPts val="1600"/>
              <a:buFont typeface="Play"/>
              <a:buNone/>
            </a:pPr>
            <a:endParaRPr sz="1600" b="0" i="0" u="none" strike="noStrike" cap="none" dirty="0">
              <a:solidFill>
                <a:srgbClr val="000000"/>
              </a:solidFill>
              <a:latin typeface="Open Sans"/>
              <a:ea typeface="Open Sans"/>
              <a:cs typeface="Open Sans"/>
              <a:sym typeface="Open Sans"/>
            </a:endParaRPr>
          </a:p>
        </p:txBody>
      </p:sp>
      <p:sp>
        <p:nvSpPr>
          <p:cNvPr id="1074" name="Google Shape;1074;p140"/>
          <p:cNvSpPr/>
          <p:nvPr/>
        </p:nvSpPr>
        <p:spPr>
          <a:xfrm>
            <a:off x="13275074" y="7925463"/>
            <a:ext cx="4879223" cy="614325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rgbClr val="0070C0"/>
                </a:solidFill>
                <a:latin typeface="Open Sans"/>
                <a:ea typeface="Open Sans"/>
                <a:cs typeface="Open Sans"/>
                <a:sym typeface="Open Sans"/>
              </a:rPr>
              <a:t>FAIRNESS</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pPr>
            <a:r>
              <a:rPr lang="en-US" sz="2800" dirty="0">
                <a:solidFill>
                  <a:schemeClr val="bg1">
                    <a:lumMod val="50000"/>
                  </a:schemeClr>
                </a:solidFill>
                <a:latin typeface="Open Sans"/>
                <a:ea typeface="Open Sans"/>
                <a:cs typeface="Open Sans"/>
                <a:sym typeface="Open Sans"/>
              </a:rPr>
              <a:t>It’s not enough to exclude gender, ethnicity, race, age, </a:t>
            </a:r>
            <a:r>
              <a:rPr lang="en-US" sz="2800" dirty="0" err="1">
                <a:solidFill>
                  <a:schemeClr val="bg1">
                    <a:lumMod val="50000"/>
                  </a:schemeClr>
                </a:solidFill>
                <a:latin typeface="Open Sans"/>
                <a:ea typeface="Open Sans"/>
                <a:cs typeface="Open Sans"/>
                <a:sym typeface="Open Sans"/>
              </a:rPr>
              <a:t>etc</a:t>
            </a:r>
            <a:r>
              <a:rPr lang="en-US" sz="2800" dirty="0">
                <a:solidFill>
                  <a:schemeClr val="bg1">
                    <a:lumMod val="50000"/>
                  </a:schemeClr>
                </a:solidFill>
                <a:latin typeface="Open Sans"/>
                <a:ea typeface="Open Sans"/>
                <a:cs typeface="Open Sans"/>
                <a:sym typeface="Open Sans"/>
              </a:rPr>
              <a:t> as features to the models.  Other features might be correlated.</a:t>
            </a:r>
            <a:endParaRPr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Prejudice is a computational </a:t>
            </a:r>
            <a:r>
              <a:rPr lang="en-US" sz="2800" dirty="0">
                <a:solidFill>
                  <a:srgbClr val="53585F"/>
                </a:solidFill>
                <a:latin typeface="Open Sans"/>
                <a:ea typeface="Open Sans"/>
                <a:cs typeface="Open Sans"/>
                <a:sym typeface="Open Sans"/>
              </a:rPr>
              <a:t>limitation:  Reasoning about each person vs reasoning about the group</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6" name="Google Shape;1057;p140">
            <a:extLst>
              <a:ext uri="{FF2B5EF4-FFF2-40B4-BE49-F238E27FC236}">
                <a16:creationId xmlns:a16="http://schemas.microsoft.com/office/drawing/2014/main" id="{D58415AC-AC69-B343-8D70-5DFC1B73AAA6}"/>
              </a:ext>
            </a:extLst>
          </p:cNvPr>
          <p:cNvSpPr/>
          <p:nvPr/>
        </p:nvSpPr>
        <p:spPr>
          <a:xfrm>
            <a:off x="7567639" y="7992369"/>
            <a:ext cx="487922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 EXPLAINABILITY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err="1">
                <a:solidFill>
                  <a:schemeClr val="bg1">
                    <a:lumMod val="50000"/>
                  </a:schemeClr>
                </a:solidFill>
                <a:latin typeface="Open Sans"/>
                <a:ea typeface="Open Sans"/>
                <a:cs typeface="Open Sans"/>
                <a:sym typeface="Open Sans"/>
              </a:rPr>
              <a:t>Explainability</a:t>
            </a:r>
            <a:r>
              <a:rPr lang="en-US" sz="2800" dirty="0">
                <a:solidFill>
                  <a:schemeClr val="bg1">
                    <a:lumMod val="50000"/>
                  </a:schemeClr>
                </a:solidFill>
                <a:latin typeface="Open Sans"/>
                <a:ea typeface="Open Sans"/>
                <a:cs typeface="Open Sans"/>
                <a:sym typeface="Open Sans"/>
              </a:rPr>
              <a:t> typically implanted via separate shadow models that have to be learned </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Explanation in terms of prior knowledge and in </a:t>
            </a:r>
            <a:r>
              <a:rPr lang="en-US" sz="2800" dirty="0">
                <a:solidFill>
                  <a:srgbClr val="53585F"/>
                </a:solidFill>
                <a:latin typeface="Open Sans"/>
                <a:ea typeface="Open Sans"/>
                <a:cs typeface="Open Sans"/>
                <a:sym typeface="Open Sans"/>
              </a:rPr>
              <a:t>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7" name="Google Shape;1057;p140">
            <a:extLst>
              <a:ext uri="{FF2B5EF4-FFF2-40B4-BE49-F238E27FC236}">
                <a16:creationId xmlns:a16="http://schemas.microsoft.com/office/drawing/2014/main" id="{ACDA4BFB-D2C2-7345-AB38-564F97C35C8D}"/>
              </a:ext>
            </a:extLst>
          </p:cNvPr>
          <p:cNvSpPr/>
          <p:nvPr/>
        </p:nvSpPr>
        <p:spPr>
          <a:xfrm>
            <a:off x="18775269" y="799236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lumMod val="50000"/>
                  </a:schemeClr>
                </a:solidFill>
                <a:latin typeface="Open Sans"/>
                <a:ea typeface="Open Sans"/>
                <a:cs typeface="Open Sans"/>
                <a:sym typeface="Open Sans"/>
              </a:rPr>
              <a:t> </a:t>
            </a:r>
            <a:r>
              <a:rPr lang="en-US" sz="3200" b="1" i="0" u="none" strike="noStrike" cap="none" dirty="0">
                <a:solidFill>
                  <a:srgbClr val="0070C0"/>
                </a:solidFill>
                <a:latin typeface="Open Sans"/>
                <a:ea typeface="Open Sans"/>
                <a:cs typeface="Open Sans"/>
                <a:sym typeface="Open Sans"/>
              </a:rPr>
              <a:t>CAUSALITY</a:t>
            </a:r>
            <a:r>
              <a:rPr lang="en-US" sz="3200" b="1" i="0" u="none" strike="noStrike" cap="none" dirty="0">
                <a:solidFill>
                  <a:schemeClr val="bg1">
                    <a:lumMod val="50000"/>
                  </a:schemeClr>
                </a:solidFill>
                <a:latin typeface="Open Sans"/>
                <a:ea typeface="Open Sans"/>
                <a:cs typeface="Open Sans"/>
                <a:sym typeface="Open Sans"/>
              </a:rPr>
              <a:t> </a:t>
            </a: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Understanding causality beyond A/B testing</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Computationally very expensive</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30" name="Google Shape;1057;p140">
            <a:extLst>
              <a:ext uri="{FF2B5EF4-FFF2-40B4-BE49-F238E27FC236}">
                <a16:creationId xmlns:a16="http://schemas.microsoft.com/office/drawing/2014/main" id="{E6BDEA66-DFF9-A24B-A168-8E6F0598BDCA}"/>
              </a:ext>
            </a:extLst>
          </p:cNvPr>
          <p:cNvSpPr/>
          <p:nvPr/>
        </p:nvSpPr>
        <p:spPr>
          <a:xfrm>
            <a:off x="18722014" y="281629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solidFill>
                <a:latin typeface="Open Sans"/>
                <a:ea typeface="Open Sans"/>
                <a:cs typeface="Open Sans"/>
                <a:sym typeface="Open Sans"/>
              </a:rPr>
              <a:t> </a:t>
            </a:r>
            <a:r>
              <a:rPr lang="en-US" sz="3200" b="1" dirty="0">
                <a:solidFill>
                  <a:schemeClr val="bg1"/>
                </a:solidFill>
                <a:latin typeface="Open Sans"/>
                <a:ea typeface="Open Sans"/>
                <a:cs typeface="Open Sans"/>
                <a:sym typeface="Open Sans"/>
              </a:rPr>
              <a:t>SELF-SUPERVISION</a:t>
            </a:r>
            <a:r>
              <a:rPr lang="en-US" sz="3200" b="1" i="0" u="none" strike="noStrike" cap="none" dirty="0">
                <a:solidFill>
                  <a:schemeClr val="bg1"/>
                </a:solidFill>
                <a:latin typeface="Open Sans"/>
                <a:ea typeface="Open Sans"/>
                <a:cs typeface="Open Sans"/>
                <a:sym typeface="Open Sans"/>
              </a:rPr>
              <a:t> </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“The future will be self-supervised” Yann </a:t>
            </a:r>
            <a:r>
              <a:rPr lang="en-US" sz="2800" dirty="0" err="1">
                <a:solidFill>
                  <a:schemeClr val="bg1"/>
                </a:solidFill>
                <a:latin typeface="Open Sans"/>
                <a:ea typeface="Open Sans"/>
                <a:cs typeface="Open Sans"/>
                <a:sym typeface="Open Sans"/>
              </a:rPr>
              <a:t>LeCun</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Build models of the world by observing it and searching model space for the models that have the most explanatory power</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4134060603"/>
      </p:ext>
    </p:extLst>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3" name="Text Placeholder 2">
            <a:extLst>
              <a:ext uri="{FF2B5EF4-FFF2-40B4-BE49-F238E27FC236}">
                <a16:creationId xmlns:a16="http://schemas.microsoft.com/office/drawing/2014/main" id="{60E6BEFC-5116-3D40-BE9C-4E66CB07A853}"/>
              </a:ext>
            </a:extLst>
          </p:cNvPr>
          <p:cNvSpPr>
            <a:spLocks noGrp="1"/>
          </p:cNvSpPr>
          <p:nvPr>
            <p:ph type="body" idx="1"/>
          </p:nvPr>
        </p:nvSpPr>
        <p:spPr>
          <a:xfrm>
            <a:off x="1565791" y="3073275"/>
            <a:ext cx="21987000" cy="9110400"/>
          </a:xfrm>
        </p:spPr>
        <p:txBody>
          <a:bodyPr/>
          <a:lstStyle/>
          <a:p>
            <a:pPr marL="0" lvl="0" indent="0">
              <a:lnSpc>
                <a:spcPct val="100000"/>
              </a:lnSpc>
              <a:spcBef>
                <a:spcPts val="0"/>
              </a:spcBef>
              <a:buNone/>
            </a:pPr>
            <a:r>
              <a:rPr lang="en-US" sz="3600" b="1" dirty="0">
                <a:latin typeface="Open Sans"/>
                <a:ea typeface="Open Sans"/>
                <a:cs typeface="Open Sans"/>
                <a:sym typeface="Open Sans"/>
              </a:rPr>
              <a:t>Constant factors – Do same amount of work faster (i.e., brawn)</a:t>
            </a:r>
            <a:endParaRPr lang="en-US" sz="3600" dirty="0"/>
          </a:p>
          <a:p>
            <a:pPr indent="-457200">
              <a:buClr>
                <a:srgbClr val="0070C0"/>
              </a:buClr>
              <a:buFont typeface="Noto Sans Symbols"/>
              <a:buChar char="▪"/>
            </a:pPr>
            <a:r>
              <a:rPr lang="en-US" dirty="0">
                <a:solidFill>
                  <a:srgbClr val="0070C0"/>
                </a:solidFill>
              </a:rPr>
              <a:t>Latency hiding</a:t>
            </a:r>
            <a:r>
              <a:rPr lang="en-US" dirty="0"/>
              <a:t>: Memory hierarchy and network latencies (e.g., in memory and near-data computing)</a:t>
            </a:r>
          </a:p>
          <a:p>
            <a:pPr lvl="0" indent="-457200">
              <a:buClr>
                <a:srgbClr val="0070C0"/>
              </a:buClr>
              <a:buFont typeface="Noto Sans Symbols"/>
              <a:buChar char="▪"/>
            </a:pPr>
            <a:r>
              <a:rPr lang="en-US" dirty="0">
                <a:solidFill>
                  <a:srgbClr val="0070C0"/>
                </a:solidFill>
              </a:rPr>
              <a:t>Parallelization</a:t>
            </a:r>
            <a:r>
              <a:rPr lang="en-US" dirty="0"/>
              <a:t>: SIMD, multi-core, accelerators (e.g., GPU, TPU, FPGA)</a:t>
            </a:r>
          </a:p>
          <a:p>
            <a:pPr lvl="0" indent="-457200">
              <a:buClr>
                <a:srgbClr val="0070C0"/>
              </a:buClr>
              <a:buFont typeface="Noto Sans Symbols"/>
              <a:buChar char="▪"/>
            </a:pPr>
            <a:r>
              <a:rPr lang="en-US" dirty="0">
                <a:solidFill>
                  <a:srgbClr val="0070C0"/>
                </a:solidFill>
              </a:rPr>
              <a:t>Specialization</a:t>
            </a:r>
            <a:r>
              <a:rPr lang="en-US" dirty="0"/>
              <a:t>: Specialize for workload (e.g., JIT compilation), specialize for data</a:t>
            </a:r>
          </a:p>
        </p:txBody>
      </p:sp>
      <p:sp>
        <p:nvSpPr>
          <p:cNvPr id="2" name="Title 1">
            <a:extLst>
              <a:ext uri="{FF2B5EF4-FFF2-40B4-BE49-F238E27FC236}">
                <a16:creationId xmlns:a16="http://schemas.microsoft.com/office/drawing/2014/main" id="{4B6A5693-1AA1-E344-9360-0313EF9ED85E}"/>
              </a:ext>
            </a:extLst>
          </p:cNvPr>
          <p:cNvSpPr>
            <a:spLocks noGrp="1"/>
          </p:cNvSpPr>
          <p:nvPr>
            <p:ph type="title"/>
          </p:nvPr>
        </p:nvSpPr>
        <p:spPr/>
        <p:txBody>
          <a:bodyPr/>
          <a:lstStyle/>
          <a:p>
            <a:r>
              <a:rPr lang="en-US" dirty="0"/>
              <a:t>The Path to Performance: </a:t>
            </a:r>
            <a:r>
              <a:rPr lang="en-US" b="1" dirty="0"/>
              <a:t>Brawn</a:t>
            </a:r>
            <a:endParaRPr lang="en-US" dirty="0"/>
          </a:p>
        </p:txBody>
      </p:sp>
      <p:sp>
        <p:nvSpPr>
          <p:cNvPr id="1357" name="Google Shape;1357;p160"/>
          <p:cNvSpPr/>
          <p:nvPr/>
        </p:nvSpPr>
        <p:spPr>
          <a:xfrm>
            <a:off x="2923083" y="11449902"/>
            <a:ext cx="7869900" cy="594900"/>
          </a:xfrm>
          <a:prstGeom prst="rect">
            <a:avLst/>
          </a:prstGeom>
          <a:noFill/>
          <a:ln>
            <a:noFill/>
          </a:ln>
        </p:spPr>
        <p:txBody>
          <a:bodyPr spcFirstLastPara="1" wrap="square" lIns="50800" tIns="50800" rIns="50800" bIns="50800" anchor="ctr" anchorCtr="0">
            <a:noAutofit/>
          </a:bodyPr>
          <a:lstStyle/>
          <a:p>
            <a:pPr marL="457200" marR="0" lvl="0" indent="-457200" algn="l" defTabSz="914400" rtl="0" eaLnBrk="1" fontAlgn="auto" latinLnBrk="0" hangingPunct="1">
              <a:lnSpc>
                <a:spcPct val="100000"/>
              </a:lnSpc>
              <a:spcBef>
                <a:spcPts val="0"/>
              </a:spcBef>
              <a:spcAft>
                <a:spcPts val="0"/>
              </a:spcAft>
              <a:buClr>
                <a:srgbClr val="53585F"/>
              </a:buClr>
              <a:buSzPts val="3200"/>
              <a:buFont typeface="Arial"/>
              <a:buChar char="•"/>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Shape 555">
            <a:extLst>
              <a:ext uri="{FF2B5EF4-FFF2-40B4-BE49-F238E27FC236}">
                <a16:creationId xmlns:a16="http://schemas.microsoft.com/office/drawing/2014/main" id="{D486719D-316C-794E-9CD3-6567FB01ACB8}"/>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34</a:t>
            </a:fld>
            <a:endParaRPr lang="en-US" dirty="0"/>
          </a:p>
        </p:txBody>
      </p:sp>
    </p:spTree>
    <p:extLst>
      <p:ext uri="{BB962C8B-B14F-4D97-AF65-F5344CB8AC3E}">
        <p14:creationId xmlns:p14="http://schemas.microsoft.com/office/powerpoint/2010/main" val="1830375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3" name="Text Placeholder 2">
            <a:extLst>
              <a:ext uri="{FF2B5EF4-FFF2-40B4-BE49-F238E27FC236}">
                <a16:creationId xmlns:a16="http://schemas.microsoft.com/office/drawing/2014/main" id="{60E6BEFC-5116-3D40-BE9C-4E66CB07A853}"/>
              </a:ext>
            </a:extLst>
          </p:cNvPr>
          <p:cNvSpPr>
            <a:spLocks noGrp="1"/>
          </p:cNvSpPr>
          <p:nvPr>
            <p:ph type="body" idx="1"/>
          </p:nvPr>
        </p:nvSpPr>
        <p:spPr>
          <a:xfrm>
            <a:off x="1565791" y="3073275"/>
            <a:ext cx="21987000" cy="9110400"/>
          </a:xfrm>
        </p:spPr>
        <p:txBody>
          <a:bodyPr/>
          <a:lstStyle/>
          <a:p>
            <a:pPr marL="25400" lvl="0" indent="0">
              <a:buNone/>
            </a:pPr>
            <a:r>
              <a:rPr lang="en-US" sz="3600" b="1" dirty="0" err="1">
                <a:latin typeface="Open Sans"/>
                <a:ea typeface="Open Sans"/>
                <a:cs typeface="Open Sans"/>
                <a:sym typeface="Open Sans"/>
              </a:rPr>
              <a:t>Asymptotics</a:t>
            </a:r>
            <a:r>
              <a:rPr lang="en-US" sz="3600" b="1" dirty="0">
                <a:latin typeface="Open Sans"/>
                <a:ea typeface="Open Sans"/>
                <a:cs typeface="Open Sans"/>
                <a:sym typeface="Open Sans"/>
              </a:rPr>
              <a:t> – Do less work (i.e., brains)</a:t>
            </a:r>
            <a:endParaRPr lang="en-US" sz="3600" dirty="0"/>
          </a:p>
          <a:p>
            <a:pPr lvl="0" indent="-457200">
              <a:buClr>
                <a:srgbClr val="0070C0"/>
              </a:buClr>
              <a:buFont typeface="Arial" panose="020B0604020202020204" pitchFamily="34" charset="0"/>
              <a:buChar char="•"/>
            </a:pPr>
            <a:r>
              <a:rPr lang="en-US" dirty="0">
                <a:solidFill>
                  <a:srgbClr val="0070C0"/>
                </a:solidFill>
              </a:rPr>
              <a:t>Specialize algorithm </a:t>
            </a:r>
            <a:r>
              <a:rPr lang="en-US" dirty="0"/>
              <a:t>by exploiting problem structure</a:t>
            </a:r>
          </a:p>
          <a:p>
            <a:pPr lvl="1" indent="-457200">
              <a:buClr>
                <a:srgbClr val="0070C0"/>
              </a:buClr>
              <a:buFont typeface="Arial" panose="020B0604020202020204" pitchFamily="34" charset="0"/>
              <a:buChar char="•"/>
            </a:pPr>
            <a:r>
              <a:rPr lang="en-US" dirty="0"/>
              <a:t>Algebraic (e.g., groups, semi rings, rings)</a:t>
            </a:r>
          </a:p>
          <a:p>
            <a:pPr lvl="1" indent="-457200">
              <a:buClr>
                <a:srgbClr val="0070C0"/>
              </a:buClr>
              <a:buFont typeface="Arial" panose="020B0604020202020204" pitchFamily="34" charset="0"/>
              <a:buChar char="•"/>
            </a:pPr>
            <a:r>
              <a:rPr lang="en-US" dirty="0"/>
              <a:t>Combinatorial (e.g., fractional hypertree width)</a:t>
            </a:r>
          </a:p>
          <a:p>
            <a:pPr lvl="1" indent="-457200">
              <a:buClr>
                <a:srgbClr val="0070C0"/>
              </a:buClr>
              <a:buFont typeface="Arial" panose="020B0604020202020204" pitchFamily="34" charset="0"/>
              <a:buChar char="•"/>
            </a:pPr>
            <a:r>
              <a:rPr lang="en-US" dirty="0"/>
              <a:t>Statistical (e.g., samples and sketches)</a:t>
            </a:r>
          </a:p>
          <a:p>
            <a:pPr lvl="1" indent="-457200">
              <a:buClr>
                <a:srgbClr val="0070C0"/>
              </a:buClr>
              <a:buFont typeface="Arial" panose="020B0604020202020204" pitchFamily="34" charset="0"/>
              <a:buChar char="•"/>
            </a:pPr>
            <a:r>
              <a:rPr lang="en-US" dirty="0"/>
              <a:t>Geometric (e.g., fast multipole method)</a:t>
            </a:r>
          </a:p>
          <a:p>
            <a:pPr indent="-457200">
              <a:buClr>
                <a:srgbClr val="0070C0"/>
              </a:buClr>
              <a:buFont typeface="Arial" panose="020B0604020202020204" pitchFamily="34" charset="0"/>
              <a:buChar char="•"/>
            </a:pPr>
            <a:r>
              <a:rPr lang="en-US" dirty="0">
                <a:solidFill>
                  <a:srgbClr val="0070C0"/>
                </a:solidFill>
              </a:rPr>
              <a:t>Solve similar </a:t>
            </a:r>
            <a:r>
              <a:rPr lang="en-US" dirty="0"/>
              <a:t>but more tractable problem</a:t>
            </a:r>
          </a:p>
          <a:p>
            <a:pPr lvl="1" indent="-457200">
              <a:buClr>
                <a:srgbClr val="0070C0"/>
              </a:buClr>
              <a:buFont typeface="Arial" panose="020B0604020202020204" pitchFamily="34" charset="0"/>
              <a:buChar char="•"/>
            </a:pPr>
            <a:r>
              <a:rPr lang="en-US" dirty="0"/>
              <a:t>Approximation (with error bars)</a:t>
            </a:r>
            <a:endParaRPr lang="en-US" b="1"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4B6A5693-1AA1-E344-9360-0313EF9ED85E}"/>
              </a:ext>
            </a:extLst>
          </p:cNvPr>
          <p:cNvSpPr>
            <a:spLocks noGrp="1"/>
          </p:cNvSpPr>
          <p:nvPr>
            <p:ph type="title"/>
          </p:nvPr>
        </p:nvSpPr>
        <p:spPr/>
        <p:txBody>
          <a:bodyPr/>
          <a:lstStyle/>
          <a:p>
            <a:r>
              <a:rPr lang="en-US" dirty="0"/>
              <a:t>The Path to Performance: </a:t>
            </a:r>
            <a:r>
              <a:rPr lang="en-US" b="1" dirty="0"/>
              <a:t>Brains and Brawn</a:t>
            </a:r>
            <a:endParaRPr lang="en-US" dirty="0"/>
          </a:p>
        </p:txBody>
      </p:sp>
      <p:sp>
        <p:nvSpPr>
          <p:cNvPr id="1357" name="Google Shape;1357;p160"/>
          <p:cNvSpPr/>
          <p:nvPr/>
        </p:nvSpPr>
        <p:spPr>
          <a:xfrm>
            <a:off x="2923083" y="11449902"/>
            <a:ext cx="7869900" cy="594900"/>
          </a:xfrm>
          <a:prstGeom prst="rect">
            <a:avLst/>
          </a:prstGeom>
          <a:noFill/>
          <a:ln>
            <a:noFill/>
          </a:ln>
        </p:spPr>
        <p:txBody>
          <a:bodyPr spcFirstLastPara="1" wrap="square" lIns="50800" tIns="50800" rIns="50800" bIns="50800" anchor="ctr" anchorCtr="0">
            <a:noAutofit/>
          </a:bodyPr>
          <a:lstStyle/>
          <a:p>
            <a:pPr marL="457200" marR="0" lvl="0" indent="-457200" algn="l" defTabSz="914400" rtl="0" eaLnBrk="1" fontAlgn="auto" latinLnBrk="0" hangingPunct="1">
              <a:lnSpc>
                <a:spcPct val="100000"/>
              </a:lnSpc>
              <a:spcBef>
                <a:spcPts val="0"/>
              </a:spcBef>
              <a:spcAft>
                <a:spcPts val="0"/>
              </a:spcAft>
              <a:buClr>
                <a:srgbClr val="53585F"/>
              </a:buClr>
              <a:buSzPts val="3200"/>
              <a:buFont typeface="Arial"/>
              <a:buChar char="•"/>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Shape 555">
            <a:extLst>
              <a:ext uri="{FF2B5EF4-FFF2-40B4-BE49-F238E27FC236}">
                <a16:creationId xmlns:a16="http://schemas.microsoft.com/office/drawing/2014/main" id="{6D6EF8B8-BA59-9646-94C6-E6D713DA792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35</a:t>
            </a:fld>
            <a:endParaRPr lang="en-US" dirty="0"/>
          </a:p>
        </p:txBody>
      </p:sp>
    </p:spTree>
    <p:extLst>
      <p:ext uri="{BB962C8B-B14F-4D97-AF65-F5344CB8AC3E}">
        <p14:creationId xmlns:p14="http://schemas.microsoft.com/office/powerpoint/2010/main" val="1313643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2" name="Title 1">
            <a:extLst>
              <a:ext uri="{FF2B5EF4-FFF2-40B4-BE49-F238E27FC236}">
                <a16:creationId xmlns:a16="http://schemas.microsoft.com/office/drawing/2014/main" id="{B35A8395-1EFE-0C42-8D27-D42355B50CB9}"/>
              </a:ext>
            </a:extLst>
          </p:cNvPr>
          <p:cNvSpPr>
            <a:spLocks noGrp="1"/>
          </p:cNvSpPr>
          <p:nvPr>
            <p:ph type="title"/>
          </p:nvPr>
        </p:nvSpPr>
        <p:spPr/>
        <p:txBody>
          <a:bodyPr/>
          <a:lstStyle/>
          <a:p>
            <a:r>
              <a:rPr lang="en-US" dirty="0"/>
              <a:t>Brains</a:t>
            </a:r>
          </a:p>
        </p:txBody>
      </p:sp>
      <p:sp>
        <p:nvSpPr>
          <p:cNvPr id="1347" name="Google Shape;1347;p159"/>
          <p:cNvSpPr txBox="1">
            <a:spLocks noGrp="1"/>
          </p:cNvSpPr>
          <p:nvPr>
            <p:ph type="subTitle" idx="1"/>
          </p:nvPr>
        </p:nvSpPr>
        <p:spPr>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chemeClr val="lt1"/>
              </a:buClr>
              <a:buSzPts val="5400"/>
              <a:buFont typeface="Open Sans"/>
              <a:buNone/>
            </a:pPr>
            <a:r>
              <a:rPr lang="en-US" dirty="0"/>
              <a:t>Do Less Work</a:t>
            </a:r>
            <a:endParaRPr dirty="0"/>
          </a:p>
        </p:txBody>
      </p:sp>
    </p:spTree>
    <p:extLst>
      <p:ext uri="{BB962C8B-B14F-4D97-AF65-F5344CB8AC3E}">
        <p14:creationId xmlns:p14="http://schemas.microsoft.com/office/powerpoint/2010/main" val="2598553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80"/>
        <p:cNvGrpSpPr/>
        <p:nvPr/>
      </p:nvGrpSpPr>
      <p:grpSpPr>
        <a:xfrm>
          <a:off x="0" y="0"/>
          <a:ext cx="0" cy="0"/>
          <a:chOff x="0" y="0"/>
          <a:chExt cx="0" cy="0"/>
        </a:xfrm>
      </p:grpSpPr>
      <p:sp>
        <p:nvSpPr>
          <p:cNvPr id="1081" name="Google Shape;1081;p141"/>
          <p:cNvSpPr txBox="1">
            <a:spLocks noGrp="1"/>
          </p:cNvSpPr>
          <p:nvPr>
            <p:ph type="sldNum" idx="4294967295"/>
          </p:nvPr>
        </p:nvSpPr>
        <p:spPr>
          <a:xfrm>
            <a:off x="22593221" y="12435245"/>
            <a:ext cx="1463100" cy="1049700"/>
          </a:xfrm>
          <a:prstGeom prst="rect">
            <a:avLst/>
          </a:prstGeom>
          <a:noFill/>
          <a:ln>
            <a:noFill/>
          </a:ln>
        </p:spPr>
        <p:txBody>
          <a:bodyPr spcFirstLastPara="1" wrap="square" lIns="50800" tIns="50800" rIns="50800" bIns="50800" anchor="t" anchorCtr="0">
            <a:noAutofit/>
          </a:bodyPr>
          <a:lstStyle/>
          <a:p>
            <a:pPr marL="0" lvl="0" indent="0" algn="r" rtl="0">
              <a:lnSpc>
                <a:spcPct val="100000"/>
              </a:lnSpc>
              <a:spcBef>
                <a:spcPts val="0"/>
              </a:spcBef>
              <a:spcAft>
                <a:spcPts val="0"/>
              </a:spcAft>
              <a:buClr>
                <a:srgbClr val="53585F"/>
              </a:buClr>
              <a:buSzPts val="1600"/>
              <a:buFont typeface="Helvetica Neue"/>
              <a:buNone/>
            </a:pPr>
            <a:fld id="{00000000-1234-1234-1234-123412341234}" type="slidenum">
              <a:rPr lang="en-US"/>
              <a:t>37</a:t>
            </a:fld>
            <a:endParaRPr/>
          </a:p>
        </p:txBody>
      </p:sp>
      <p:sp>
        <p:nvSpPr>
          <p:cNvPr id="2" name="Title 1">
            <a:extLst>
              <a:ext uri="{FF2B5EF4-FFF2-40B4-BE49-F238E27FC236}">
                <a16:creationId xmlns:a16="http://schemas.microsoft.com/office/drawing/2014/main" id="{25918BD1-806F-A04F-B362-7CB846E038AB}"/>
              </a:ext>
            </a:extLst>
          </p:cNvPr>
          <p:cNvSpPr>
            <a:spLocks noGrp="1"/>
          </p:cNvSpPr>
          <p:nvPr>
            <p:ph type="title"/>
          </p:nvPr>
        </p:nvSpPr>
        <p:spPr>
          <a:xfrm>
            <a:off x="1489573" y="1415325"/>
            <a:ext cx="11250612" cy="1049700"/>
          </a:xfrm>
        </p:spPr>
        <p:txBody>
          <a:bodyPr/>
          <a:lstStyle/>
          <a:p>
            <a:r>
              <a:rPr lang="en-US" dirty="0"/>
              <a:t>The </a:t>
            </a:r>
            <a:r>
              <a:rPr lang="en-US" b="1" dirty="0">
                <a:latin typeface="Open Sans"/>
                <a:ea typeface="Open Sans"/>
                <a:cs typeface="Open Sans"/>
                <a:sym typeface="Open Sans"/>
              </a:rPr>
              <a:t>relational model dominates data management</a:t>
            </a:r>
            <a:br>
              <a:rPr lang="en-US" b="1" dirty="0">
                <a:solidFill>
                  <a:srgbClr val="000000"/>
                </a:solidFill>
                <a:latin typeface="Open Sans"/>
                <a:ea typeface="Open Sans"/>
                <a:cs typeface="Open Sans"/>
                <a:sym typeface="Open Sans"/>
              </a:rPr>
            </a:br>
            <a:endParaRPr lang="en-US" dirty="0"/>
          </a:p>
        </p:txBody>
      </p:sp>
      <p:pic>
        <p:nvPicPr>
          <p:cNvPr id="1082" name="Google Shape;1082;p141"/>
          <p:cNvPicPr preferRelativeResize="0">
            <a:picLocks noGrp="1"/>
          </p:cNvPicPr>
          <p:nvPr>
            <p:ph type="pic" idx="4294967295"/>
          </p:nvPr>
        </p:nvPicPr>
        <p:blipFill rotWithShape="1">
          <a:blip r:embed="rId3">
            <a:alphaModFix/>
          </a:blip>
          <a:srcRect t="13937" b="13937"/>
          <a:stretch/>
        </p:blipFill>
        <p:spPr>
          <a:xfrm>
            <a:off x="13133388" y="0"/>
            <a:ext cx="11250612" cy="13716000"/>
          </a:xfrm>
          <a:prstGeom prst="rect">
            <a:avLst/>
          </a:prstGeom>
          <a:solidFill>
            <a:schemeClr val="dk2"/>
          </a:solidFill>
          <a:ln>
            <a:noFill/>
          </a:ln>
        </p:spPr>
      </p:pic>
      <p:sp>
        <p:nvSpPr>
          <p:cNvPr id="1083" name="Google Shape;1083;p141"/>
          <p:cNvSpPr/>
          <p:nvPr/>
        </p:nvSpPr>
        <p:spPr>
          <a:xfrm>
            <a:off x="1649280" y="4817418"/>
            <a:ext cx="10557000" cy="7658400"/>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00000"/>
              </a:lnSpc>
              <a:spcBef>
                <a:spcPts val="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The last 40 years have witnessed massive adoption</a:t>
            </a:r>
            <a:br>
              <a:rPr lang="en-US" sz="3200" b="0" i="0" u="none" strike="noStrike" cap="none" dirty="0">
                <a:solidFill>
                  <a:srgbClr val="53585F"/>
                </a:solidFill>
                <a:latin typeface="Open Sans Light"/>
                <a:ea typeface="Open Sans Light"/>
                <a:cs typeface="Open Sans Light"/>
                <a:sym typeface="Open Sans Light"/>
              </a:rPr>
            </a:br>
            <a:r>
              <a:rPr lang="en-US" sz="3200" b="0" i="0" u="none" strike="noStrike" cap="none" dirty="0">
                <a:solidFill>
                  <a:srgbClr val="53585F"/>
                </a:solidFill>
                <a:latin typeface="Open Sans Light"/>
                <a:ea typeface="Open Sans Light"/>
                <a:cs typeface="Open Sans Light"/>
                <a:sym typeface="Open Sans Light"/>
              </a:rPr>
              <a:t>of the relational model </a:t>
            </a:r>
            <a:endParaRPr dirty="0"/>
          </a:p>
          <a:p>
            <a:pPr marL="1314450" marR="0" lvl="1" indent="-457200" algn="l" rtl="0">
              <a:lnSpc>
                <a:spcPct val="100000"/>
              </a:lnSpc>
              <a:spcBef>
                <a:spcPts val="400"/>
              </a:spcBef>
              <a:spcAft>
                <a:spcPts val="0"/>
              </a:spcAft>
              <a:buClr>
                <a:srgbClr val="0070C0"/>
              </a:buClr>
              <a:buSzPts val="3200"/>
              <a:buFont typeface="Noto Sans Symbols"/>
              <a:buChar char="▪"/>
            </a:pPr>
            <a:r>
              <a:rPr lang="en-US" sz="3200" b="0" i="0" u="none" strike="noStrike" cap="none" dirty="0">
                <a:solidFill>
                  <a:srgbClr val="0070C0"/>
                </a:solidFill>
                <a:latin typeface="Open Sans Light"/>
                <a:ea typeface="Open Sans Light"/>
                <a:cs typeface="Open Sans Light"/>
                <a:sym typeface="Open Sans Light"/>
              </a:rPr>
              <a:t>It’s hard to find any examples today of enterprises whose data isn’t in a relational database</a:t>
            </a:r>
            <a:endParaRPr dirty="0"/>
          </a:p>
          <a:p>
            <a:pPr marL="457200" marR="0" lvl="0" indent="-457200" algn="l" rtl="0">
              <a:lnSpc>
                <a:spcPct val="100000"/>
              </a:lnSpc>
              <a:spcBef>
                <a:spcPts val="180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Millions of human hours invested in building relational models and populating them with data</a:t>
            </a:r>
            <a:endParaRPr dirty="0"/>
          </a:p>
          <a:p>
            <a:pPr marL="457200" marR="0" lvl="0" indent="-457200" algn="l" rtl="0">
              <a:lnSpc>
                <a:spcPct val="100000"/>
              </a:lnSpc>
              <a:spcBef>
                <a:spcPts val="180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Relational databases are rich with knowledge</a:t>
            </a:r>
            <a:br>
              <a:rPr lang="en-US" sz="3200" b="0" i="0" u="none" strike="noStrike" cap="none" dirty="0">
                <a:solidFill>
                  <a:srgbClr val="53585F"/>
                </a:solidFill>
                <a:latin typeface="Open Sans Light"/>
                <a:ea typeface="Open Sans Light"/>
                <a:cs typeface="Open Sans Light"/>
                <a:sym typeface="Open Sans Light"/>
              </a:rPr>
            </a:br>
            <a:r>
              <a:rPr lang="en-US" sz="3200" b="0" i="0" u="none" strike="noStrike" cap="none" dirty="0">
                <a:solidFill>
                  <a:srgbClr val="53585F"/>
                </a:solidFill>
                <a:latin typeface="Open Sans Light"/>
                <a:ea typeface="Open Sans Light"/>
                <a:cs typeface="Open Sans Light"/>
                <a:sym typeface="Open Sans Light"/>
              </a:rPr>
              <a:t>of the underlying domains that they model</a:t>
            </a:r>
            <a:endParaRPr dirty="0"/>
          </a:p>
          <a:p>
            <a:pPr marL="457200" marR="0" lvl="0" indent="-457200" algn="l" rtl="0">
              <a:lnSpc>
                <a:spcPct val="100000"/>
              </a:lnSpc>
              <a:spcBef>
                <a:spcPts val="180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The availability and accuracy of large amounts of curated data has made it possible for humans (BI)</a:t>
            </a:r>
            <a:br>
              <a:rPr lang="en-US" sz="3200" b="0" i="0" u="none" strike="noStrike" cap="none" dirty="0">
                <a:solidFill>
                  <a:srgbClr val="53585F"/>
                </a:solidFill>
                <a:latin typeface="Open Sans Light"/>
                <a:ea typeface="Open Sans Light"/>
                <a:cs typeface="Open Sans Light"/>
                <a:sym typeface="Open Sans Light"/>
              </a:rPr>
            </a:br>
            <a:r>
              <a:rPr lang="en-US" sz="3200" b="0" i="0" u="none" strike="noStrike" cap="none" dirty="0">
                <a:solidFill>
                  <a:srgbClr val="53585F"/>
                </a:solidFill>
                <a:latin typeface="Open Sans Light"/>
                <a:ea typeface="Open Sans Light"/>
                <a:cs typeface="Open Sans Light"/>
                <a:sym typeface="Open Sans Light"/>
              </a:rPr>
              <a:t>and machines (AI) to </a:t>
            </a:r>
            <a:r>
              <a:rPr lang="en-US" sz="3200" b="1" i="0" u="none" strike="noStrike" cap="none" dirty="0">
                <a:solidFill>
                  <a:srgbClr val="53585F"/>
                </a:solidFill>
                <a:latin typeface="Open Sans"/>
                <a:ea typeface="Open Sans"/>
                <a:cs typeface="Open Sans"/>
                <a:sym typeface="Open Sans"/>
              </a:rPr>
              <a:t>learn</a:t>
            </a:r>
            <a:r>
              <a:rPr lang="en-US" sz="3200" b="0" i="0" u="none" strike="noStrike" cap="none" dirty="0">
                <a:solidFill>
                  <a:srgbClr val="53585F"/>
                </a:solidFill>
                <a:latin typeface="Open Sans Light"/>
                <a:ea typeface="Open Sans Light"/>
                <a:cs typeface="Open Sans Light"/>
                <a:sym typeface="Open Sans Light"/>
              </a:rPr>
              <a:t> from the past and to</a:t>
            </a:r>
            <a:br>
              <a:rPr lang="en-US" sz="3200" b="0" i="0" u="none" strike="noStrike" cap="none" dirty="0">
                <a:solidFill>
                  <a:srgbClr val="53585F"/>
                </a:solidFill>
                <a:latin typeface="Open Sans Light"/>
                <a:ea typeface="Open Sans Light"/>
                <a:cs typeface="Open Sans Light"/>
                <a:sym typeface="Open Sans Light"/>
              </a:rPr>
            </a:br>
            <a:r>
              <a:rPr lang="en-US" sz="3200" b="1" i="0" u="none" strike="noStrike" cap="none" dirty="0">
                <a:solidFill>
                  <a:srgbClr val="53585F"/>
                </a:solidFill>
                <a:latin typeface="Open Sans"/>
                <a:ea typeface="Open Sans"/>
                <a:cs typeface="Open Sans"/>
                <a:sym typeface="Open Sans"/>
              </a:rPr>
              <a:t>predict</a:t>
            </a:r>
            <a:r>
              <a:rPr lang="en-US" sz="3200" b="0" i="0" u="none" strike="noStrike" cap="none" dirty="0">
                <a:solidFill>
                  <a:srgbClr val="53585F"/>
                </a:solidFill>
                <a:latin typeface="Open Sans Light"/>
                <a:ea typeface="Open Sans Light"/>
                <a:cs typeface="Open Sans Light"/>
                <a:sym typeface="Open Sans Light"/>
              </a:rPr>
              <a:t> the future</a:t>
            </a:r>
            <a:endParaRPr sz="3200" b="0" i="0" u="none" strike="noStrike" cap="none" dirty="0">
              <a:solidFill>
                <a:srgbClr val="000000"/>
              </a:solidFill>
              <a:latin typeface="Open Sans Light"/>
              <a:ea typeface="Open Sans Light"/>
              <a:cs typeface="Open Sans Light"/>
              <a:sym typeface="Open Sans Light"/>
            </a:endParaRPr>
          </a:p>
        </p:txBody>
      </p:sp>
      <p:sp>
        <p:nvSpPr>
          <p:cNvPr id="1084" name="Google Shape;1084;p141"/>
          <p:cNvSpPr/>
          <p:nvPr/>
        </p:nvSpPr>
        <p:spPr>
          <a:xfrm>
            <a:off x="1565275" y="1669438"/>
            <a:ext cx="9503778" cy="1579920"/>
          </a:xfrm>
          <a:prstGeom prst="rect">
            <a:avLst/>
          </a:prstGeom>
          <a:noFill/>
          <a:ln>
            <a:noFill/>
          </a:ln>
        </p:spPr>
        <p:txBody>
          <a:bodyPr spcFirstLastPara="1" wrap="square" lIns="50800" tIns="50800" rIns="50800" bIns="50800" anchor="b" anchorCtr="0">
            <a:noAutofit/>
          </a:bodyPr>
          <a:lstStyle/>
          <a:p>
            <a:pPr marL="0" marR="0" lvl="0" indent="0" algn="l" rtl="0">
              <a:lnSpc>
                <a:spcPct val="100000"/>
              </a:lnSpc>
              <a:spcBef>
                <a:spcPts val="0"/>
              </a:spcBef>
              <a:spcAft>
                <a:spcPts val="0"/>
              </a:spcAft>
              <a:buClr>
                <a:srgbClr val="53585F"/>
              </a:buClr>
              <a:buSzPts val="4800"/>
              <a:buFont typeface="Open Sans Light"/>
              <a:buNone/>
            </a:pPr>
            <a:endParaRPr sz="4800" b="1" i="0" u="none" strike="noStrike" cap="none" dirty="0">
              <a:solidFill>
                <a:srgbClr val="000000"/>
              </a:solidFill>
              <a:latin typeface="Open Sans"/>
              <a:ea typeface="Open Sans"/>
              <a:cs typeface="Open Sans"/>
              <a:sym typeface="Open Sans"/>
            </a:endParaRPr>
          </a:p>
        </p:txBody>
      </p:sp>
      <p:cxnSp>
        <p:nvCxnSpPr>
          <p:cNvPr id="1085" name="Google Shape;1085;p141"/>
          <p:cNvCxnSpPr/>
          <p:nvPr/>
        </p:nvCxnSpPr>
        <p:spPr>
          <a:xfrm>
            <a:off x="1649280" y="2459398"/>
            <a:ext cx="604822" cy="0"/>
          </a:xfrm>
          <a:prstGeom prst="straightConnector1">
            <a:avLst/>
          </a:prstGeom>
          <a:noFill/>
          <a:ln w="25400" cap="flat" cmpd="sng">
            <a:solidFill>
              <a:srgbClr val="0365C0"/>
            </a:solidFill>
            <a:prstDash val="solid"/>
            <a:miter lim="400000"/>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475DD-A5EA-B74C-A1C2-093830A66DE9}"/>
              </a:ext>
            </a:extLst>
          </p:cNvPr>
          <p:cNvSpPr>
            <a:spLocks noGrp="1"/>
          </p:cNvSpPr>
          <p:nvPr>
            <p:ph type="title"/>
          </p:nvPr>
        </p:nvSpPr>
        <p:spPr>
          <a:xfrm>
            <a:off x="1489572" y="1415325"/>
            <a:ext cx="19300577" cy="1049700"/>
          </a:xfrm>
        </p:spPr>
        <p:txBody>
          <a:bodyPr/>
          <a:lstStyle/>
          <a:p>
            <a:r>
              <a:rPr lang="en-US" dirty="0">
                <a:solidFill>
                  <a:schemeClr val="tx1">
                    <a:lumMod val="75000"/>
                    <a:lumOff val="25000"/>
                  </a:schemeClr>
                </a:solidFill>
              </a:rPr>
              <a:t>What’s </a:t>
            </a: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first thing we do when we build predictive models?</a:t>
            </a:r>
            <a:b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Bold"/>
              </a:rPr>
            </a:br>
            <a:endParaRPr lang="en-US" dirty="0"/>
          </a:p>
        </p:txBody>
      </p:sp>
      <p:sp>
        <p:nvSpPr>
          <p:cNvPr id="11" name="Shape 1089">
            <a:extLst>
              <a:ext uri="{FF2B5EF4-FFF2-40B4-BE49-F238E27FC236}">
                <a16:creationId xmlns:a16="http://schemas.microsoft.com/office/drawing/2014/main" id="{F3845B45-C252-7548-8E77-706ECBEEE478}"/>
              </a:ext>
            </a:extLst>
          </p:cNvPr>
          <p:cNvSpPr/>
          <p:nvPr/>
        </p:nvSpPr>
        <p:spPr>
          <a:xfrm>
            <a:off x="1649280" y="1533054"/>
            <a:ext cx="20733544" cy="92634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pic>
        <p:nvPicPr>
          <p:cNvPr id="29" name="Picture Placeholder 3">
            <a:extLst>
              <a:ext uri="{FF2B5EF4-FFF2-40B4-BE49-F238E27FC236}">
                <a16:creationId xmlns:a16="http://schemas.microsoft.com/office/drawing/2014/main" id="{D1514BBA-B8CF-834C-9069-414CE1A2455C}"/>
              </a:ext>
            </a:extLst>
          </p:cNvPr>
          <p:cNvPicPr>
            <a:picLocks noChangeAspect="1"/>
          </p:cNvPicPr>
          <p:nvPr/>
        </p:nvPicPr>
        <p:blipFill>
          <a:blip r:embed="rId3">
            <a:extLst>
              <a:ext uri="{28A0092B-C50C-407E-A947-70E740481C1C}">
                <a14:useLocalDpi xmlns:a14="http://schemas.microsoft.com/office/drawing/2010/main" val="0"/>
              </a:ext>
            </a:extLst>
          </a:blip>
          <a:srcRect t="10171" b="10171"/>
          <a:stretch>
            <a:fillRect/>
          </a:stretch>
        </p:blipFill>
        <p:spPr>
          <a:xfrm>
            <a:off x="769834" y="3021496"/>
            <a:ext cx="8387418" cy="9615902"/>
          </a:xfrm>
          <a:prstGeom prst="rect">
            <a:avLst/>
          </a:prstGeom>
        </p:spPr>
      </p:pic>
      <p:graphicFrame>
        <p:nvGraphicFramePr>
          <p:cNvPr id="39" name="Shape 539">
            <a:extLst>
              <a:ext uri="{FF2B5EF4-FFF2-40B4-BE49-F238E27FC236}">
                <a16:creationId xmlns:a16="http://schemas.microsoft.com/office/drawing/2014/main" id="{2869FCFC-B687-4F45-8D25-5A057CED2840}"/>
              </a:ext>
            </a:extLst>
          </p:cNvPr>
          <p:cNvGraphicFramePr/>
          <p:nvPr>
            <p:extLst>
              <p:ext uri="{D42A27DB-BD31-4B8C-83A1-F6EECF244321}">
                <p14:modId xmlns:p14="http://schemas.microsoft.com/office/powerpoint/2010/main" val="4135813305"/>
              </p:ext>
            </p:extLst>
          </p:nvPr>
        </p:nvGraphicFramePr>
        <p:xfrm>
          <a:off x="16116300" y="3617012"/>
          <a:ext cx="6596745" cy="9232170"/>
        </p:xfrm>
        <a:graphic>
          <a:graphicData uri="http://schemas.openxmlformats.org/drawingml/2006/table">
            <a:tbl>
              <a:tblPr firstRow="1"/>
              <a:tblGrid>
                <a:gridCol w="1114200">
                  <a:extLst>
                    <a:ext uri="{9D8B030D-6E8A-4147-A177-3AD203B41FA5}">
                      <a16:colId xmlns:a16="http://schemas.microsoft.com/office/drawing/2014/main" val="20000"/>
                    </a:ext>
                  </a:extLst>
                </a:gridCol>
                <a:gridCol w="1096509">
                  <a:extLst>
                    <a:ext uri="{9D8B030D-6E8A-4147-A177-3AD203B41FA5}">
                      <a16:colId xmlns:a16="http://schemas.microsoft.com/office/drawing/2014/main" val="20001"/>
                    </a:ext>
                  </a:extLst>
                </a:gridCol>
                <a:gridCol w="1096509">
                  <a:extLst>
                    <a:ext uri="{9D8B030D-6E8A-4147-A177-3AD203B41FA5}">
                      <a16:colId xmlns:a16="http://schemas.microsoft.com/office/drawing/2014/main" val="20002"/>
                    </a:ext>
                  </a:extLst>
                </a:gridCol>
                <a:gridCol w="1096509">
                  <a:extLst>
                    <a:ext uri="{9D8B030D-6E8A-4147-A177-3AD203B41FA5}">
                      <a16:colId xmlns:a16="http://schemas.microsoft.com/office/drawing/2014/main" val="20003"/>
                    </a:ext>
                  </a:extLst>
                </a:gridCol>
                <a:gridCol w="1096509">
                  <a:extLst>
                    <a:ext uri="{9D8B030D-6E8A-4147-A177-3AD203B41FA5}">
                      <a16:colId xmlns:a16="http://schemas.microsoft.com/office/drawing/2014/main" val="20004"/>
                    </a:ext>
                  </a:extLst>
                </a:gridCol>
                <a:gridCol w="1096509">
                  <a:extLst>
                    <a:ext uri="{9D8B030D-6E8A-4147-A177-3AD203B41FA5}">
                      <a16:colId xmlns:a16="http://schemas.microsoft.com/office/drawing/2014/main" val="20005"/>
                    </a:ext>
                  </a:extLst>
                </a:gridCol>
              </a:tblGrid>
              <a:tr h="594832">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ID</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x1</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x2</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x3</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y</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extLst>
                  <a:ext uri="{0D108BD9-81ED-4DB2-BD59-A6C34878D82A}">
                    <a16:rowId xmlns:a16="http://schemas.microsoft.com/office/drawing/2014/main" val="10000"/>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1"/>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2"/>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3"/>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4"/>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5"/>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6"/>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79318904"/>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351742145"/>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833312000"/>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830577630"/>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115930692"/>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4055049196"/>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806662584"/>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970261011"/>
                  </a:ext>
                </a:extLst>
              </a:tr>
            </a:tbl>
          </a:graphicData>
        </a:graphic>
      </p:graphicFrame>
      <p:sp>
        <p:nvSpPr>
          <p:cNvPr id="40" name="Shape 2051">
            <a:extLst>
              <a:ext uri="{FF2B5EF4-FFF2-40B4-BE49-F238E27FC236}">
                <a16:creationId xmlns:a16="http://schemas.microsoft.com/office/drawing/2014/main" id="{14264C95-053F-314B-9E89-392F92D37E94}"/>
              </a:ext>
            </a:extLst>
          </p:cNvPr>
          <p:cNvSpPr/>
          <p:nvPr/>
        </p:nvSpPr>
        <p:spPr>
          <a:xfrm rot="9757533">
            <a:off x="11118384" y="4652485"/>
            <a:ext cx="2360050" cy="2814469"/>
          </a:xfrm>
          <a:custGeom>
            <a:avLst/>
            <a:gdLst/>
            <a:ahLst/>
            <a:cxnLst>
              <a:cxn ang="0">
                <a:pos x="wd2" y="hd2"/>
              </a:cxn>
              <a:cxn ang="5400000">
                <a:pos x="wd2" y="hd2"/>
              </a:cxn>
              <a:cxn ang="10800000">
                <a:pos x="wd2" y="hd2"/>
              </a:cxn>
              <a:cxn ang="16200000">
                <a:pos x="wd2" y="hd2"/>
              </a:cxn>
            </a:cxnLst>
            <a:rect l="0" t="0" r="r" b="b"/>
            <a:pathLst>
              <a:path w="21600" h="21600" extrusionOk="0">
                <a:moveTo>
                  <a:pt x="12880" y="0"/>
                </a:moveTo>
                <a:lnTo>
                  <a:pt x="12128" y="2070"/>
                </a:lnTo>
                <a:lnTo>
                  <a:pt x="21600" y="4612"/>
                </a:lnTo>
                <a:lnTo>
                  <a:pt x="14972" y="21600"/>
                </a:lnTo>
                <a:lnTo>
                  <a:pt x="5501" y="19058"/>
                </a:lnTo>
                <a:lnTo>
                  <a:pt x="4749" y="21128"/>
                </a:lnTo>
                <a:lnTo>
                  <a:pt x="0" y="8100"/>
                </a:lnTo>
                <a:lnTo>
                  <a:pt x="12880" y="0"/>
                </a:lnTo>
                <a:close/>
              </a:path>
            </a:pathLst>
          </a:custGeom>
          <a:solidFill>
            <a:srgbClr val="557BA1"/>
          </a:solidFill>
          <a:ln w="12700">
            <a:miter lim="400000"/>
          </a:ln>
          <a:effectLst>
            <a:outerShdw blurRad="38100" dist="25400" dir="5400000" rotWithShape="0">
              <a:srgbClr val="000000">
                <a:alpha val="27000"/>
              </a:srgbClr>
            </a:outerShdw>
          </a:effectLst>
        </p:spPr>
        <p:txBody>
          <a:bodyPr lIns="45719" rIns="45719" anchor="ctr"/>
          <a:lstStyle/>
          <a:p>
            <a:pPr defTabSz="814387">
              <a:lnSpc>
                <a:spcPct val="90000"/>
              </a:lnSpc>
              <a:defRPr sz="2400">
                <a:solidFill>
                  <a:srgbClr val="2E3239"/>
                </a:solidFill>
                <a:latin typeface="Arial"/>
                <a:ea typeface="Arial"/>
                <a:cs typeface="Arial"/>
                <a:sym typeface="Arial"/>
              </a:defRPr>
            </a:pPr>
            <a:endParaRPr dirty="0"/>
          </a:p>
        </p:txBody>
      </p:sp>
      <p:sp>
        <p:nvSpPr>
          <p:cNvPr id="43" name="Shape 2052">
            <a:extLst>
              <a:ext uri="{FF2B5EF4-FFF2-40B4-BE49-F238E27FC236}">
                <a16:creationId xmlns:a16="http://schemas.microsoft.com/office/drawing/2014/main" id="{79F9F787-2BB6-A342-87A7-39EA7EF5BFD2}"/>
              </a:ext>
            </a:extLst>
          </p:cNvPr>
          <p:cNvSpPr/>
          <p:nvPr/>
        </p:nvSpPr>
        <p:spPr>
          <a:xfrm rot="9715360">
            <a:off x="11319889" y="4657315"/>
            <a:ext cx="1987718" cy="1738524"/>
          </a:xfrm>
          <a:custGeom>
            <a:avLst/>
            <a:gdLst/>
            <a:ahLst/>
            <a:cxnLst>
              <a:cxn ang="0">
                <a:pos x="wd2" y="hd2"/>
              </a:cxn>
              <a:cxn ang="5400000">
                <a:pos x="wd2" y="hd2"/>
              </a:cxn>
              <a:cxn ang="10800000">
                <a:pos x="wd2" y="hd2"/>
              </a:cxn>
              <a:cxn ang="16200000">
                <a:pos x="wd2" y="hd2"/>
              </a:cxn>
            </a:cxnLst>
            <a:rect l="0" t="0" r="r" b="b"/>
            <a:pathLst>
              <a:path w="21600" h="21600" extrusionOk="0">
                <a:moveTo>
                  <a:pt x="5639" y="20835"/>
                </a:moveTo>
                <a:lnTo>
                  <a:pt x="6531" y="17484"/>
                </a:lnTo>
                <a:lnTo>
                  <a:pt x="17777" y="21600"/>
                </a:lnTo>
                <a:lnTo>
                  <a:pt x="21600" y="7977"/>
                </a:lnTo>
                <a:lnTo>
                  <a:pt x="0" y="0"/>
                </a:lnTo>
                <a:lnTo>
                  <a:pt x="5639" y="20835"/>
                </a:lnTo>
                <a:close/>
              </a:path>
            </a:pathLst>
          </a:custGeom>
          <a:solidFill>
            <a:srgbClr val="2E3239">
              <a:alpha val="20000"/>
            </a:srgbClr>
          </a:solidFill>
          <a:ln w="12700">
            <a:miter lim="400000"/>
          </a:ln>
        </p:spPr>
        <p:txBody>
          <a:bodyPr lIns="45719" rIns="45719"/>
          <a:lstStyle/>
          <a:p>
            <a:pPr algn="l" defTabSz="914400">
              <a:defRPr sz="1800">
                <a:solidFill>
                  <a:srgbClr val="2E3239"/>
                </a:solidFill>
                <a:latin typeface="Calibri"/>
                <a:ea typeface="Calibri"/>
                <a:cs typeface="Calibri"/>
                <a:sym typeface="Calibri"/>
              </a:defRPr>
            </a:pPr>
            <a:endParaRPr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81655DA-72E3-674F-A2EF-50F1895E3816}"/>
              </a:ext>
            </a:extLst>
          </p:cNvPr>
          <p:cNvSpPr txBox="1"/>
          <p:nvPr/>
        </p:nvSpPr>
        <p:spPr>
          <a:xfrm>
            <a:off x="11883501" y="5563746"/>
            <a:ext cx="82073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5400" dirty="0">
                <a:solidFill>
                  <a:schemeClr val="bg1"/>
                </a:solidFill>
                <a:sym typeface="Arial"/>
              </a:rPr>
              <a:t>⨝</a:t>
            </a:r>
            <a:endParaRPr lang="en-US" sz="4400" dirty="0">
              <a:solidFill>
                <a:schemeClr val="bg1"/>
              </a:solidFill>
              <a:sym typeface="Arial"/>
            </a:endParaRPr>
          </a:p>
        </p:txBody>
      </p:sp>
      <p:sp>
        <p:nvSpPr>
          <p:cNvPr id="46" name="Shape 1492">
            <a:extLst>
              <a:ext uri="{FF2B5EF4-FFF2-40B4-BE49-F238E27FC236}">
                <a16:creationId xmlns:a16="http://schemas.microsoft.com/office/drawing/2014/main" id="{352CFCB1-36E5-4245-9A3A-B632DFB6C883}"/>
              </a:ext>
            </a:extLst>
          </p:cNvPr>
          <p:cNvSpPr/>
          <p:nvPr/>
        </p:nvSpPr>
        <p:spPr>
          <a:xfrm>
            <a:off x="9828648" y="7755121"/>
            <a:ext cx="5129581" cy="476540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spcBef>
                <a:spcPts val="1800"/>
              </a:spcBef>
              <a:defRPr sz="1800">
                <a:solidFill>
                  <a:srgbClr val="53585F"/>
                </a:solidFill>
                <a:latin typeface="San Francisco Display Light"/>
                <a:ea typeface="San Francisco Display Light"/>
                <a:cs typeface="San Francisco Display Light"/>
                <a:sym typeface="San Francisco Display Light"/>
              </a:defRPr>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We work hard to </a:t>
            </a:r>
            <a:r>
              <a:rPr lang="en-US" sz="3200" dirty="0">
                <a:solidFill>
                  <a:srgbClr val="0070C0"/>
                </a:solidFill>
                <a:latin typeface="Open Sans Light" panose="020B0306030504020204" pitchFamily="34" charset="0"/>
                <a:ea typeface="Open Sans Light" panose="020B0306030504020204" pitchFamily="34" charset="0"/>
                <a:cs typeface="Open Sans Light" panose="020B0306030504020204" pitchFamily="34" charset="0"/>
              </a:rPr>
              <a:t>throw away</a:t>
            </a:r>
            <a:r>
              <a:rPr lang="en-US" sz="3200" dirty="0">
                <a:solidFill>
                  <a:schemeClr val="accent5"/>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3200" b="1" dirty="0">
                <a:latin typeface="Open Sans Light" panose="020B0306030504020204" pitchFamily="34" charset="0"/>
                <a:ea typeface="Open Sans Light" panose="020B0306030504020204" pitchFamily="34" charset="0"/>
                <a:cs typeface="Open Sans Light" panose="020B0306030504020204" pitchFamily="34" charset="0"/>
              </a:rPr>
              <a:t>all</a:t>
            </a:r>
            <a:r>
              <a:rPr lang="en-US" sz="3200" dirty="0">
                <a:latin typeface="Open Sans Light" panose="020B0306030504020204" pitchFamily="34" charset="0"/>
                <a:ea typeface="Open Sans Light" panose="020B0306030504020204" pitchFamily="34" charset="0"/>
                <a:cs typeface="Open Sans Light" panose="020B0306030504020204" pitchFamily="34" charset="0"/>
              </a:rPr>
              <a:t> relational structure (and semi-structure) we worked so hard to build</a:t>
            </a:r>
          </a:p>
          <a:p>
            <a:pPr lvl="0">
              <a:spcBef>
                <a:spcPts val="1800"/>
              </a:spcBef>
              <a:buClr>
                <a:srgbClr val="53585F"/>
              </a:buClr>
              <a:buSzPts val="3200"/>
            </a:pPr>
            <a:r>
              <a:rPr lang="en-US" sz="3200" b="1" dirty="0">
                <a:solidFill>
                  <a:srgbClr val="53585F"/>
                </a:solidFill>
                <a:latin typeface="Open Sans"/>
                <a:ea typeface="Open Sans"/>
                <a:cs typeface="Open Sans"/>
                <a:sym typeface="Open Sans"/>
              </a:rPr>
              <a:t>We end up throwing away important domain knowledge </a:t>
            </a:r>
            <a:br>
              <a:rPr lang="en-US" sz="3200" b="1" dirty="0">
                <a:solidFill>
                  <a:srgbClr val="53585F"/>
                </a:solidFill>
                <a:latin typeface="Open Sans"/>
                <a:ea typeface="Open Sans"/>
                <a:cs typeface="Open Sans"/>
                <a:sym typeface="Open Sans"/>
              </a:rPr>
            </a:br>
            <a:r>
              <a:rPr lang="en-US" sz="3200" dirty="0">
                <a:solidFill>
                  <a:srgbClr val="53585F"/>
                </a:solidFill>
                <a:latin typeface="Open Sans Light"/>
                <a:ea typeface="Open Sans Light"/>
                <a:cs typeface="Open Sans Light"/>
                <a:sym typeface="Open Sans Light"/>
              </a:rPr>
              <a:t>that can help us build better AI models</a:t>
            </a:r>
            <a:endParaRPr lang="en-US" sz="3200" dirty="0"/>
          </a:p>
        </p:txBody>
      </p:sp>
      <p:sp>
        <p:nvSpPr>
          <p:cNvPr id="47" name="Shape 540">
            <a:extLst>
              <a:ext uri="{FF2B5EF4-FFF2-40B4-BE49-F238E27FC236}">
                <a16:creationId xmlns:a16="http://schemas.microsoft.com/office/drawing/2014/main" id="{31BA5B6C-AA59-E14C-BC83-6C1043E28EFA}"/>
              </a:ext>
            </a:extLst>
          </p:cNvPr>
          <p:cNvSpPr txBox="1"/>
          <p:nvPr/>
        </p:nvSpPr>
        <p:spPr>
          <a:xfrm>
            <a:off x="18039193" y="2834471"/>
            <a:ext cx="2750957" cy="735459"/>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venir"/>
              </a:rPr>
              <a:t>Features</a:t>
            </a:r>
            <a:endParaRPr sz="2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48" name="Shape 541">
            <a:extLst>
              <a:ext uri="{FF2B5EF4-FFF2-40B4-BE49-F238E27FC236}">
                <a16:creationId xmlns:a16="http://schemas.microsoft.com/office/drawing/2014/main" id="{F23B42FD-A98F-4E4C-BE42-86B82CB95827}"/>
              </a:ext>
            </a:extLst>
          </p:cNvPr>
          <p:cNvSpPr txBox="1"/>
          <p:nvPr/>
        </p:nvSpPr>
        <p:spPr>
          <a:xfrm rot="-5400000">
            <a:off x="12964024" y="8253932"/>
            <a:ext cx="5328977" cy="377890"/>
          </a:xfrm>
          <a:prstGeom prst="rect">
            <a:avLst/>
          </a:prstGeom>
          <a:noFill/>
          <a:ln>
            <a:noFill/>
          </a:ln>
        </p:spPr>
        <p:txBody>
          <a:bodyPr spcFirstLastPara="1" wrap="square" lIns="121900" tIns="121900" rIns="121900" bIns="121900" anchor="ctr" anchorCtr="0">
            <a:noAutofit/>
          </a:bodyPr>
          <a:lstStyle/>
          <a:p>
            <a:pPr algn="ctr">
              <a:buClr>
                <a:srgbClr val="000000"/>
              </a:buClr>
              <a:buSzPts val="1800"/>
            </a:pPr>
            <a:r>
              <a:rPr lang="en" sz="3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Avenir"/>
              </a:rPr>
              <a:t>Examples</a:t>
            </a:r>
            <a:endParaRPr sz="2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0" name="Shape 1091">
            <a:extLst>
              <a:ext uri="{FF2B5EF4-FFF2-40B4-BE49-F238E27FC236}">
                <a16:creationId xmlns:a16="http://schemas.microsoft.com/office/drawing/2014/main" id="{B25FA6F8-8CDD-3544-B8B5-07BFDF29B4E1}"/>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15" name="Shape 1492">
            <a:extLst>
              <a:ext uri="{FF2B5EF4-FFF2-40B4-BE49-F238E27FC236}">
                <a16:creationId xmlns:a16="http://schemas.microsoft.com/office/drawing/2014/main" id="{DB927323-4663-AE4F-9A80-E19CBEC853F8}"/>
              </a:ext>
            </a:extLst>
          </p:cNvPr>
          <p:cNvSpPr/>
          <p:nvPr/>
        </p:nvSpPr>
        <p:spPr>
          <a:xfrm>
            <a:off x="10024044" y="3720313"/>
            <a:ext cx="5129581"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spcBef>
                <a:spcPts val="1800"/>
              </a:spcBef>
              <a:defRPr sz="1800">
                <a:solidFill>
                  <a:srgbClr val="53585F"/>
                </a:solidFill>
                <a:latin typeface="San Francisco Display Light"/>
                <a:ea typeface="San Francisco Display Light"/>
                <a:cs typeface="San Francisco Display Light"/>
                <a:sym typeface="San Francisco Display Light"/>
              </a:defRPr>
            </a:pPr>
            <a:r>
              <a:rPr lang="en-US" sz="3200" dirty="0">
                <a:solidFill>
                  <a:srgbClr val="0070C0"/>
                </a:solidFill>
                <a:latin typeface="Open Sans Light" panose="020B0306030504020204" pitchFamily="34" charset="0"/>
                <a:ea typeface="Open Sans Light" panose="020B0306030504020204" pitchFamily="34" charset="0"/>
                <a:cs typeface="Open Sans Light" panose="020B0306030504020204" pitchFamily="34" charset="0"/>
              </a:rPr>
              <a:t>Feature extraction query</a:t>
            </a:r>
          </a:p>
        </p:txBody>
      </p:sp>
      <p:sp>
        <p:nvSpPr>
          <p:cNvPr id="16" name="Shape 555">
            <a:extLst>
              <a:ext uri="{FF2B5EF4-FFF2-40B4-BE49-F238E27FC236}">
                <a16:creationId xmlns:a16="http://schemas.microsoft.com/office/drawing/2014/main" id="{219A7352-F28B-E44D-821C-0075A66828C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38</a:t>
            </a:fld>
            <a:endParaRPr lang="en-US" dirty="0"/>
          </a:p>
        </p:txBody>
      </p:sp>
    </p:spTree>
    <p:extLst>
      <p:ext uri="{BB962C8B-B14F-4D97-AF65-F5344CB8AC3E}">
        <p14:creationId xmlns:p14="http://schemas.microsoft.com/office/powerpoint/2010/main" val="974881953"/>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2" grpId="0"/>
      <p:bldP spid="46" grpId="0" animBg="1"/>
      <p:bldP spid="47" grpId="0"/>
      <p:bldP spid="48"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398DF-EF0A-B74B-B2AD-5AE0AA8EA0DB}"/>
              </a:ext>
            </a:extLst>
          </p:cNvPr>
          <p:cNvSpPr>
            <a:spLocks noGrp="1"/>
          </p:cNvSpPr>
          <p:nvPr>
            <p:ph type="title"/>
          </p:nvPr>
        </p:nvSpPr>
        <p:spPr/>
        <p:txBody>
          <a:bodyPr/>
          <a:lstStyle/>
          <a:p>
            <a:r>
              <a:rPr lang="en-US" dirty="0">
                <a:solidFill>
                  <a:schemeClr val="tx1">
                    <a:lumMod val="75000"/>
                    <a:lumOff val="25000"/>
                  </a:schemeClr>
                </a:solidFill>
              </a:rPr>
              <a:t>The </a:t>
            </a:r>
            <a:r>
              <a:rPr lang="en-US" b="1" dirty="0">
                <a:solidFill>
                  <a:schemeClr val="tx1">
                    <a:lumMod val="75000"/>
                    <a:lumOff val="25000"/>
                  </a:schemeClr>
                </a:solidFill>
              </a:rPr>
              <a:t>wastefulness</a:t>
            </a:r>
            <a:r>
              <a:rPr lang="en-US" dirty="0">
                <a:solidFill>
                  <a:schemeClr val="tx1">
                    <a:lumMod val="75000"/>
                    <a:lumOff val="25000"/>
                  </a:schemeClr>
                </a:solidFill>
              </a:rPr>
              <a:t> </a:t>
            </a: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does not end there</a:t>
            </a:r>
            <a:endParaRPr lang="en-US" dirty="0"/>
          </a:p>
        </p:txBody>
      </p:sp>
      <p:sp>
        <p:nvSpPr>
          <p:cNvPr id="11" name="Shape 1089">
            <a:extLst>
              <a:ext uri="{FF2B5EF4-FFF2-40B4-BE49-F238E27FC236}">
                <a16:creationId xmlns:a16="http://schemas.microsoft.com/office/drawing/2014/main" id="{F3845B45-C252-7548-8E77-706ECBEEE478}"/>
              </a:ext>
            </a:extLst>
          </p:cNvPr>
          <p:cNvSpPr/>
          <p:nvPr/>
        </p:nvSpPr>
        <p:spPr>
          <a:xfrm>
            <a:off x="1649280" y="1533054"/>
            <a:ext cx="20733544" cy="92634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graphicFrame>
        <p:nvGraphicFramePr>
          <p:cNvPr id="39" name="Shape 539">
            <a:extLst>
              <a:ext uri="{FF2B5EF4-FFF2-40B4-BE49-F238E27FC236}">
                <a16:creationId xmlns:a16="http://schemas.microsoft.com/office/drawing/2014/main" id="{2869FCFC-B687-4F45-8D25-5A057CED2840}"/>
              </a:ext>
            </a:extLst>
          </p:cNvPr>
          <p:cNvGraphicFramePr/>
          <p:nvPr>
            <p:extLst>
              <p:ext uri="{D42A27DB-BD31-4B8C-83A1-F6EECF244321}">
                <p14:modId xmlns:p14="http://schemas.microsoft.com/office/powerpoint/2010/main" val="665733295"/>
              </p:ext>
            </p:extLst>
          </p:nvPr>
        </p:nvGraphicFramePr>
        <p:xfrm>
          <a:off x="7468836" y="3393185"/>
          <a:ext cx="2882570" cy="9110250"/>
        </p:xfrm>
        <a:graphic>
          <a:graphicData uri="http://schemas.openxmlformats.org/drawingml/2006/table">
            <a:tbl>
              <a:tblPr firstRow="1"/>
              <a:tblGrid>
                <a:gridCol w="537022">
                  <a:extLst>
                    <a:ext uri="{9D8B030D-6E8A-4147-A177-3AD203B41FA5}">
                      <a16:colId xmlns:a16="http://schemas.microsoft.com/office/drawing/2014/main" val="20000"/>
                    </a:ext>
                  </a:extLst>
                </a:gridCol>
                <a:gridCol w="586387">
                  <a:extLst>
                    <a:ext uri="{9D8B030D-6E8A-4147-A177-3AD203B41FA5}">
                      <a16:colId xmlns:a16="http://schemas.microsoft.com/office/drawing/2014/main" val="20001"/>
                    </a:ext>
                  </a:extLst>
                </a:gridCol>
                <a:gridCol w="586387">
                  <a:extLst>
                    <a:ext uri="{9D8B030D-6E8A-4147-A177-3AD203B41FA5}">
                      <a16:colId xmlns:a16="http://schemas.microsoft.com/office/drawing/2014/main" val="20002"/>
                    </a:ext>
                  </a:extLst>
                </a:gridCol>
                <a:gridCol w="586387">
                  <a:extLst>
                    <a:ext uri="{9D8B030D-6E8A-4147-A177-3AD203B41FA5}">
                      <a16:colId xmlns:a16="http://schemas.microsoft.com/office/drawing/2014/main" val="20003"/>
                    </a:ext>
                  </a:extLst>
                </a:gridCol>
                <a:gridCol w="586387">
                  <a:extLst>
                    <a:ext uri="{9D8B030D-6E8A-4147-A177-3AD203B41FA5}">
                      <a16:colId xmlns:a16="http://schemas.microsoft.com/office/drawing/2014/main" val="20004"/>
                    </a:ext>
                  </a:extLst>
                </a:gridCol>
              </a:tblGrid>
              <a:tr h="672526">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793189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35174214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833312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83057763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11593069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405504919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80666258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970261011"/>
                  </a:ext>
                </a:extLst>
              </a:tr>
            </a:tbl>
          </a:graphicData>
        </a:graphic>
      </p:graphicFrame>
      <p:sp>
        <p:nvSpPr>
          <p:cNvPr id="40" name="Shape 2051">
            <a:extLst>
              <a:ext uri="{FF2B5EF4-FFF2-40B4-BE49-F238E27FC236}">
                <a16:creationId xmlns:a16="http://schemas.microsoft.com/office/drawing/2014/main" id="{14264C95-053F-314B-9E89-392F92D37E94}"/>
              </a:ext>
            </a:extLst>
          </p:cNvPr>
          <p:cNvSpPr/>
          <p:nvPr/>
        </p:nvSpPr>
        <p:spPr>
          <a:xfrm rot="9757533">
            <a:off x="4903158" y="6863571"/>
            <a:ext cx="1547786" cy="1943084"/>
          </a:xfrm>
          <a:custGeom>
            <a:avLst/>
            <a:gdLst/>
            <a:ahLst/>
            <a:cxnLst>
              <a:cxn ang="0">
                <a:pos x="wd2" y="hd2"/>
              </a:cxn>
              <a:cxn ang="5400000">
                <a:pos x="wd2" y="hd2"/>
              </a:cxn>
              <a:cxn ang="10800000">
                <a:pos x="wd2" y="hd2"/>
              </a:cxn>
              <a:cxn ang="16200000">
                <a:pos x="wd2" y="hd2"/>
              </a:cxn>
            </a:cxnLst>
            <a:rect l="0" t="0" r="r" b="b"/>
            <a:pathLst>
              <a:path w="21600" h="21600" extrusionOk="0">
                <a:moveTo>
                  <a:pt x="12880" y="0"/>
                </a:moveTo>
                <a:lnTo>
                  <a:pt x="12128" y="2070"/>
                </a:lnTo>
                <a:lnTo>
                  <a:pt x="21600" y="4612"/>
                </a:lnTo>
                <a:lnTo>
                  <a:pt x="14972" y="21600"/>
                </a:lnTo>
                <a:lnTo>
                  <a:pt x="5501" y="19058"/>
                </a:lnTo>
                <a:lnTo>
                  <a:pt x="4749" y="21128"/>
                </a:lnTo>
                <a:lnTo>
                  <a:pt x="0" y="8100"/>
                </a:lnTo>
                <a:lnTo>
                  <a:pt x="12880" y="0"/>
                </a:lnTo>
                <a:close/>
              </a:path>
            </a:pathLst>
          </a:custGeom>
          <a:solidFill>
            <a:srgbClr val="557BA1"/>
          </a:solidFill>
          <a:ln w="12700">
            <a:miter lim="400000"/>
          </a:ln>
          <a:effectLst>
            <a:outerShdw blurRad="38100" dist="25400" dir="5400000" rotWithShape="0">
              <a:srgbClr val="000000">
                <a:alpha val="27000"/>
              </a:srgbClr>
            </a:outerShdw>
          </a:effectLst>
        </p:spPr>
        <p:txBody>
          <a:bodyPr lIns="45719" rIns="45719" anchor="ctr"/>
          <a:lstStyle/>
          <a:p>
            <a:pPr defTabSz="814387">
              <a:lnSpc>
                <a:spcPct val="90000"/>
              </a:lnSpc>
              <a:defRPr sz="2400">
                <a:solidFill>
                  <a:srgbClr val="2E3239"/>
                </a:solidFill>
                <a:latin typeface="Arial"/>
                <a:ea typeface="Arial"/>
                <a:cs typeface="Arial"/>
                <a:sym typeface="Arial"/>
              </a:defRPr>
            </a:pPr>
            <a:endParaRPr dirty="0"/>
          </a:p>
        </p:txBody>
      </p:sp>
      <p:sp>
        <p:nvSpPr>
          <p:cNvPr id="43" name="Shape 2052">
            <a:extLst>
              <a:ext uri="{FF2B5EF4-FFF2-40B4-BE49-F238E27FC236}">
                <a16:creationId xmlns:a16="http://schemas.microsoft.com/office/drawing/2014/main" id="{79F9F787-2BB6-A342-87A7-39EA7EF5BFD2}"/>
              </a:ext>
            </a:extLst>
          </p:cNvPr>
          <p:cNvSpPr/>
          <p:nvPr/>
        </p:nvSpPr>
        <p:spPr>
          <a:xfrm rot="9715360">
            <a:off x="5018980" y="6846671"/>
            <a:ext cx="1303600" cy="1200261"/>
          </a:xfrm>
          <a:custGeom>
            <a:avLst/>
            <a:gdLst/>
            <a:ahLst/>
            <a:cxnLst>
              <a:cxn ang="0">
                <a:pos x="wd2" y="hd2"/>
              </a:cxn>
              <a:cxn ang="5400000">
                <a:pos x="wd2" y="hd2"/>
              </a:cxn>
              <a:cxn ang="10800000">
                <a:pos x="wd2" y="hd2"/>
              </a:cxn>
              <a:cxn ang="16200000">
                <a:pos x="wd2" y="hd2"/>
              </a:cxn>
            </a:cxnLst>
            <a:rect l="0" t="0" r="r" b="b"/>
            <a:pathLst>
              <a:path w="21600" h="21600" extrusionOk="0">
                <a:moveTo>
                  <a:pt x="5639" y="20835"/>
                </a:moveTo>
                <a:lnTo>
                  <a:pt x="6531" y="17484"/>
                </a:lnTo>
                <a:lnTo>
                  <a:pt x="17777" y="21600"/>
                </a:lnTo>
                <a:lnTo>
                  <a:pt x="21600" y="7977"/>
                </a:lnTo>
                <a:lnTo>
                  <a:pt x="0" y="0"/>
                </a:lnTo>
                <a:lnTo>
                  <a:pt x="5639" y="20835"/>
                </a:lnTo>
                <a:close/>
              </a:path>
            </a:pathLst>
          </a:custGeom>
          <a:solidFill>
            <a:srgbClr val="2E3239">
              <a:alpha val="20000"/>
            </a:srgbClr>
          </a:solidFill>
          <a:ln w="12700">
            <a:miter lim="400000"/>
          </a:ln>
        </p:spPr>
        <p:txBody>
          <a:bodyPr lIns="45719" rIns="45719"/>
          <a:lstStyle/>
          <a:p>
            <a:pPr algn="l" defTabSz="914400">
              <a:defRPr sz="1800">
                <a:solidFill>
                  <a:srgbClr val="2E3239"/>
                </a:solidFill>
                <a:latin typeface="Calibri"/>
                <a:ea typeface="Calibri"/>
                <a:cs typeface="Calibri"/>
                <a:sym typeface="Calibri"/>
              </a:defRPr>
            </a:pPr>
            <a:endParaRPr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81655DA-72E3-674F-A2EF-50F1895E3816}"/>
              </a:ext>
            </a:extLst>
          </p:cNvPr>
          <p:cNvSpPr txBox="1"/>
          <p:nvPr/>
        </p:nvSpPr>
        <p:spPr>
          <a:xfrm>
            <a:off x="5379799" y="7285974"/>
            <a:ext cx="53826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dirty="0">
                <a:solidFill>
                  <a:schemeClr val="bg1"/>
                </a:solidFill>
                <a:sym typeface="Arial"/>
              </a:rPr>
              <a:t>⨝</a:t>
            </a:r>
            <a:endParaRPr lang="en-US" sz="4400" dirty="0">
              <a:solidFill>
                <a:schemeClr val="bg1"/>
              </a:solidFill>
              <a:sym typeface="Arial"/>
            </a:endParaRPr>
          </a:p>
        </p:txBody>
      </p:sp>
      <p:sp>
        <p:nvSpPr>
          <p:cNvPr id="47" name="Shape 540">
            <a:extLst>
              <a:ext uri="{FF2B5EF4-FFF2-40B4-BE49-F238E27FC236}">
                <a16:creationId xmlns:a16="http://schemas.microsoft.com/office/drawing/2014/main" id="{31BA5B6C-AA59-E14C-BC83-6C1043E28EFA}"/>
              </a:ext>
            </a:extLst>
          </p:cNvPr>
          <p:cNvSpPr txBox="1"/>
          <p:nvPr/>
        </p:nvSpPr>
        <p:spPr>
          <a:xfrm>
            <a:off x="7169992" y="2657366"/>
            <a:ext cx="4323647" cy="735459"/>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venir"/>
              </a:rPr>
              <a:t>Features w/zero filling</a:t>
            </a:r>
            <a:endParaRPr sz="2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48" name="Shape 541">
            <a:extLst>
              <a:ext uri="{FF2B5EF4-FFF2-40B4-BE49-F238E27FC236}">
                <a16:creationId xmlns:a16="http://schemas.microsoft.com/office/drawing/2014/main" id="{F23B42FD-A98F-4E4C-BE42-86B82CB95827}"/>
              </a:ext>
            </a:extLst>
          </p:cNvPr>
          <p:cNvSpPr txBox="1"/>
          <p:nvPr/>
        </p:nvSpPr>
        <p:spPr>
          <a:xfrm rot="-5400000">
            <a:off x="4316559" y="8030105"/>
            <a:ext cx="5328977" cy="377890"/>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Avenir"/>
              </a:rPr>
              <a:t>Training Samples</a:t>
            </a:r>
            <a:endParaRPr sz="2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0" name="Shape 1091">
            <a:extLst>
              <a:ext uri="{FF2B5EF4-FFF2-40B4-BE49-F238E27FC236}">
                <a16:creationId xmlns:a16="http://schemas.microsoft.com/office/drawing/2014/main" id="{B25FA6F8-8CDD-3544-B8B5-07BFDF29B4E1}"/>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pic>
        <p:nvPicPr>
          <p:cNvPr id="29" name="Picture Placeholder 3">
            <a:extLst>
              <a:ext uri="{FF2B5EF4-FFF2-40B4-BE49-F238E27FC236}">
                <a16:creationId xmlns:a16="http://schemas.microsoft.com/office/drawing/2014/main" id="{D1514BBA-B8CF-834C-9069-414CE1A2455C}"/>
              </a:ext>
            </a:extLst>
          </p:cNvPr>
          <p:cNvPicPr>
            <a:picLocks noChangeAspect="1"/>
          </p:cNvPicPr>
          <p:nvPr/>
        </p:nvPicPr>
        <p:blipFill>
          <a:blip r:embed="rId3">
            <a:extLst>
              <a:ext uri="{28A0092B-C50C-407E-A947-70E740481C1C}">
                <a14:useLocalDpi xmlns:a14="http://schemas.microsoft.com/office/drawing/2010/main" val="0"/>
              </a:ext>
            </a:extLst>
          </a:blip>
          <a:srcRect t="10171" b="10171"/>
          <a:stretch>
            <a:fillRect/>
          </a:stretch>
        </p:blipFill>
        <p:spPr>
          <a:xfrm>
            <a:off x="536173" y="4364481"/>
            <a:ext cx="4459391" cy="6465401"/>
          </a:xfrm>
          <a:prstGeom prst="rect">
            <a:avLst/>
          </a:prstGeom>
        </p:spPr>
      </p:pic>
      <p:graphicFrame>
        <p:nvGraphicFramePr>
          <p:cNvPr id="16" name="Shape 539">
            <a:extLst>
              <a:ext uri="{FF2B5EF4-FFF2-40B4-BE49-F238E27FC236}">
                <a16:creationId xmlns:a16="http://schemas.microsoft.com/office/drawing/2014/main" id="{BDB084F1-810A-B84B-8C28-7BD7676362D0}"/>
              </a:ext>
            </a:extLst>
          </p:cNvPr>
          <p:cNvGraphicFramePr/>
          <p:nvPr>
            <p:extLst>
              <p:ext uri="{D42A27DB-BD31-4B8C-83A1-F6EECF244321}">
                <p14:modId xmlns:p14="http://schemas.microsoft.com/office/powerpoint/2010/main" val="1545486131"/>
              </p:ext>
            </p:extLst>
          </p:nvPr>
        </p:nvGraphicFramePr>
        <p:xfrm>
          <a:off x="12890361" y="3393185"/>
          <a:ext cx="5886120" cy="9110250"/>
        </p:xfrm>
        <a:graphic>
          <a:graphicData uri="http://schemas.openxmlformats.org/drawingml/2006/table">
            <a:tbl>
              <a:tblPr firstRow="1"/>
              <a:tblGrid>
                <a:gridCol w="490510">
                  <a:extLst>
                    <a:ext uri="{9D8B030D-6E8A-4147-A177-3AD203B41FA5}">
                      <a16:colId xmlns:a16="http://schemas.microsoft.com/office/drawing/2014/main" val="20000"/>
                    </a:ext>
                  </a:extLst>
                </a:gridCol>
                <a:gridCol w="490510">
                  <a:extLst>
                    <a:ext uri="{9D8B030D-6E8A-4147-A177-3AD203B41FA5}">
                      <a16:colId xmlns:a16="http://schemas.microsoft.com/office/drawing/2014/main" val="20001"/>
                    </a:ext>
                  </a:extLst>
                </a:gridCol>
                <a:gridCol w="490510">
                  <a:extLst>
                    <a:ext uri="{9D8B030D-6E8A-4147-A177-3AD203B41FA5}">
                      <a16:colId xmlns:a16="http://schemas.microsoft.com/office/drawing/2014/main" val="20002"/>
                    </a:ext>
                  </a:extLst>
                </a:gridCol>
                <a:gridCol w="490510">
                  <a:extLst>
                    <a:ext uri="{9D8B030D-6E8A-4147-A177-3AD203B41FA5}">
                      <a16:colId xmlns:a16="http://schemas.microsoft.com/office/drawing/2014/main" val="20003"/>
                    </a:ext>
                  </a:extLst>
                </a:gridCol>
                <a:gridCol w="490510">
                  <a:extLst>
                    <a:ext uri="{9D8B030D-6E8A-4147-A177-3AD203B41FA5}">
                      <a16:colId xmlns:a16="http://schemas.microsoft.com/office/drawing/2014/main" val="20004"/>
                    </a:ext>
                  </a:extLst>
                </a:gridCol>
                <a:gridCol w="490510">
                  <a:extLst>
                    <a:ext uri="{9D8B030D-6E8A-4147-A177-3AD203B41FA5}">
                      <a16:colId xmlns:a16="http://schemas.microsoft.com/office/drawing/2014/main" val="742841044"/>
                    </a:ext>
                  </a:extLst>
                </a:gridCol>
                <a:gridCol w="490510">
                  <a:extLst>
                    <a:ext uri="{9D8B030D-6E8A-4147-A177-3AD203B41FA5}">
                      <a16:colId xmlns:a16="http://schemas.microsoft.com/office/drawing/2014/main" val="1003221914"/>
                    </a:ext>
                  </a:extLst>
                </a:gridCol>
                <a:gridCol w="490510">
                  <a:extLst>
                    <a:ext uri="{9D8B030D-6E8A-4147-A177-3AD203B41FA5}">
                      <a16:colId xmlns:a16="http://schemas.microsoft.com/office/drawing/2014/main" val="543910670"/>
                    </a:ext>
                  </a:extLst>
                </a:gridCol>
                <a:gridCol w="490510">
                  <a:extLst>
                    <a:ext uri="{9D8B030D-6E8A-4147-A177-3AD203B41FA5}">
                      <a16:colId xmlns:a16="http://schemas.microsoft.com/office/drawing/2014/main" val="2272127352"/>
                    </a:ext>
                  </a:extLst>
                </a:gridCol>
                <a:gridCol w="490510">
                  <a:extLst>
                    <a:ext uri="{9D8B030D-6E8A-4147-A177-3AD203B41FA5}">
                      <a16:colId xmlns:a16="http://schemas.microsoft.com/office/drawing/2014/main" val="722124718"/>
                    </a:ext>
                  </a:extLst>
                </a:gridCol>
                <a:gridCol w="490510">
                  <a:extLst>
                    <a:ext uri="{9D8B030D-6E8A-4147-A177-3AD203B41FA5}">
                      <a16:colId xmlns:a16="http://schemas.microsoft.com/office/drawing/2014/main" val="3857612402"/>
                    </a:ext>
                  </a:extLst>
                </a:gridCol>
                <a:gridCol w="490510">
                  <a:extLst>
                    <a:ext uri="{9D8B030D-6E8A-4147-A177-3AD203B41FA5}">
                      <a16:colId xmlns:a16="http://schemas.microsoft.com/office/drawing/2014/main" val="20005"/>
                    </a:ext>
                  </a:extLst>
                </a:gridCol>
              </a:tblGrid>
              <a:tr h="672526">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793189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35174214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833312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83057763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11593069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405504919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80666258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970261011"/>
                  </a:ext>
                </a:extLst>
              </a:tr>
            </a:tbl>
          </a:graphicData>
        </a:graphic>
      </p:graphicFrame>
      <p:sp>
        <p:nvSpPr>
          <p:cNvPr id="17" name="Shape 540">
            <a:extLst>
              <a:ext uri="{FF2B5EF4-FFF2-40B4-BE49-F238E27FC236}">
                <a16:creationId xmlns:a16="http://schemas.microsoft.com/office/drawing/2014/main" id="{6C3F9B5B-9C72-194A-8CD9-A1AE257BC740}"/>
              </a:ext>
            </a:extLst>
          </p:cNvPr>
          <p:cNvSpPr txBox="1"/>
          <p:nvPr/>
        </p:nvSpPr>
        <p:spPr>
          <a:xfrm>
            <a:off x="12890361" y="2657365"/>
            <a:ext cx="5886120" cy="735459"/>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venir"/>
              </a:rPr>
              <a:t>One-hot encoded features </a:t>
            </a:r>
            <a:endParaRPr sz="2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5" name="Down Arrow 4">
            <a:extLst>
              <a:ext uri="{FF2B5EF4-FFF2-40B4-BE49-F238E27FC236}">
                <a16:creationId xmlns:a16="http://schemas.microsoft.com/office/drawing/2014/main" id="{E9ECC373-403B-0D4E-B627-937196A9DCBC}"/>
              </a:ext>
            </a:extLst>
          </p:cNvPr>
          <p:cNvSpPr/>
          <p:nvPr/>
        </p:nvSpPr>
        <p:spPr>
          <a:xfrm rot="16200000">
            <a:off x="10962394" y="7013288"/>
            <a:ext cx="1051232" cy="1697443"/>
          </a:xfrm>
          <a:prstGeom prst="down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9" name="Picture 18">
            <a:extLst>
              <a:ext uri="{FF2B5EF4-FFF2-40B4-BE49-F238E27FC236}">
                <a16:creationId xmlns:a16="http://schemas.microsoft.com/office/drawing/2014/main" id="{E08CE29F-8A00-1148-B6C7-5377BED70A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5642" y="6437346"/>
            <a:ext cx="3400301" cy="2849326"/>
          </a:xfrm>
          <a:prstGeom prst="rect">
            <a:avLst/>
          </a:prstGeom>
        </p:spPr>
      </p:pic>
      <p:sp>
        <p:nvSpPr>
          <p:cNvPr id="20" name="Down Arrow 19">
            <a:extLst>
              <a:ext uri="{FF2B5EF4-FFF2-40B4-BE49-F238E27FC236}">
                <a16:creationId xmlns:a16="http://schemas.microsoft.com/office/drawing/2014/main" id="{4911227E-6364-4249-9FFC-D22B9C46EB01}"/>
              </a:ext>
            </a:extLst>
          </p:cNvPr>
          <p:cNvSpPr/>
          <p:nvPr/>
        </p:nvSpPr>
        <p:spPr>
          <a:xfrm rot="16200000">
            <a:off x="19761305" y="7013288"/>
            <a:ext cx="1051232" cy="1697443"/>
          </a:xfrm>
          <a:prstGeom prst="down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Shape 555">
            <a:extLst>
              <a:ext uri="{FF2B5EF4-FFF2-40B4-BE49-F238E27FC236}">
                <a16:creationId xmlns:a16="http://schemas.microsoft.com/office/drawing/2014/main" id="{BC540E42-E327-E74A-A6FB-B234EE69A7CF}"/>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39</a:t>
            </a:fld>
            <a:endParaRPr lang="en-US" dirty="0"/>
          </a:p>
        </p:txBody>
      </p:sp>
    </p:spTree>
    <p:extLst>
      <p:ext uri="{BB962C8B-B14F-4D97-AF65-F5344CB8AC3E}">
        <p14:creationId xmlns:p14="http://schemas.microsoft.com/office/powerpoint/2010/main" val="2836749970"/>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E006-0709-5B4C-9EF7-0BFE6BBDA662}"/>
              </a:ext>
            </a:extLst>
          </p:cNvPr>
          <p:cNvSpPr>
            <a:spLocks noGrp="1"/>
          </p:cNvSpPr>
          <p:nvPr>
            <p:ph type="title"/>
          </p:nvPr>
        </p:nvSpPr>
        <p:spPr/>
        <p:txBody>
          <a:bodyPr/>
          <a:lstStyle/>
          <a:p>
            <a:r>
              <a:rPr lang="en-US" dirty="0"/>
              <a:t>The Case for Relational Artificial Intelligence</a:t>
            </a:r>
          </a:p>
        </p:txBody>
      </p:sp>
      <p:sp>
        <p:nvSpPr>
          <p:cNvPr id="3" name="Subtitle 2">
            <a:extLst>
              <a:ext uri="{FF2B5EF4-FFF2-40B4-BE49-F238E27FC236}">
                <a16:creationId xmlns:a16="http://schemas.microsoft.com/office/drawing/2014/main" id="{59FC4503-4689-8E4C-A5CF-EAEEB99ECAD5}"/>
              </a:ext>
            </a:extLst>
          </p:cNvPr>
          <p:cNvSpPr>
            <a:spLocks noGrp="1"/>
          </p:cNvSpPr>
          <p:nvPr>
            <p:ph type="subTitle" idx="1"/>
          </p:nvPr>
        </p:nvSpPr>
        <p:spPr/>
        <p:txBody>
          <a:bodyPr/>
          <a:lstStyle/>
          <a:p>
            <a:r>
              <a:rPr lang="en-US" dirty="0"/>
              <a:t>A New Technology Category</a:t>
            </a:r>
          </a:p>
        </p:txBody>
      </p:sp>
    </p:spTree>
    <p:extLst>
      <p:ext uri="{BB962C8B-B14F-4D97-AF65-F5344CB8AC3E}">
        <p14:creationId xmlns:p14="http://schemas.microsoft.com/office/powerpoint/2010/main" val="2343139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398DF-EF0A-B74B-B2AD-5AE0AA8EA0DB}"/>
              </a:ext>
            </a:extLst>
          </p:cNvPr>
          <p:cNvSpPr>
            <a:spLocks noGrp="1"/>
          </p:cNvSpPr>
          <p:nvPr>
            <p:ph type="title"/>
          </p:nvPr>
        </p:nvSpPr>
        <p:spPr/>
        <p:txBody>
          <a:bodyPr/>
          <a:lstStyle/>
          <a:p>
            <a:r>
              <a:rPr lang="en-US" dirty="0">
                <a:solidFill>
                  <a:schemeClr val="tx1">
                    <a:lumMod val="75000"/>
                    <a:lumOff val="25000"/>
                  </a:schemeClr>
                </a:solidFill>
              </a:rPr>
              <a:t>The </a:t>
            </a:r>
            <a:r>
              <a:rPr lang="en-US" b="1" dirty="0">
                <a:solidFill>
                  <a:schemeClr val="tx1">
                    <a:lumMod val="75000"/>
                    <a:lumOff val="25000"/>
                  </a:schemeClr>
                </a:solidFill>
              </a:rPr>
              <a:t>wastefulness</a:t>
            </a:r>
            <a:r>
              <a:rPr lang="en-US" dirty="0">
                <a:solidFill>
                  <a:schemeClr val="tx1">
                    <a:lumMod val="75000"/>
                    <a:lumOff val="25000"/>
                  </a:schemeClr>
                </a:solidFill>
              </a:rPr>
              <a:t> </a:t>
            </a: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does not end there</a:t>
            </a:r>
            <a:endParaRPr lang="en-US" dirty="0"/>
          </a:p>
        </p:txBody>
      </p:sp>
      <p:sp>
        <p:nvSpPr>
          <p:cNvPr id="11" name="Shape 1089">
            <a:extLst>
              <a:ext uri="{FF2B5EF4-FFF2-40B4-BE49-F238E27FC236}">
                <a16:creationId xmlns:a16="http://schemas.microsoft.com/office/drawing/2014/main" id="{F3845B45-C252-7548-8E77-706ECBEEE478}"/>
              </a:ext>
            </a:extLst>
          </p:cNvPr>
          <p:cNvSpPr/>
          <p:nvPr/>
        </p:nvSpPr>
        <p:spPr>
          <a:xfrm>
            <a:off x="1649280" y="1533054"/>
            <a:ext cx="20733544" cy="92634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l">
              <a:lnSpc>
                <a:spcPct val="120000"/>
              </a:lnSpc>
              <a:defRPr sz="3300">
                <a:solidFill>
                  <a:srgbClr val="53585F"/>
                </a:solidFill>
                <a:latin typeface="San Francisco Display Light"/>
                <a:ea typeface="San Francisco Display Light"/>
                <a:cs typeface="San Francisco Display Light"/>
                <a:sym typeface="San Francisco Display Light"/>
              </a:defRPr>
            </a:pPr>
            <a:endParaRPr sz="4800" b="1" dirty="0">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graphicFrame>
        <p:nvGraphicFramePr>
          <p:cNvPr id="39" name="Shape 539">
            <a:extLst>
              <a:ext uri="{FF2B5EF4-FFF2-40B4-BE49-F238E27FC236}">
                <a16:creationId xmlns:a16="http://schemas.microsoft.com/office/drawing/2014/main" id="{2869FCFC-B687-4F45-8D25-5A057CED2840}"/>
              </a:ext>
            </a:extLst>
          </p:cNvPr>
          <p:cNvGraphicFramePr/>
          <p:nvPr/>
        </p:nvGraphicFramePr>
        <p:xfrm>
          <a:off x="7468836" y="3393185"/>
          <a:ext cx="2882570" cy="9110250"/>
        </p:xfrm>
        <a:graphic>
          <a:graphicData uri="http://schemas.openxmlformats.org/drawingml/2006/table">
            <a:tbl>
              <a:tblPr firstRow="1"/>
              <a:tblGrid>
                <a:gridCol w="537022">
                  <a:extLst>
                    <a:ext uri="{9D8B030D-6E8A-4147-A177-3AD203B41FA5}">
                      <a16:colId xmlns:a16="http://schemas.microsoft.com/office/drawing/2014/main" val="20000"/>
                    </a:ext>
                  </a:extLst>
                </a:gridCol>
                <a:gridCol w="586387">
                  <a:extLst>
                    <a:ext uri="{9D8B030D-6E8A-4147-A177-3AD203B41FA5}">
                      <a16:colId xmlns:a16="http://schemas.microsoft.com/office/drawing/2014/main" val="20001"/>
                    </a:ext>
                  </a:extLst>
                </a:gridCol>
                <a:gridCol w="586387">
                  <a:extLst>
                    <a:ext uri="{9D8B030D-6E8A-4147-A177-3AD203B41FA5}">
                      <a16:colId xmlns:a16="http://schemas.microsoft.com/office/drawing/2014/main" val="20002"/>
                    </a:ext>
                  </a:extLst>
                </a:gridCol>
                <a:gridCol w="586387">
                  <a:extLst>
                    <a:ext uri="{9D8B030D-6E8A-4147-A177-3AD203B41FA5}">
                      <a16:colId xmlns:a16="http://schemas.microsoft.com/office/drawing/2014/main" val="20003"/>
                    </a:ext>
                  </a:extLst>
                </a:gridCol>
                <a:gridCol w="586387">
                  <a:extLst>
                    <a:ext uri="{9D8B030D-6E8A-4147-A177-3AD203B41FA5}">
                      <a16:colId xmlns:a16="http://schemas.microsoft.com/office/drawing/2014/main" val="20004"/>
                    </a:ext>
                  </a:extLst>
                </a:gridCol>
              </a:tblGrid>
              <a:tr h="672526">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793189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35174214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833312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83057763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11593069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405504919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80666258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970261011"/>
                  </a:ext>
                </a:extLst>
              </a:tr>
            </a:tbl>
          </a:graphicData>
        </a:graphic>
      </p:graphicFrame>
      <p:sp>
        <p:nvSpPr>
          <p:cNvPr id="40" name="Shape 2051">
            <a:extLst>
              <a:ext uri="{FF2B5EF4-FFF2-40B4-BE49-F238E27FC236}">
                <a16:creationId xmlns:a16="http://schemas.microsoft.com/office/drawing/2014/main" id="{14264C95-053F-314B-9E89-392F92D37E94}"/>
              </a:ext>
            </a:extLst>
          </p:cNvPr>
          <p:cNvSpPr/>
          <p:nvPr/>
        </p:nvSpPr>
        <p:spPr>
          <a:xfrm rot="9757533">
            <a:off x="4903158" y="6863571"/>
            <a:ext cx="1547786" cy="1943084"/>
          </a:xfrm>
          <a:custGeom>
            <a:avLst/>
            <a:gdLst/>
            <a:ahLst/>
            <a:cxnLst>
              <a:cxn ang="0">
                <a:pos x="wd2" y="hd2"/>
              </a:cxn>
              <a:cxn ang="5400000">
                <a:pos x="wd2" y="hd2"/>
              </a:cxn>
              <a:cxn ang="10800000">
                <a:pos x="wd2" y="hd2"/>
              </a:cxn>
              <a:cxn ang="16200000">
                <a:pos x="wd2" y="hd2"/>
              </a:cxn>
            </a:cxnLst>
            <a:rect l="0" t="0" r="r" b="b"/>
            <a:pathLst>
              <a:path w="21600" h="21600" extrusionOk="0">
                <a:moveTo>
                  <a:pt x="12880" y="0"/>
                </a:moveTo>
                <a:lnTo>
                  <a:pt x="12128" y="2070"/>
                </a:lnTo>
                <a:lnTo>
                  <a:pt x="21600" y="4612"/>
                </a:lnTo>
                <a:lnTo>
                  <a:pt x="14972" y="21600"/>
                </a:lnTo>
                <a:lnTo>
                  <a:pt x="5501" y="19058"/>
                </a:lnTo>
                <a:lnTo>
                  <a:pt x="4749" y="21128"/>
                </a:lnTo>
                <a:lnTo>
                  <a:pt x="0" y="8100"/>
                </a:lnTo>
                <a:lnTo>
                  <a:pt x="12880" y="0"/>
                </a:lnTo>
                <a:close/>
              </a:path>
            </a:pathLst>
          </a:custGeom>
          <a:solidFill>
            <a:srgbClr val="557BA1"/>
          </a:solidFill>
          <a:ln w="12700">
            <a:miter lim="400000"/>
          </a:ln>
          <a:effectLst>
            <a:outerShdw blurRad="38100" dist="25400" dir="5400000" rotWithShape="0">
              <a:srgbClr val="000000">
                <a:alpha val="27000"/>
              </a:srgbClr>
            </a:outerShdw>
          </a:effectLst>
        </p:spPr>
        <p:txBody>
          <a:bodyPr lIns="45719" rIns="45719" anchor="ctr"/>
          <a:lstStyle/>
          <a:p>
            <a:pPr defTabSz="814387">
              <a:lnSpc>
                <a:spcPct val="90000"/>
              </a:lnSpc>
              <a:defRPr sz="2400">
                <a:solidFill>
                  <a:srgbClr val="2E3239"/>
                </a:solidFill>
                <a:latin typeface="Arial"/>
                <a:ea typeface="Arial"/>
                <a:cs typeface="Arial"/>
                <a:sym typeface="Arial"/>
              </a:defRPr>
            </a:pPr>
            <a:endParaRPr dirty="0"/>
          </a:p>
        </p:txBody>
      </p:sp>
      <p:sp>
        <p:nvSpPr>
          <p:cNvPr id="43" name="Shape 2052">
            <a:extLst>
              <a:ext uri="{FF2B5EF4-FFF2-40B4-BE49-F238E27FC236}">
                <a16:creationId xmlns:a16="http://schemas.microsoft.com/office/drawing/2014/main" id="{79F9F787-2BB6-A342-87A7-39EA7EF5BFD2}"/>
              </a:ext>
            </a:extLst>
          </p:cNvPr>
          <p:cNvSpPr/>
          <p:nvPr/>
        </p:nvSpPr>
        <p:spPr>
          <a:xfrm rot="9715360">
            <a:off x="5018980" y="6846671"/>
            <a:ext cx="1303600" cy="1200261"/>
          </a:xfrm>
          <a:custGeom>
            <a:avLst/>
            <a:gdLst/>
            <a:ahLst/>
            <a:cxnLst>
              <a:cxn ang="0">
                <a:pos x="wd2" y="hd2"/>
              </a:cxn>
              <a:cxn ang="5400000">
                <a:pos x="wd2" y="hd2"/>
              </a:cxn>
              <a:cxn ang="10800000">
                <a:pos x="wd2" y="hd2"/>
              </a:cxn>
              <a:cxn ang="16200000">
                <a:pos x="wd2" y="hd2"/>
              </a:cxn>
            </a:cxnLst>
            <a:rect l="0" t="0" r="r" b="b"/>
            <a:pathLst>
              <a:path w="21600" h="21600" extrusionOk="0">
                <a:moveTo>
                  <a:pt x="5639" y="20835"/>
                </a:moveTo>
                <a:lnTo>
                  <a:pt x="6531" y="17484"/>
                </a:lnTo>
                <a:lnTo>
                  <a:pt x="17777" y="21600"/>
                </a:lnTo>
                <a:lnTo>
                  <a:pt x="21600" y="7977"/>
                </a:lnTo>
                <a:lnTo>
                  <a:pt x="0" y="0"/>
                </a:lnTo>
                <a:lnTo>
                  <a:pt x="5639" y="20835"/>
                </a:lnTo>
                <a:close/>
              </a:path>
            </a:pathLst>
          </a:custGeom>
          <a:solidFill>
            <a:srgbClr val="2E3239">
              <a:alpha val="20000"/>
            </a:srgbClr>
          </a:solidFill>
          <a:ln w="12700">
            <a:miter lim="400000"/>
          </a:ln>
        </p:spPr>
        <p:txBody>
          <a:bodyPr lIns="45719" rIns="45719"/>
          <a:lstStyle/>
          <a:p>
            <a:pPr algn="l" defTabSz="914400">
              <a:defRPr sz="1800">
                <a:solidFill>
                  <a:srgbClr val="2E3239"/>
                </a:solidFill>
                <a:latin typeface="Calibri"/>
                <a:ea typeface="Calibri"/>
                <a:cs typeface="Calibri"/>
                <a:sym typeface="Calibri"/>
              </a:defRPr>
            </a:pPr>
            <a:endParaRPr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81655DA-72E3-674F-A2EF-50F1895E3816}"/>
              </a:ext>
            </a:extLst>
          </p:cNvPr>
          <p:cNvSpPr txBox="1"/>
          <p:nvPr/>
        </p:nvSpPr>
        <p:spPr>
          <a:xfrm>
            <a:off x="5379799" y="7285974"/>
            <a:ext cx="53826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dirty="0">
                <a:solidFill>
                  <a:schemeClr val="bg1"/>
                </a:solidFill>
                <a:sym typeface="Arial"/>
              </a:rPr>
              <a:t>⨝</a:t>
            </a:r>
            <a:endParaRPr lang="en-US" sz="4400" dirty="0">
              <a:solidFill>
                <a:schemeClr val="bg1"/>
              </a:solidFill>
              <a:sym typeface="Arial"/>
            </a:endParaRPr>
          </a:p>
        </p:txBody>
      </p:sp>
      <p:sp>
        <p:nvSpPr>
          <p:cNvPr id="47" name="Shape 540">
            <a:extLst>
              <a:ext uri="{FF2B5EF4-FFF2-40B4-BE49-F238E27FC236}">
                <a16:creationId xmlns:a16="http://schemas.microsoft.com/office/drawing/2014/main" id="{31BA5B6C-AA59-E14C-BC83-6C1043E28EFA}"/>
              </a:ext>
            </a:extLst>
          </p:cNvPr>
          <p:cNvSpPr txBox="1"/>
          <p:nvPr/>
        </p:nvSpPr>
        <p:spPr>
          <a:xfrm>
            <a:off x="7468837" y="2657366"/>
            <a:ext cx="3112328" cy="735459"/>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venir"/>
              </a:rPr>
              <a:t>Features</a:t>
            </a:r>
            <a:endParaRPr sz="2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48" name="Shape 541">
            <a:extLst>
              <a:ext uri="{FF2B5EF4-FFF2-40B4-BE49-F238E27FC236}">
                <a16:creationId xmlns:a16="http://schemas.microsoft.com/office/drawing/2014/main" id="{F23B42FD-A98F-4E4C-BE42-86B82CB95827}"/>
              </a:ext>
            </a:extLst>
          </p:cNvPr>
          <p:cNvSpPr txBox="1"/>
          <p:nvPr/>
        </p:nvSpPr>
        <p:spPr>
          <a:xfrm rot="-5400000">
            <a:off x="4316559" y="8030105"/>
            <a:ext cx="5328977" cy="377890"/>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Avenir"/>
              </a:rPr>
              <a:t>Training Samples</a:t>
            </a:r>
            <a:endParaRPr sz="2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0" name="Shape 1091">
            <a:extLst>
              <a:ext uri="{FF2B5EF4-FFF2-40B4-BE49-F238E27FC236}">
                <a16:creationId xmlns:a16="http://schemas.microsoft.com/office/drawing/2014/main" id="{B25FA6F8-8CDD-3544-B8B5-07BFDF29B4E1}"/>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pic>
        <p:nvPicPr>
          <p:cNvPr id="29" name="Picture Placeholder 3">
            <a:extLst>
              <a:ext uri="{FF2B5EF4-FFF2-40B4-BE49-F238E27FC236}">
                <a16:creationId xmlns:a16="http://schemas.microsoft.com/office/drawing/2014/main" id="{D1514BBA-B8CF-834C-9069-414CE1A2455C}"/>
              </a:ext>
            </a:extLst>
          </p:cNvPr>
          <p:cNvPicPr>
            <a:picLocks noChangeAspect="1"/>
          </p:cNvPicPr>
          <p:nvPr/>
        </p:nvPicPr>
        <p:blipFill>
          <a:blip r:embed="rId3">
            <a:extLst>
              <a:ext uri="{28A0092B-C50C-407E-A947-70E740481C1C}">
                <a14:useLocalDpi xmlns:a14="http://schemas.microsoft.com/office/drawing/2010/main" val="0"/>
              </a:ext>
            </a:extLst>
          </a:blip>
          <a:srcRect t="10171" b="10171"/>
          <a:stretch>
            <a:fillRect/>
          </a:stretch>
        </p:blipFill>
        <p:spPr>
          <a:xfrm>
            <a:off x="536173" y="4364481"/>
            <a:ext cx="4459391" cy="6465401"/>
          </a:xfrm>
          <a:prstGeom prst="rect">
            <a:avLst/>
          </a:prstGeom>
        </p:spPr>
      </p:pic>
      <p:graphicFrame>
        <p:nvGraphicFramePr>
          <p:cNvPr id="16" name="Shape 539">
            <a:extLst>
              <a:ext uri="{FF2B5EF4-FFF2-40B4-BE49-F238E27FC236}">
                <a16:creationId xmlns:a16="http://schemas.microsoft.com/office/drawing/2014/main" id="{BDB084F1-810A-B84B-8C28-7BD7676362D0}"/>
              </a:ext>
            </a:extLst>
          </p:cNvPr>
          <p:cNvGraphicFramePr/>
          <p:nvPr/>
        </p:nvGraphicFramePr>
        <p:xfrm>
          <a:off x="12890361" y="3393185"/>
          <a:ext cx="5886120" cy="9110250"/>
        </p:xfrm>
        <a:graphic>
          <a:graphicData uri="http://schemas.openxmlformats.org/drawingml/2006/table">
            <a:tbl>
              <a:tblPr firstRow="1"/>
              <a:tblGrid>
                <a:gridCol w="490510">
                  <a:extLst>
                    <a:ext uri="{9D8B030D-6E8A-4147-A177-3AD203B41FA5}">
                      <a16:colId xmlns:a16="http://schemas.microsoft.com/office/drawing/2014/main" val="20000"/>
                    </a:ext>
                  </a:extLst>
                </a:gridCol>
                <a:gridCol w="490510">
                  <a:extLst>
                    <a:ext uri="{9D8B030D-6E8A-4147-A177-3AD203B41FA5}">
                      <a16:colId xmlns:a16="http://schemas.microsoft.com/office/drawing/2014/main" val="20001"/>
                    </a:ext>
                  </a:extLst>
                </a:gridCol>
                <a:gridCol w="490510">
                  <a:extLst>
                    <a:ext uri="{9D8B030D-6E8A-4147-A177-3AD203B41FA5}">
                      <a16:colId xmlns:a16="http://schemas.microsoft.com/office/drawing/2014/main" val="20002"/>
                    </a:ext>
                  </a:extLst>
                </a:gridCol>
                <a:gridCol w="490510">
                  <a:extLst>
                    <a:ext uri="{9D8B030D-6E8A-4147-A177-3AD203B41FA5}">
                      <a16:colId xmlns:a16="http://schemas.microsoft.com/office/drawing/2014/main" val="20003"/>
                    </a:ext>
                  </a:extLst>
                </a:gridCol>
                <a:gridCol w="490510">
                  <a:extLst>
                    <a:ext uri="{9D8B030D-6E8A-4147-A177-3AD203B41FA5}">
                      <a16:colId xmlns:a16="http://schemas.microsoft.com/office/drawing/2014/main" val="20004"/>
                    </a:ext>
                  </a:extLst>
                </a:gridCol>
                <a:gridCol w="490510">
                  <a:extLst>
                    <a:ext uri="{9D8B030D-6E8A-4147-A177-3AD203B41FA5}">
                      <a16:colId xmlns:a16="http://schemas.microsoft.com/office/drawing/2014/main" val="742841044"/>
                    </a:ext>
                  </a:extLst>
                </a:gridCol>
                <a:gridCol w="490510">
                  <a:extLst>
                    <a:ext uri="{9D8B030D-6E8A-4147-A177-3AD203B41FA5}">
                      <a16:colId xmlns:a16="http://schemas.microsoft.com/office/drawing/2014/main" val="1003221914"/>
                    </a:ext>
                  </a:extLst>
                </a:gridCol>
                <a:gridCol w="490510">
                  <a:extLst>
                    <a:ext uri="{9D8B030D-6E8A-4147-A177-3AD203B41FA5}">
                      <a16:colId xmlns:a16="http://schemas.microsoft.com/office/drawing/2014/main" val="543910670"/>
                    </a:ext>
                  </a:extLst>
                </a:gridCol>
                <a:gridCol w="490510">
                  <a:extLst>
                    <a:ext uri="{9D8B030D-6E8A-4147-A177-3AD203B41FA5}">
                      <a16:colId xmlns:a16="http://schemas.microsoft.com/office/drawing/2014/main" val="2272127352"/>
                    </a:ext>
                  </a:extLst>
                </a:gridCol>
                <a:gridCol w="490510">
                  <a:extLst>
                    <a:ext uri="{9D8B030D-6E8A-4147-A177-3AD203B41FA5}">
                      <a16:colId xmlns:a16="http://schemas.microsoft.com/office/drawing/2014/main" val="722124718"/>
                    </a:ext>
                  </a:extLst>
                </a:gridCol>
                <a:gridCol w="490510">
                  <a:extLst>
                    <a:ext uri="{9D8B030D-6E8A-4147-A177-3AD203B41FA5}">
                      <a16:colId xmlns:a16="http://schemas.microsoft.com/office/drawing/2014/main" val="3857612402"/>
                    </a:ext>
                  </a:extLst>
                </a:gridCol>
                <a:gridCol w="490510">
                  <a:extLst>
                    <a:ext uri="{9D8B030D-6E8A-4147-A177-3AD203B41FA5}">
                      <a16:colId xmlns:a16="http://schemas.microsoft.com/office/drawing/2014/main" val="20005"/>
                    </a:ext>
                  </a:extLst>
                </a:gridCol>
              </a:tblGrid>
              <a:tr h="672526">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baseline="-25000"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dirty="0">
                        <a:solidFill>
                          <a:srgbClr val="516865"/>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793189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351742145"/>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833312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83057763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11593069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4055049196"/>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80666258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970261011"/>
                  </a:ext>
                </a:extLst>
              </a:tr>
            </a:tbl>
          </a:graphicData>
        </a:graphic>
      </p:graphicFrame>
      <p:sp>
        <p:nvSpPr>
          <p:cNvPr id="17" name="Shape 540">
            <a:extLst>
              <a:ext uri="{FF2B5EF4-FFF2-40B4-BE49-F238E27FC236}">
                <a16:creationId xmlns:a16="http://schemas.microsoft.com/office/drawing/2014/main" id="{6C3F9B5B-9C72-194A-8CD9-A1AE257BC740}"/>
              </a:ext>
            </a:extLst>
          </p:cNvPr>
          <p:cNvSpPr txBox="1"/>
          <p:nvPr/>
        </p:nvSpPr>
        <p:spPr>
          <a:xfrm>
            <a:off x="12890361" y="2657365"/>
            <a:ext cx="5886120" cy="735459"/>
          </a:xfrm>
          <a:prstGeom prst="rect">
            <a:avLst/>
          </a:prstGeom>
          <a:noFill/>
          <a:ln>
            <a:noFill/>
          </a:ln>
        </p:spPr>
        <p:txBody>
          <a:bodyPr spcFirstLastPara="1" wrap="square" lIns="121900" tIns="121900" rIns="121900" bIns="121900" anchor="ctr" anchorCtr="0">
            <a:noAutofit/>
          </a:bodyPr>
          <a:lstStyle/>
          <a:p>
            <a:pPr>
              <a:buClr>
                <a:srgbClr val="000000"/>
              </a:buClr>
              <a:buSzPts val="1800"/>
            </a:pPr>
            <a:r>
              <a:rPr lang="en" sz="3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venir"/>
              </a:rPr>
              <a:t>One-hot encoded features </a:t>
            </a:r>
            <a:endParaRPr sz="2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5" name="Down Arrow 4">
            <a:extLst>
              <a:ext uri="{FF2B5EF4-FFF2-40B4-BE49-F238E27FC236}">
                <a16:creationId xmlns:a16="http://schemas.microsoft.com/office/drawing/2014/main" id="{E9ECC373-403B-0D4E-B627-937196A9DCBC}"/>
              </a:ext>
            </a:extLst>
          </p:cNvPr>
          <p:cNvSpPr/>
          <p:nvPr/>
        </p:nvSpPr>
        <p:spPr>
          <a:xfrm rot="16200000">
            <a:off x="10962394" y="7013288"/>
            <a:ext cx="1051232" cy="1697443"/>
          </a:xfrm>
          <a:prstGeom prst="down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9" name="Picture 18">
            <a:extLst>
              <a:ext uri="{FF2B5EF4-FFF2-40B4-BE49-F238E27FC236}">
                <a16:creationId xmlns:a16="http://schemas.microsoft.com/office/drawing/2014/main" id="{E08CE29F-8A00-1148-B6C7-5377BED70A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5642" y="6437346"/>
            <a:ext cx="3400301" cy="2849326"/>
          </a:xfrm>
          <a:prstGeom prst="rect">
            <a:avLst/>
          </a:prstGeom>
        </p:spPr>
      </p:pic>
      <p:sp>
        <p:nvSpPr>
          <p:cNvPr id="20" name="Down Arrow 19">
            <a:extLst>
              <a:ext uri="{FF2B5EF4-FFF2-40B4-BE49-F238E27FC236}">
                <a16:creationId xmlns:a16="http://schemas.microsoft.com/office/drawing/2014/main" id="{4911227E-6364-4249-9FFC-D22B9C46EB01}"/>
              </a:ext>
            </a:extLst>
          </p:cNvPr>
          <p:cNvSpPr/>
          <p:nvPr/>
        </p:nvSpPr>
        <p:spPr>
          <a:xfrm rot="16200000">
            <a:off x="19761305" y="7013288"/>
            <a:ext cx="1051232" cy="1697443"/>
          </a:xfrm>
          <a:prstGeom prst="down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Shape 602">
            <a:extLst>
              <a:ext uri="{FF2B5EF4-FFF2-40B4-BE49-F238E27FC236}">
                <a16:creationId xmlns:a16="http://schemas.microsoft.com/office/drawing/2014/main" id="{69CF5996-15C5-8248-A1E8-AFAE9683C04E}"/>
              </a:ext>
            </a:extLst>
          </p:cNvPr>
          <p:cNvSpPr/>
          <p:nvPr/>
        </p:nvSpPr>
        <p:spPr>
          <a:xfrm>
            <a:off x="0" y="9775"/>
            <a:ext cx="24362531" cy="13716000"/>
          </a:xfrm>
          <a:prstGeom prst="rect">
            <a:avLst/>
          </a:prstGeom>
          <a:solidFill>
            <a:srgbClr val="0365C0">
              <a:alpha val="75000"/>
            </a:srgb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Helvetica Light"/>
              <a:sym typeface="Helvetica Light"/>
            </a:endParaRPr>
          </a:p>
        </p:txBody>
      </p:sp>
      <p:sp>
        <p:nvSpPr>
          <p:cNvPr id="21" name="Shape 603">
            <a:extLst>
              <a:ext uri="{FF2B5EF4-FFF2-40B4-BE49-F238E27FC236}">
                <a16:creationId xmlns:a16="http://schemas.microsoft.com/office/drawing/2014/main" id="{4CB42ADC-894A-8146-96ED-247D0B668D05}"/>
              </a:ext>
            </a:extLst>
          </p:cNvPr>
          <p:cNvSpPr/>
          <p:nvPr/>
        </p:nvSpPr>
        <p:spPr>
          <a:xfrm>
            <a:off x="21469" y="5953672"/>
            <a:ext cx="24362531" cy="16126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p>
            <a:pPr marL="0" marR="0" lvl="0" indent="0" algn="ctr" defTabSz="825500" rtl="0" eaLnBrk="1" fontAlgn="auto" latinLnBrk="0" hangingPunct="0">
              <a:lnSpc>
                <a:spcPct val="120000"/>
              </a:lnSpc>
              <a:spcBef>
                <a:spcPts val="0"/>
              </a:spcBef>
              <a:spcAft>
                <a:spcPts val="0"/>
              </a:spcAft>
              <a:buClrTx/>
              <a:buSzTx/>
              <a:buFontTx/>
              <a:buNone/>
              <a:tabLst/>
              <a:defRPr sz="6000">
                <a:solidFill>
                  <a:srgbClr val="FFFFFF"/>
                </a:solidFill>
                <a:latin typeface="San Francisco Display Bold"/>
                <a:ea typeface="San Francisco Display Bold"/>
                <a:cs typeface="San Francisco Display Bold"/>
                <a:sym typeface="San Francisco Display Bold"/>
              </a:defRPr>
            </a:pPr>
            <a:r>
              <a:rPr kumimoji="0" lang="en-US" sz="88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San Francisco Display Bold"/>
              </a:rPr>
              <a:t>Revisit from first principles</a:t>
            </a:r>
            <a:endParaRPr kumimoji="0" sz="88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sp>
        <p:nvSpPr>
          <p:cNvPr id="22" name="TextBox 21">
            <a:extLst>
              <a:ext uri="{FF2B5EF4-FFF2-40B4-BE49-F238E27FC236}">
                <a16:creationId xmlns:a16="http://schemas.microsoft.com/office/drawing/2014/main" id="{268AB893-2723-3F4C-A34E-AA75A7149626}"/>
              </a:ext>
            </a:extLst>
          </p:cNvPr>
          <p:cNvSpPr txBox="1"/>
          <p:nvPr/>
        </p:nvSpPr>
        <p:spPr>
          <a:xfrm>
            <a:off x="4648350" y="7778529"/>
            <a:ext cx="17211197"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lgn="l" fontAlgn="auto" hangingPunct="0">
              <a:buFont typeface="Courier New" panose="02070309020205020404" pitchFamily="49" charset="0"/>
              <a:buChar char="o"/>
            </a:pPr>
            <a:r>
              <a:rPr lang="en-US" sz="5400" dirty="0">
                <a:solidFill>
                  <a:schemeClr val="bg1">
                    <a:lumMod val="95000"/>
                  </a:schemeClr>
                </a:solidFill>
                <a:latin typeface="Open Sans Light" panose="020B0306030504020204" pitchFamily="34" charset="0"/>
              </a:rPr>
              <a:t>Avoid materializing the join</a:t>
            </a:r>
          </a:p>
          <a:p>
            <a:pPr marL="685800" indent="-685800" algn="l" fontAlgn="auto" hangingPunct="0">
              <a:buFont typeface="Courier New" panose="02070309020205020404" pitchFamily="49" charset="0"/>
              <a:buChar char="o"/>
            </a:pPr>
            <a:r>
              <a:rPr lang="en-US" sz="5400" dirty="0">
                <a:solidFill>
                  <a:schemeClr val="bg1">
                    <a:lumMod val="95000"/>
                  </a:schemeClr>
                </a:solidFill>
                <a:latin typeface="Open Sans Light" panose="020B0306030504020204" pitchFamily="34" charset="0"/>
              </a:rPr>
              <a:t>Avoid filling in the zeros</a:t>
            </a:r>
          </a:p>
          <a:p>
            <a:pPr marL="685800" indent="-685800" algn="l" fontAlgn="auto" hangingPunct="0">
              <a:buFont typeface="Courier New" panose="02070309020205020404" pitchFamily="49" charset="0"/>
              <a:buChar char="o"/>
            </a:pPr>
            <a:r>
              <a:rPr lang="en-US" sz="5400" dirty="0">
                <a:solidFill>
                  <a:schemeClr val="bg1">
                    <a:lumMod val="95000"/>
                  </a:schemeClr>
                </a:solidFill>
                <a:latin typeface="Open Sans Light" panose="020B0306030504020204" pitchFamily="34" charset="0"/>
              </a:rPr>
              <a:t>Avoid one-hot encoding</a:t>
            </a:r>
          </a:p>
          <a:p>
            <a:pPr marL="685800" indent="-685800" algn="l" fontAlgn="auto" hangingPunct="0">
              <a:buFont typeface="Courier New" panose="02070309020205020404" pitchFamily="49" charset="0"/>
              <a:buChar char="o"/>
            </a:pPr>
            <a:r>
              <a:rPr lang="en-US" sz="5400" dirty="0">
                <a:solidFill>
                  <a:schemeClr val="bg1">
                    <a:lumMod val="95000"/>
                  </a:schemeClr>
                </a:solidFill>
                <a:latin typeface="Open Sans Light" panose="020B0306030504020204" pitchFamily="34" charset="0"/>
              </a:rPr>
              <a:t>Exploit relational structures to speed up learning</a:t>
            </a:r>
          </a:p>
          <a:p>
            <a:pPr marL="685800" lvl="2" indent="-685800" algn="l">
              <a:buFont typeface="Courier New" panose="02070309020205020404" pitchFamily="49" charset="0"/>
              <a:buChar char="o"/>
            </a:pPr>
            <a:r>
              <a:rPr lang="en-US" sz="5400" dirty="0">
                <a:solidFill>
                  <a:schemeClr val="bg1">
                    <a:lumMod val="95000"/>
                  </a:schemeClr>
                </a:solidFill>
                <a:latin typeface="Open Sans Light" panose="020B0306030504020204" pitchFamily="34" charset="0"/>
              </a:rPr>
              <a:t>Ideally, train models </a:t>
            </a:r>
            <a:r>
              <a:rPr lang="en-US" sz="5400" b="1" dirty="0">
                <a:solidFill>
                  <a:schemeClr val="bg1">
                    <a:lumMod val="95000"/>
                  </a:schemeClr>
                </a:solidFill>
                <a:latin typeface="Open Sans Light" panose="020B0306030504020204" pitchFamily="34" charset="0"/>
              </a:rPr>
              <a:t>faster</a:t>
            </a:r>
            <a:r>
              <a:rPr lang="en-US" sz="5400" dirty="0">
                <a:solidFill>
                  <a:schemeClr val="bg1">
                    <a:lumMod val="95000"/>
                  </a:schemeClr>
                </a:solidFill>
                <a:latin typeface="Open Sans Light" panose="020B0306030504020204" pitchFamily="34" charset="0"/>
              </a:rPr>
              <a:t> than the time it takes to produce the query output in the first place!</a:t>
            </a:r>
          </a:p>
        </p:txBody>
      </p:sp>
      <p:sp>
        <p:nvSpPr>
          <p:cNvPr id="23" name="Shape 555">
            <a:extLst>
              <a:ext uri="{FF2B5EF4-FFF2-40B4-BE49-F238E27FC236}">
                <a16:creationId xmlns:a16="http://schemas.microsoft.com/office/drawing/2014/main" id="{B2571D0F-12A0-0C40-AFB5-33CA738BC235}"/>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40</a:t>
            </a:fld>
            <a:endParaRPr lang="en-US" dirty="0"/>
          </a:p>
        </p:txBody>
      </p:sp>
    </p:spTree>
    <p:extLst>
      <p:ext uri="{BB962C8B-B14F-4D97-AF65-F5344CB8AC3E}">
        <p14:creationId xmlns:p14="http://schemas.microsoft.com/office/powerpoint/2010/main" val="2012254676"/>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121"/>
        <p:cNvGrpSpPr/>
        <p:nvPr/>
      </p:nvGrpSpPr>
      <p:grpSpPr>
        <a:xfrm>
          <a:off x="0" y="0"/>
          <a:ext cx="0" cy="0"/>
          <a:chOff x="0" y="0"/>
          <a:chExt cx="0" cy="0"/>
        </a:xfrm>
      </p:grpSpPr>
      <p:sp>
        <p:nvSpPr>
          <p:cNvPr id="2" name="Title 1">
            <a:extLst>
              <a:ext uri="{FF2B5EF4-FFF2-40B4-BE49-F238E27FC236}">
                <a16:creationId xmlns:a16="http://schemas.microsoft.com/office/drawing/2014/main" id="{A3903BAA-231C-2647-8160-CD6EE228065A}"/>
              </a:ext>
            </a:extLst>
          </p:cNvPr>
          <p:cNvSpPr>
            <a:spLocks noGrp="1"/>
          </p:cNvSpPr>
          <p:nvPr>
            <p:ph type="title"/>
          </p:nvPr>
        </p:nvSpPr>
        <p:spPr/>
        <p:txBody>
          <a:bodyPr/>
          <a:lstStyle/>
          <a:p>
            <a:r>
              <a:rPr lang="en-US" dirty="0"/>
              <a:t>What </a:t>
            </a:r>
            <a:r>
              <a:rPr lang="en-US" b="1" dirty="0">
                <a:latin typeface="Open Sans"/>
                <a:ea typeface="Open Sans"/>
                <a:cs typeface="Open Sans"/>
                <a:sym typeface="Open Sans"/>
              </a:rPr>
              <a:t>would a database do?</a:t>
            </a:r>
            <a:br>
              <a:rPr lang="en-US" b="1" dirty="0">
                <a:solidFill>
                  <a:srgbClr val="000000"/>
                </a:solidFill>
                <a:latin typeface="Open Sans"/>
                <a:ea typeface="Open Sans"/>
                <a:cs typeface="Open Sans"/>
                <a:sym typeface="Open Sans"/>
              </a:rPr>
            </a:br>
            <a:endParaRPr lang="en-US" dirty="0"/>
          </a:p>
        </p:txBody>
      </p:sp>
      <p:graphicFrame>
        <p:nvGraphicFramePr>
          <p:cNvPr id="1124" name="Google Shape;1124;p144"/>
          <p:cNvGraphicFramePr/>
          <p:nvPr/>
        </p:nvGraphicFramePr>
        <p:xfrm>
          <a:off x="16133992" y="4481955"/>
          <a:ext cx="5843100" cy="7122675"/>
        </p:xfrm>
        <a:graphic>
          <a:graphicData uri="http://schemas.openxmlformats.org/drawingml/2006/table">
            <a:tbl>
              <a:tblPr>
                <a:noFill/>
                <a:tableStyleId>{93E10A22-3ADA-4693-9FE5-BCDEBF3FDF8D}</a:tableStyleId>
              </a:tblPr>
              <a:tblGrid>
                <a:gridCol w="973850">
                  <a:extLst>
                    <a:ext uri="{9D8B030D-6E8A-4147-A177-3AD203B41FA5}">
                      <a16:colId xmlns:a16="http://schemas.microsoft.com/office/drawing/2014/main" val="20000"/>
                    </a:ext>
                  </a:extLst>
                </a:gridCol>
                <a:gridCol w="973850">
                  <a:extLst>
                    <a:ext uri="{9D8B030D-6E8A-4147-A177-3AD203B41FA5}">
                      <a16:colId xmlns:a16="http://schemas.microsoft.com/office/drawing/2014/main" val="20001"/>
                    </a:ext>
                  </a:extLst>
                </a:gridCol>
                <a:gridCol w="973850">
                  <a:extLst>
                    <a:ext uri="{9D8B030D-6E8A-4147-A177-3AD203B41FA5}">
                      <a16:colId xmlns:a16="http://schemas.microsoft.com/office/drawing/2014/main" val="20002"/>
                    </a:ext>
                  </a:extLst>
                </a:gridCol>
                <a:gridCol w="973850">
                  <a:extLst>
                    <a:ext uri="{9D8B030D-6E8A-4147-A177-3AD203B41FA5}">
                      <a16:colId xmlns:a16="http://schemas.microsoft.com/office/drawing/2014/main" val="20003"/>
                    </a:ext>
                  </a:extLst>
                </a:gridCol>
                <a:gridCol w="973850">
                  <a:extLst>
                    <a:ext uri="{9D8B030D-6E8A-4147-A177-3AD203B41FA5}">
                      <a16:colId xmlns:a16="http://schemas.microsoft.com/office/drawing/2014/main" val="20004"/>
                    </a:ext>
                  </a:extLst>
                </a:gridCol>
                <a:gridCol w="973850">
                  <a:extLst>
                    <a:ext uri="{9D8B030D-6E8A-4147-A177-3AD203B41FA5}">
                      <a16:colId xmlns:a16="http://schemas.microsoft.com/office/drawing/2014/main" val="20005"/>
                    </a:ext>
                  </a:extLst>
                </a:gridCol>
              </a:tblGrid>
              <a:tr h="1017525">
                <a:tc>
                  <a:txBody>
                    <a:bodyPr/>
                    <a:lstStyle/>
                    <a:p>
                      <a:pPr marL="0" marR="0" lvl="0" indent="0" algn="l" rtl="0">
                        <a:lnSpc>
                          <a:spcPct val="100000"/>
                        </a:lnSpc>
                        <a:spcBef>
                          <a:spcPts val="0"/>
                        </a:spcBef>
                        <a:spcAft>
                          <a:spcPts val="0"/>
                        </a:spcAft>
                        <a:buClr>
                          <a:srgbClr val="516865"/>
                        </a:buClr>
                        <a:buSzPts val="1400"/>
                        <a:buFont typeface="Arial"/>
                        <a:buNone/>
                      </a:pPr>
                      <a:r>
                        <a:rPr lang="en-US" sz="3600" b="0" i="0" u="none" strike="noStrike" cap="none">
                          <a:solidFill>
                            <a:srgbClr val="516865"/>
                          </a:solidFill>
                          <a:latin typeface="Open Sans"/>
                          <a:ea typeface="Open Sans"/>
                          <a:cs typeface="Open Sans"/>
                          <a:sym typeface="Open Sans"/>
                        </a:rPr>
                        <a:t>ID</a:t>
                      </a:r>
                      <a:endParaRPr sz="3600" b="0" i="0" u="none" strike="noStrike" cap="none">
                        <a:solidFill>
                          <a:srgbClr val="516865"/>
                        </a:solidFill>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516865"/>
                        </a:buClr>
                        <a:buSzPts val="1400"/>
                        <a:buFont typeface="Arial"/>
                        <a:buNone/>
                      </a:pPr>
                      <a:r>
                        <a:rPr lang="en-US" sz="3600" b="0" i="0" u="none" strike="noStrike" cap="none">
                          <a:solidFill>
                            <a:srgbClr val="516865"/>
                          </a:solidFill>
                          <a:latin typeface="Open Sans"/>
                          <a:ea typeface="Open Sans"/>
                          <a:cs typeface="Open Sans"/>
                          <a:sym typeface="Open Sans"/>
                        </a:rPr>
                        <a:t>x1</a:t>
                      </a:r>
                      <a:endParaRPr sz="3600" b="0" i="0" u="none" strike="noStrike" cap="none">
                        <a:solidFill>
                          <a:srgbClr val="516865"/>
                        </a:solidFill>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516865"/>
                        </a:buClr>
                        <a:buSzPts val="1400"/>
                        <a:buFont typeface="Arial"/>
                        <a:buNone/>
                      </a:pPr>
                      <a:r>
                        <a:rPr lang="en-US" sz="3600" b="0" i="0" u="none" strike="noStrike" cap="none">
                          <a:solidFill>
                            <a:srgbClr val="516865"/>
                          </a:solidFill>
                          <a:latin typeface="Open Sans"/>
                          <a:ea typeface="Open Sans"/>
                          <a:cs typeface="Open Sans"/>
                          <a:sym typeface="Open Sans"/>
                        </a:rPr>
                        <a:t>x2</a:t>
                      </a:r>
                      <a:endParaRPr sz="3600" b="0" i="0" u="none" strike="noStrike" cap="none">
                        <a:solidFill>
                          <a:srgbClr val="516865"/>
                        </a:solidFill>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516865"/>
                        </a:buClr>
                        <a:buSzPts val="1400"/>
                        <a:buFont typeface="Arial"/>
                        <a:buNone/>
                      </a:pPr>
                      <a:r>
                        <a:rPr lang="en-US" sz="3600" b="0" i="0" u="none" strike="noStrike" cap="none">
                          <a:solidFill>
                            <a:srgbClr val="516865"/>
                          </a:solidFill>
                          <a:latin typeface="Open Sans"/>
                          <a:ea typeface="Open Sans"/>
                          <a:cs typeface="Open Sans"/>
                          <a:sym typeface="Open Sans"/>
                        </a:rPr>
                        <a:t>x3</a:t>
                      </a:r>
                      <a:endParaRPr sz="3600" b="0" i="0" u="none" strike="noStrike" cap="none">
                        <a:solidFill>
                          <a:srgbClr val="516865"/>
                        </a:solidFill>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516865"/>
                        </a:buClr>
                        <a:buSzPts val="1400"/>
                        <a:buFont typeface="Arial"/>
                        <a:buNone/>
                      </a:pPr>
                      <a:r>
                        <a:rPr lang="en-US" sz="3600" b="0" i="0" u="none" strike="noStrike" cap="none">
                          <a:solidFill>
                            <a:srgbClr val="516865"/>
                          </a:solidFill>
                          <a:latin typeface="Open Sans"/>
                          <a:ea typeface="Open Sans"/>
                          <a:cs typeface="Open Sans"/>
                          <a:sym typeface="Open Sans"/>
                        </a:rPr>
                        <a:t>...</a:t>
                      </a:r>
                      <a:endParaRPr sz="3600" b="0" i="0" u="none" strike="noStrike" cap="none">
                        <a:solidFill>
                          <a:srgbClr val="516865"/>
                        </a:solidFill>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516865"/>
                        </a:buClr>
                        <a:buSzPts val="1400"/>
                        <a:buFont typeface="Arial"/>
                        <a:buNone/>
                      </a:pPr>
                      <a:r>
                        <a:rPr lang="en-US" sz="3600" b="0" i="0" u="none" strike="noStrike" cap="none">
                          <a:solidFill>
                            <a:srgbClr val="516865"/>
                          </a:solidFill>
                          <a:latin typeface="Open Sans"/>
                          <a:ea typeface="Open Sans"/>
                          <a:cs typeface="Open Sans"/>
                          <a:sym typeface="Open Sans"/>
                        </a:rPr>
                        <a:t>y</a:t>
                      </a:r>
                      <a:endParaRPr sz="3600" b="0" i="0" u="none" strike="noStrike" cap="none">
                        <a:solidFill>
                          <a:srgbClr val="516865"/>
                        </a:solidFill>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17525">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017525">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017525">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017525">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017525">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1017525">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400"/>
                        <a:buFont typeface="Arial"/>
                        <a:buNone/>
                      </a:pPr>
                      <a:endParaRPr sz="3600" b="0" i="0" u="none" strike="noStrike" cap="none">
                        <a:latin typeface="Open Sans"/>
                        <a:ea typeface="Open Sans"/>
                        <a:cs typeface="Open Sans"/>
                        <a:sym typeface="Open Sans"/>
                      </a:endParaRPr>
                    </a:p>
                  </a:txBody>
                  <a:tcPr marL="232550" marR="232550" marT="232550" marB="23255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27" name="Google Shape;1127;p144"/>
          <p:cNvSpPr txBox="1"/>
          <p:nvPr/>
        </p:nvSpPr>
        <p:spPr>
          <a:xfrm>
            <a:off x="11393771" y="7321944"/>
            <a:ext cx="820738" cy="933589"/>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lt1"/>
              </a:buClr>
              <a:buSzPts val="5400"/>
              <a:buFont typeface="Helvetica Neue Light"/>
              <a:buNone/>
            </a:pPr>
            <a:r>
              <a:rPr lang="en-US" sz="5400" b="0" i="0" u="none" strike="noStrike" cap="none">
                <a:solidFill>
                  <a:schemeClr val="lt1"/>
                </a:solidFill>
                <a:latin typeface="Helvetica Neue Light"/>
                <a:ea typeface="Helvetica Neue Light"/>
                <a:cs typeface="Helvetica Neue Light"/>
                <a:sym typeface="Helvetica Neue Light"/>
              </a:rPr>
              <a:t>⨝</a:t>
            </a:r>
            <a:endParaRPr sz="4400" b="0" i="0" u="none" strike="noStrike" cap="none">
              <a:solidFill>
                <a:schemeClr val="lt1"/>
              </a:solidFill>
              <a:latin typeface="Helvetica Neue Light"/>
              <a:ea typeface="Helvetica Neue Light"/>
              <a:cs typeface="Helvetica Neue Light"/>
              <a:sym typeface="Helvetica Neue Light"/>
            </a:endParaRPr>
          </a:p>
        </p:txBody>
      </p:sp>
      <p:sp>
        <p:nvSpPr>
          <p:cNvPr id="1128" name="Google Shape;1128;p144"/>
          <p:cNvSpPr txBox="1"/>
          <p:nvPr/>
        </p:nvSpPr>
        <p:spPr>
          <a:xfrm>
            <a:off x="17680048" y="3594241"/>
            <a:ext cx="2750957" cy="735459"/>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A5A5A5"/>
              </a:buClr>
              <a:buSzPts val="1800"/>
              <a:buFont typeface="Open Sans"/>
              <a:buNone/>
            </a:pPr>
            <a:r>
              <a:rPr lang="en-US" sz="3200" b="0" i="0" u="none" strike="noStrike" cap="none">
                <a:solidFill>
                  <a:srgbClr val="A5A5A5"/>
                </a:solidFill>
                <a:latin typeface="Open Sans"/>
                <a:ea typeface="Open Sans"/>
                <a:cs typeface="Open Sans"/>
                <a:sym typeface="Open Sans"/>
              </a:rPr>
              <a:t>Features</a:t>
            </a:r>
            <a:endParaRPr sz="2400" b="0" i="0" u="none" strike="noStrike" cap="none">
              <a:solidFill>
                <a:srgbClr val="A5A5A5"/>
              </a:solidFill>
              <a:latin typeface="Open Sans"/>
              <a:ea typeface="Open Sans"/>
              <a:cs typeface="Open Sans"/>
              <a:sym typeface="Open Sans"/>
            </a:endParaRPr>
          </a:p>
        </p:txBody>
      </p:sp>
      <p:sp>
        <p:nvSpPr>
          <p:cNvPr id="1129" name="Google Shape;1129;p144"/>
          <p:cNvSpPr txBox="1"/>
          <p:nvPr/>
        </p:nvSpPr>
        <p:spPr>
          <a:xfrm rot="-5400000">
            <a:off x="14427040" y="7771643"/>
            <a:ext cx="2362362" cy="432734"/>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A5A5A5"/>
              </a:buClr>
              <a:buSzPts val="1800"/>
              <a:buFont typeface="Open Sans"/>
              <a:buNone/>
            </a:pPr>
            <a:r>
              <a:rPr lang="en-US" sz="3200" b="0" i="0" u="none" strike="noStrike" cap="none" dirty="0">
                <a:solidFill>
                  <a:srgbClr val="A5A5A5"/>
                </a:solidFill>
                <a:latin typeface="Open Sans"/>
                <a:ea typeface="Open Sans"/>
                <a:cs typeface="Open Sans"/>
                <a:sym typeface="Open Sans"/>
              </a:rPr>
              <a:t>Examples</a:t>
            </a:r>
            <a:endParaRPr sz="2400" b="0" i="0" u="none" strike="noStrike" cap="none" dirty="0">
              <a:solidFill>
                <a:srgbClr val="A5A5A5"/>
              </a:solidFill>
              <a:latin typeface="Open Sans"/>
              <a:ea typeface="Open Sans"/>
              <a:cs typeface="Open Sans"/>
              <a:sym typeface="Open Sans"/>
            </a:endParaRPr>
          </a:p>
        </p:txBody>
      </p:sp>
      <p:grpSp>
        <p:nvGrpSpPr>
          <p:cNvPr id="1130" name="Google Shape;1130;p144"/>
          <p:cNvGrpSpPr/>
          <p:nvPr/>
        </p:nvGrpSpPr>
        <p:grpSpPr>
          <a:xfrm>
            <a:off x="1824941" y="4585088"/>
            <a:ext cx="6266547" cy="7055800"/>
            <a:chOff x="2433063" y="4921799"/>
            <a:chExt cx="3772284" cy="4247392"/>
          </a:xfrm>
        </p:grpSpPr>
        <p:sp>
          <p:nvSpPr>
            <p:cNvPr id="1131" name="Google Shape;1131;p144"/>
            <p:cNvSpPr/>
            <p:nvPr/>
          </p:nvSpPr>
          <p:spPr>
            <a:xfrm>
              <a:off x="2433063" y="4921799"/>
              <a:ext cx="3772284" cy="4247392"/>
            </a:xfrm>
            <a:prstGeom prst="rect">
              <a:avLst/>
            </a:prstGeom>
            <a:solidFill>
              <a:srgbClr val="E3F5FC"/>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2" name="Google Shape;1132;p144"/>
            <p:cNvSpPr/>
            <p:nvPr/>
          </p:nvSpPr>
          <p:spPr>
            <a:xfrm>
              <a:off x="2932356" y="5348311"/>
              <a:ext cx="497835" cy="764576"/>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3" name="Google Shape;1133;p144"/>
            <p:cNvSpPr/>
            <p:nvPr/>
          </p:nvSpPr>
          <p:spPr>
            <a:xfrm>
              <a:off x="3953940" y="5124721"/>
              <a:ext cx="497835" cy="764576"/>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4" name="Google Shape;1134;p144"/>
            <p:cNvSpPr/>
            <p:nvPr/>
          </p:nvSpPr>
          <p:spPr>
            <a:xfrm>
              <a:off x="3096612" y="8104387"/>
              <a:ext cx="497835" cy="764576"/>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5" name="Google Shape;1135;p144"/>
            <p:cNvSpPr/>
            <p:nvPr/>
          </p:nvSpPr>
          <p:spPr>
            <a:xfrm>
              <a:off x="3372707" y="6538485"/>
              <a:ext cx="671436" cy="1184075"/>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6" name="Google Shape;1136;p144"/>
            <p:cNvSpPr/>
            <p:nvPr/>
          </p:nvSpPr>
          <p:spPr>
            <a:xfrm>
              <a:off x="4743982" y="6259224"/>
              <a:ext cx="497835" cy="764576"/>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7" name="Google Shape;1137;p144"/>
            <p:cNvSpPr/>
            <p:nvPr/>
          </p:nvSpPr>
          <p:spPr>
            <a:xfrm>
              <a:off x="4657916" y="7662412"/>
              <a:ext cx="671436" cy="1184075"/>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8" name="Google Shape;1138;p144"/>
            <p:cNvSpPr/>
            <p:nvPr/>
          </p:nvSpPr>
          <p:spPr>
            <a:xfrm>
              <a:off x="5241817" y="5342300"/>
              <a:ext cx="497835" cy="764576"/>
            </a:xfrm>
            <a:prstGeom prst="rect">
              <a:avLst/>
            </a:prstGeom>
            <a:solidFill>
              <a:srgbClr val="7CCEF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39" name="Google Shape;1139;p144"/>
            <p:cNvSpPr/>
            <p:nvPr/>
          </p:nvSpPr>
          <p:spPr>
            <a:xfrm>
              <a:off x="4530052" y="5092611"/>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0" name="Google Shape;1140;p144"/>
            <p:cNvSpPr/>
            <p:nvPr/>
          </p:nvSpPr>
          <p:spPr>
            <a:xfrm>
              <a:off x="5784274" y="5307002"/>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1" name="Google Shape;1141;p144"/>
            <p:cNvSpPr/>
            <p:nvPr/>
          </p:nvSpPr>
          <p:spPr>
            <a:xfrm>
              <a:off x="4099419" y="6487104"/>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2" name="Google Shape;1142;p144"/>
            <p:cNvSpPr/>
            <p:nvPr/>
          </p:nvSpPr>
          <p:spPr>
            <a:xfrm>
              <a:off x="4268491" y="6487124"/>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3" name="Google Shape;1143;p144"/>
            <p:cNvSpPr/>
            <p:nvPr/>
          </p:nvSpPr>
          <p:spPr>
            <a:xfrm>
              <a:off x="5297093" y="6873016"/>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4" name="Google Shape;1144;p144"/>
            <p:cNvSpPr/>
            <p:nvPr/>
          </p:nvSpPr>
          <p:spPr>
            <a:xfrm>
              <a:off x="3647109" y="8089021"/>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5" name="Google Shape;1145;p144"/>
            <p:cNvSpPr/>
            <p:nvPr/>
          </p:nvSpPr>
          <p:spPr>
            <a:xfrm>
              <a:off x="3466582" y="5303651"/>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6" name="Google Shape;1146;p144"/>
            <p:cNvSpPr/>
            <p:nvPr/>
          </p:nvSpPr>
          <p:spPr>
            <a:xfrm>
              <a:off x="4446160" y="6487104"/>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7" name="Google Shape;1147;p144"/>
            <p:cNvSpPr/>
            <p:nvPr/>
          </p:nvSpPr>
          <p:spPr>
            <a:xfrm>
              <a:off x="3655117" y="5298374"/>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8" name="Google Shape;1148;p144"/>
            <p:cNvSpPr/>
            <p:nvPr/>
          </p:nvSpPr>
          <p:spPr>
            <a:xfrm>
              <a:off x="4732977" y="5092611"/>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49" name="Google Shape;1149;p144"/>
            <p:cNvSpPr/>
            <p:nvPr/>
          </p:nvSpPr>
          <p:spPr>
            <a:xfrm>
              <a:off x="5485580" y="6870142"/>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50" name="Google Shape;1150;p144"/>
            <p:cNvSpPr/>
            <p:nvPr/>
          </p:nvSpPr>
          <p:spPr>
            <a:xfrm>
              <a:off x="3818831" y="8089021"/>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51" name="Google Shape;1151;p144"/>
            <p:cNvSpPr/>
            <p:nvPr/>
          </p:nvSpPr>
          <p:spPr>
            <a:xfrm>
              <a:off x="5656409" y="6875195"/>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sp>
          <p:nvSpPr>
            <p:cNvPr id="1152" name="Google Shape;1152;p144"/>
            <p:cNvSpPr/>
            <p:nvPr/>
          </p:nvSpPr>
          <p:spPr>
            <a:xfrm>
              <a:off x="4005476" y="8091285"/>
              <a:ext cx="127865" cy="243150"/>
            </a:xfrm>
            <a:prstGeom prst="rect">
              <a:avLst/>
            </a:prstGeom>
            <a:solidFill>
              <a:srgbClr val="EF7D65"/>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000000"/>
                </a:solidFill>
                <a:latin typeface="Arial"/>
                <a:ea typeface="Arial"/>
                <a:cs typeface="Arial"/>
                <a:sym typeface="Arial"/>
              </a:endParaRPr>
            </a:p>
          </p:txBody>
        </p:sp>
      </p:grpSp>
      <p:sp>
        <p:nvSpPr>
          <p:cNvPr id="1153" name="Google Shape;1153;p144"/>
          <p:cNvSpPr txBox="1"/>
          <p:nvPr/>
        </p:nvSpPr>
        <p:spPr>
          <a:xfrm>
            <a:off x="9700593" y="5486073"/>
            <a:ext cx="4667853" cy="523220"/>
          </a:xfrm>
          <a:prstGeom prst="rect">
            <a:avLst/>
          </a:prstGeom>
          <a:noFill/>
          <a:ln>
            <a:noFill/>
          </a:ln>
        </p:spPr>
        <p:txBody>
          <a:bodyPr spcFirstLastPara="1" wrap="square" lIns="91425" tIns="45700" rIns="91425" bIns="45700" anchor="t" anchorCtr="0">
            <a:noAutofit/>
          </a:bodyPr>
          <a:lstStyle/>
          <a:p>
            <a:pPr marL="295275" marR="0" lvl="0" indent="-295275" algn="l" rtl="0">
              <a:lnSpc>
                <a:spcPct val="100000"/>
              </a:lnSpc>
              <a:spcBef>
                <a:spcPts val="0"/>
              </a:spcBef>
              <a:spcAft>
                <a:spcPts val="0"/>
              </a:spcAft>
              <a:buClr>
                <a:srgbClr val="3E4247"/>
              </a:buClr>
              <a:buSzPts val="2800"/>
              <a:buFont typeface="Open Sans"/>
              <a:buNone/>
            </a:pPr>
            <a:r>
              <a:rPr lang="en-US" sz="2800" b="1" i="0" u="none" strike="noStrike" cap="none">
                <a:solidFill>
                  <a:srgbClr val="3E4247"/>
                </a:solidFill>
                <a:latin typeface="Open Sans"/>
                <a:ea typeface="Open Sans"/>
                <a:cs typeface="Open Sans"/>
                <a:sym typeface="Open Sans"/>
              </a:rPr>
              <a:t>2. </a:t>
            </a:r>
            <a:r>
              <a:rPr lang="en-US" sz="2800" b="0" i="0" u="none" strike="noStrike" cap="none">
                <a:solidFill>
                  <a:srgbClr val="3E4247"/>
                </a:solidFill>
                <a:latin typeface="Open Sans"/>
                <a:ea typeface="Open Sans"/>
                <a:cs typeface="Open Sans"/>
                <a:sym typeface="Open Sans"/>
              </a:rPr>
              <a:t>Feature extraction query</a:t>
            </a:r>
            <a:endParaRPr/>
          </a:p>
        </p:txBody>
      </p:sp>
      <p:sp>
        <p:nvSpPr>
          <p:cNvPr id="1154" name="Google Shape;1154;p144"/>
          <p:cNvSpPr txBox="1"/>
          <p:nvPr/>
        </p:nvSpPr>
        <p:spPr>
          <a:xfrm>
            <a:off x="2221747" y="11854387"/>
            <a:ext cx="5869742" cy="1200329"/>
          </a:xfrm>
          <a:prstGeom prst="rect">
            <a:avLst/>
          </a:prstGeom>
          <a:noFill/>
          <a:ln>
            <a:noFill/>
          </a:ln>
        </p:spPr>
        <p:txBody>
          <a:bodyPr spcFirstLastPara="1" wrap="square" lIns="91425" tIns="45700" rIns="91425" bIns="45700" anchor="t" anchorCtr="0">
            <a:noAutofit/>
          </a:bodyPr>
          <a:lstStyle/>
          <a:p>
            <a:pPr marL="236538" marR="0" lvl="0" indent="-236538" algn="l" rtl="0">
              <a:lnSpc>
                <a:spcPct val="100000"/>
              </a:lnSpc>
              <a:spcBef>
                <a:spcPts val="0"/>
              </a:spcBef>
              <a:spcAft>
                <a:spcPts val="0"/>
              </a:spcAft>
              <a:buClr>
                <a:srgbClr val="7F7F7F"/>
              </a:buClr>
              <a:buSzPts val="2400"/>
              <a:buFont typeface="Open Sans"/>
              <a:buNone/>
            </a:pPr>
            <a:r>
              <a:rPr lang="en-US" sz="2400" b="0" i="0" u="none" strike="noStrike" cap="none" dirty="0">
                <a:solidFill>
                  <a:srgbClr val="7F7F7F"/>
                </a:solidFill>
                <a:latin typeface="Open Sans"/>
                <a:ea typeface="Open Sans"/>
                <a:cs typeface="Open Sans"/>
                <a:sym typeface="Open Sans"/>
              </a:rPr>
              <a:t>s: </a:t>
            </a:r>
            <a:r>
              <a:rPr lang="en-US" sz="2400" dirty="0">
                <a:solidFill>
                  <a:srgbClr val="7F7F7F"/>
                </a:solidFill>
                <a:latin typeface="Open Sans"/>
                <a:ea typeface="Open Sans"/>
                <a:cs typeface="Open Sans"/>
                <a:sym typeface="Open Sans"/>
              </a:rPr>
              <a:t>S</a:t>
            </a:r>
            <a:r>
              <a:rPr lang="en-US" sz="2400" b="0" i="0" u="none" strike="noStrike" cap="none" dirty="0">
                <a:solidFill>
                  <a:srgbClr val="7F7F7F"/>
                </a:solidFill>
                <a:latin typeface="Open Sans"/>
                <a:ea typeface="Open Sans"/>
                <a:cs typeface="Open Sans"/>
                <a:sym typeface="Open Sans"/>
              </a:rPr>
              <a:t>ufficient statistics generated from model spec and feature extraction query.  </a:t>
            </a:r>
            <a:r>
              <a:rPr lang="en-US" sz="2400" dirty="0">
                <a:solidFill>
                  <a:srgbClr val="7F7F7F"/>
                </a:solidFill>
                <a:latin typeface="Open Sans"/>
                <a:ea typeface="Open Sans"/>
                <a:cs typeface="Open Sans"/>
                <a:sym typeface="Open Sans"/>
              </a:rPr>
              <a:t>Computed via </a:t>
            </a:r>
            <a:r>
              <a:rPr lang="en-US" sz="2400" dirty="0" err="1">
                <a:solidFill>
                  <a:srgbClr val="7F7F7F"/>
                </a:solidFill>
                <a:latin typeface="Open Sans"/>
                <a:ea typeface="Open Sans"/>
                <a:cs typeface="Open Sans"/>
                <a:sym typeface="Open Sans"/>
              </a:rPr>
              <a:t>aggrefations</a:t>
            </a:r>
            <a:endParaRPr dirty="0"/>
          </a:p>
        </p:txBody>
      </p:sp>
      <p:sp>
        <p:nvSpPr>
          <p:cNvPr id="1155" name="Google Shape;1155;p144"/>
          <p:cNvSpPr/>
          <p:nvPr/>
        </p:nvSpPr>
        <p:spPr>
          <a:xfrm>
            <a:off x="2063267" y="11813009"/>
            <a:ext cx="170108" cy="345356"/>
          </a:xfrm>
          <a:prstGeom prst="rect">
            <a:avLst/>
          </a:prstGeom>
          <a:solidFill>
            <a:srgbClr val="EC7D6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Helvetica Neue Light"/>
              <a:buNone/>
            </a:pPr>
            <a:endParaRPr sz="2800" b="0" i="0" u="none" strike="noStrike" cap="none">
              <a:solidFill>
                <a:schemeClr val="dk1"/>
              </a:solidFill>
              <a:latin typeface="Helvetica Neue Light"/>
              <a:ea typeface="Helvetica Neue Light"/>
              <a:cs typeface="Helvetica Neue Light"/>
              <a:sym typeface="Helvetica Neue Light"/>
            </a:endParaRPr>
          </a:p>
        </p:txBody>
      </p:sp>
      <p:sp>
        <p:nvSpPr>
          <p:cNvPr id="1156" name="Google Shape;1156;p144"/>
          <p:cNvSpPr/>
          <p:nvPr/>
        </p:nvSpPr>
        <p:spPr>
          <a:xfrm rot="-5400000">
            <a:off x="10099196" y="9562043"/>
            <a:ext cx="2896557" cy="2110853"/>
          </a:xfrm>
          <a:custGeom>
            <a:avLst/>
            <a:gdLst/>
            <a:ahLst/>
            <a:cxnLst/>
            <a:rect l="l" t="t" r="r" b="b"/>
            <a:pathLst>
              <a:path w="21600" h="21600" extrusionOk="0">
                <a:moveTo>
                  <a:pt x="21600" y="10590"/>
                </a:moveTo>
                <a:lnTo>
                  <a:pt x="19436" y="10590"/>
                </a:lnTo>
                <a:lnTo>
                  <a:pt x="19436" y="21600"/>
                </a:lnTo>
                <a:lnTo>
                  <a:pt x="2164" y="21600"/>
                </a:lnTo>
                <a:lnTo>
                  <a:pt x="2164" y="10590"/>
                </a:lnTo>
                <a:lnTo>
                  <a:pt x="0" y="10590"/>
                </a:lnTo>
                <a:lnTo>
                  <a:pt x="10800" y="0"/>
                </a:lnTo>
                <a:lnTo>
                  <a:pt x="21600" y="10590"/>
                </a:lnTo>
                <a:close/>
              </a:path>
            </a:pathLst>
          </a:custGeom>
          <a:solidFill>
            <a:srgbClr val="EC7D69"/>
          </a:solidFill>
          <a:ln>
            <a:noFill/>
          </a:ln>
          <a:effectLst>
            <a:outerShdw blurRad="38100" dist="25400" dir="5400000" rotWithShape="0">
              <a:srgbClr val="000000">
                <a:alpha val="26666"/>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2E3239"/>
              </a:buClr>
              <a:buSzPts val="5000"/>
              <a:buFont typeface="Arial"/>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157" name="Google Shape;1157;p144"/>
          <p:cNvSpPr/>
          <p:nvPr/>
        </p:nvSpPr>
        <p:spPr>
          <a:xfrm rot="-5400000">
            <a:off x="10815086" y="8850708"/>
            <a:ext cx="1448279" cy="2110853"/>
          </a:xfrm>
          <a:custGeom>
            <a:avLst/>
            <a:gdLst/>
            <a:ahLst/>
            <a:cxnLst/>
            <a:rect l="l" t="t" r="r" b="b"/>
            <a:pathLst>
              <a:path w="21600" h="21600" extrusionOk="0">
                <a:moveTo>
                  <a:pt x="21600" y="10590"/>
                </a:moveTo>
                <a:lnTo>
                  <a:pt x="17271" y="10590"/>
                </a:lnTo>
                <a:lnTo>
                  <a:pt x="17271" y="21600"/>
                </a:lnTo>
                <a:lnTo>
                  <a:pt x="0" y="21600"/>
                </a:lnTo>
                <a:lnTo>
                  <a:pt x="0" y="0"/>
                </a:lnTo>
                <a:lnTo>
                  <a:pt x="21600" y="10590"/>
                </a:lnTo>
                <a:close/>
              </a:path>
            </a:pathLst>
          </a:custGeom>
          <a:solidFill>
            <a:srgbClr val="2E3239">
              <a:alpha val="200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E3239"/>
              </a:buClr>
              <a:buSzPts val="5000"/>
              <a:buFont typeface="Calibri"/>
              <a:buNone/>
            </a:pPr>
            <a:endParaRPr sz="5000" b="0" i="0" u="none" strike="noStrike" cap="none">
              <a:solidFill>
                <a:srgbClr val="000000"/>
              </a:solidFill>
              <a:latin typeface="Arial"/>
              <a:ea typeface="Arial"/>
              <a:cs typeface="Arial"/>
              <a:sym typeface="Arial"/>
            </a:endParaRPr>
          </a:p>
        </p:txBody>
      </p:sp>
      <p:sp>
        <p:nvSpPr>
          <p:cNvPr id="1158" name="Google Shape;1158;p144"/>
          <p:cNvSpPr txBox="1"/>
          <p:nvPr/>
        </p:nvSpPr>
        <p:spPr>
          <a:xfrm>
            <a:off x="16133992" y="11793336"/>
            <a:ext cx="7907341" cy="954107"/>
          </a:xfrm>
          <a:prstGeom prst="rect">
            <a:avLst/>
          </a:prstGeom>
          <a:noFill/>
          <a:ln>
            <a:noFill/>
          </a:ln>
        </p:spPr>
        <p:txBody>
          <a:bodyPr spcFirstLastPara="1" wrap="square" lIns="91425" tIns="45700" rIns="91425" bIns="45700" anchor="t" anchorCtr="0">
            <a:noAutofit/>
          </a:bodyPr>
          <a:lstStyle/>
          <a:p>
            <a:pPr marL="295275" marR="0" lvl="0" indent="-295275" algn="l" rtl="0">
              <a:lnSpc>
                <a:spcPct val="100000"/>
              </a:lnSpc>
              <a:spcBef>
                <a:spcPts val="0"/>
              </a:spcBef>
              <a:spcAft>
                <a:spcPts val="0"/>
              </a:spcAft>
              <a:buClr>
                <a:srgbClr val="3E4247"/>
              </a:buClr>
              <a:buSzPts val="2800"/>
              <a:buFont typeface="Open Sans"/>
              <a:buNone/>
            </a:pPr>
            <a:r>
              <a:rPr lang="en-US" sz="2800" b="1" i="0" u="none" strike="noStrike" cap="none">
                <a:solidFill>
                  <a:srgbClr val="3E4247"/>
                </a:solidFill>
                <a:latin typeface="Open Sans"/>
                <a:ea typeface="Open Sans"/>
                <a:cs typeface="Open Sans"/>
                <a:sym typeface="Open Sans"/>
              </a:rPr>
              <a:t>3. </a:t>
            </a:r>
            <a:r>
              <a:rPr lang="en-US" sz="2800" b="0" i="0" u="none" strike="noStrike" cap="none">
                <a:solidFill>
                  <a:srgbClr val="3E4247"/>
                </a:solidFill>
                <a:latin typeface="Open Sans"/>
                <a:ea typeface="Open Sans"/>
                <a:cs typeface="Open Sans"/>
                <a:sym typeface="Open Sans"/>
              </a:rPr>
              <a:t>Model specification </a:t>
            </a:r>
            <a:br>
              <a:rPr lang="en-US" sz="2800" b="0" i="0" u="none" strike="noStrike" cap="none">
                <a:solidFill>
                  <a:srgbClr val="3E4247"/>
                </a:solidFill>
                <a:latin typeface="Open Sans"/>
                <a:ea typeface="Open Sans"/>
                <a:cs typeface="Open Sans"/>
                <a:sym typeface="Open Sans"/>
              </a:rPr>
            </a:br>
            <a:r>
              <a:rPr lang="en-US" sz="2800" b="0" i="0" u="none" strike="noStrike" cap="none">
                <a:solidFill>
                  <a:srgbClr val="3E4247"/>
                </a:solidFill>
                <a:latin typeface="Open Sans"/>
                <a:ea typeface="Open Sans"/>
                <a:cs typeface="Open Sans"/>
                <a:sym typeface="Open Sans"/>
              </a:rPr>
              <a:t>(e.g., “degree 2 ridge regression”) </a:t>
            </a:r>
            <a:endParaRPr/>
          </a:p>
        </p:txBody>
      </p:sp>
      <p:sp>
        <p:nvSpPr>
          <p:cNvPr id="1159" name="Google Shape;1159;p144"/>
          <p:cNvSpPr txBox="1"/>
          <p:nvPr/>
        </p:nvSpPr>
        <p:spPr>
          <a:xfrm>
            <a:off x="1868558" y="3915690"/>
            <a:ext cx="4667853" cy="523220"/>
          </a:xfrm>
          <a:prstGeom prst="rect">
            <a:avLst/>
          </a:prstGeom>
          <a:noFill/>
          <a:ln>
            <a:noFill/>
          </a:ln>
        </p:spPr>
        <p:txBody>
          <a:bodyPr spcFirstLastPara="1" wrap="square" lIns="91425" tIns="45700" rIns="91425" bIns="45700" anchor="t" anchorCtr="0">
            <a:noAutofit/>
          </a:bodyPr>
          <a:lstStyle/>
          <a:p>
            <a:pPr marL="295275" marR="0" lvl="0" indent="-295275" algn="l" rtl="0">
              <a:lnSpc>
                <a:spcPct val="100000"/>
              </a:lnSpc>
              <a:spcBef>
                <a:spcPts val="0"/>
              </a:spcBef>
              <a:spcAft>
                <a:spcPts val="0"/>
              </a:spcAft>
              <a:buClr>
                <a:srgbClr val="3E4247"/>
              </a:buClr>
              <a:buSzPts val="2800"/>
              <a:buFont typeface="Open Sans"/>
              <a:buNone/>
            </a:pPr>
            <a:r>
              <a:rPr lang="en-US" sz="2800" b="1" i="0" u="none" strike="noStrike" cap="none">
                <a:solidFill>
                  <a:srgbClr val="3E4247"/>
                </a:solidFill>
                <a:latin typeface="Open Sans"/>
                <a:ea typeface="Open Sans"/>
                <a:cs typeface="Open Sans"/>
                <a:sym typeface="Open Sans"/>
              </a:rPr>
              <a:t>1. </a:t>
            </a:r>
            <a:r>
              <a:rPr lang="en-US" sz="2800" b="0" i="0" u="none" strike="noStrike" cap="none">
                <a:solidFill>
                  <a:srgbClr val="3E4247"/>
                </a:solidFill>
                <a:latin typeface="Open Sans"/>
                <a:ea typeface="Open Sans"/>
                <a:cs typeface="Open Sans"/>
                <a:sym typeface="Open Sans"/>
              </a:rPr>
              <a:t>Database</a:t>
            </a:r>
            <a:endParaRPr/>
          </a:p>
        </p:txBody>
      </p:sp>
      <p:cxnSp>
        <p:nvCxnSpPr>
          <p:cNvPr id="1160" name="Google Shape;1160;p144"/>
          <p:cNvCxnSpPr/>
          <p:nvPr/>
        </p:nvCxnSpPr>
        <p:spPr>
          <a:xfrm>
            <a:off x="1649280" y="2459398"/>
            <a:ext cx="604822" cy="0"/>
          </a:xfrm>
          <a:prstGeom prst="straightConnector1">
            <a:avLst/>
          </a:prstGeom>
          <a:noFill/>
          <a:ln w="25400" cap="flat" cmpd="sng">
            <a:solidFill>
              <a:srgbClr val="0365C0"/>
            </a:solidFill>
            <a:prstDash val="solid"/>
            <a:miter lim="400000"/>
            <a:headEnd type="none" w="sm" len="sm"/>
            <a:tailEnd type="none" w="sm" len="sm"/>
          </a:ln>
        </p:spPr>
      </p:cxnSp>
      <p:sp>
        <p:nvSpPr>
          <p:cNvPr id="41" name="Shape 2051">
            <a:extLst>
              <a:ext uri="{FF2B5EF4-FFF2-40B4-BE49-F238E27FC236}">
                <a16:creationId xmlns:a16="http://schemas.microsoft.com/office/drawing/2014/main" id="{425E4ECE-5B25-9544-905E-1DEB8E79AC9C}"/>
              </a:ext>
            </a:extLst>
          </p:cNvPr>
          <p:cNvSpPr/>
          <p:nvPr/>
        </p:nvSpPr>
        <p:spPr>
          <a:xfrm rot="9757533">
            <a:off x="10697595" y="6188410"/>
            <a:ext cx="2360050" cy="2814469"/>
          </a:xfrm>
          <a:custGeom>
            <a:avLst/>
            <a:gdLst/>
            <a:ahLst/>
            <a:cxnLst>
              <a:cxn ang="0">
                <a:pos x="wd2" y="hd2"/>
              </a:cxn>
              <a:cxn ang="5400000">
                <a:pos x="wd2" y="hd2"/>
              </a:cxn>
              <a:cxn ang="10800000">
                <a:pos x="wd2" y="hd2"/>
              </a:cxn>
              <a:cxn ang="16200000">
                <a:pos x="wd2" y="hd2"/>
              </a:cxn>
            </a:cxnLst>
            <a:rect l="0" t="0" r="r" b="b"/>
            <a:pathLst>
              <a:path w="21600" h="21600" extrusionOk="0">
                <a:moveTo>
                  <a:pt x="12880" y="0"/>
                </a:moveTo>
                <a:lnTo>
                  <a:pt x="12128" y="2070"/>
                </a:lnTo>
                <a:lnTo>
                  <a:pt x="21600" y="4612"/>
                </a:lnTo>
                <a:lnTo>
                  <a:pt x="14972" y="21600"/>
                </a:lnTo>
                <a:lnTo>
                  <a:pt x="5501" y="19058"/>
                </a:lnTo>
                <a:lnTo>
                  <a:pt x="4749" y="21128"/>
                </a:lnTo>
                <a:lnTo>
                  <a:pt x="0" y="8100"/>
                </a:lnTo>
                <a:lnTo>
                  <a:pt x="12880" y="0"/>
                </a:lnTo>
                <a:close/>
              </a:path>
            </a:pathLst>
          </a:custGeom>
          <a:solidFill>
            <a:srgbClr val="557BA1"/>
          </a:solidFill>
          <a:ln w="12700">
            <a:miter lim="400000"/>
          </a:ln>
          <a:effectLst>
            <a:outerShdw blurRad="38100" dist="25400" dir="5400000" rotWithShape="0">
              <a:srgbClr val="000000">
                <a:alpha val="27000"/>
              </a:srgbClr>
            </a:outerShdw>
          </a:effectLst>
        </p:spPr>
        <p:txBody>
          <a:bodyPr lIns="45719" rIns="45719" anchor="ctr"/>
          <a:lstStyle/>
          <a:p>
            <a:pPr defTabSz="814387">
              <a:lnSpc>
                <a:spcPct val="90000"/>
              </a:lnSpc>
              <a:defRPr sz="2400">
                <a:solidFill>
                  <a:srgbClr val="2E3239"/>
                </a:solidFill>
                <a:latin typeface="Arial"/>
                <a:ea typeface="Arial"/>
                <a:cs typeface="Arial"/>
                <a:sym typeface="Arial"/>
              </a:defRPr>
            </a:pPr>
            <a:endParaRPr dirty="0"/>
          </a:p>
        </p:txBody>
      </p:sp>
      <p:sp>
        <p:nvSpPr>
          <p:cNvPr id="42" name="TextBox 41">
            <a:extLst>
              <a:ext uri="{FF2B5EF4-FFF2-40B4-BE49-F238E27FC236}">
                <a16:creationId xmlns:a16="http://schemas.microsoft.com/office/drawing/2014/main" id="{186E1AD0-0FF6-3947-BD6E-4713926F2529}"/>
              </a:ext>
            </a:extLst>
          </p:cNvPr>
          <p:cNvSpPr txBox="1"/>
          <p:nvPr/>
        </p:nvSpPr>
        <p:spPr>
          <a:xfrm>
            <a:off x="11462712" y="7099671"/>
            <a:ext cx="82073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5400" dirty="0">
                <a:solidFill>
                  <a:schemeClr val="bg1"/>
                </a:solidFill>
                <a:sym typeface="Arial"/>
              </a:rPr>
              <a:t>⨝</a:t>
            </a:r>
            <a:endParaRPr lang="en-US" sz="4400" dirty="0">
              <a:solidFill>
                <a:schemeClr val="bg1"/>
              </a:solidFill>
              <a:sym typeface="Arial"/>
            </a:endParaRPr>
          </a:p>
        </p:txBody>
      </p:sp>
      <p:sp>
        <p:nvSpPr>
          <p:cNvPr id="43" name="Shape 555">
            <a:extLst>
              <a:ext uri="{FF2B5EF4-FFF2-40B4-BE49-F238E27FC236}">
                <a16:creationId xmlns:a16="http://schemas.microsoft.com/office/drawing/2014/main" id="{B727C1E9-10CB-1547-BCB3-854631DEE07C}"/>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16D7-3C3E-E240-A8C1-0279A0A5AF81}"/>
              </a:ext>
            </a:extLst>
          </p:cNvPr>
          <p:cNvSpPr>
            <a:spLocks noGrp="1"/>
          </p:cNvSpPr>
          <p:nvPr>
            <p:ph type="title"/>
          </p:nvPr>
        </p:nvSpPr>
        <p:spPr/>
        <p:txBody>
          <a:bodyPr/>
          <a:lstStyle/>
          <a:p>
            <a:r>
              <a:rPr lang="en-US" dirty="0"/>
              <a:t>Number of </a:t>
            </a:r>
            <a:r>
              <a:rPr lang="en-US" b="1" dirty="0"/>
              <a:t>Aggregates Varies By Model Class</a:t>
            </a:r>
            <a:endParaRPr lang="en-US" dirty="0"/>
          </a:p>
        </p:txBody>
      </p:sp>
      <p:sp>
        <p:nvSpPr>
          <p:cNvPr id="3" name="Content Placeholder 2">
            <a:extLst>
              <a:ext uri="{FF2B5EF4-FFF2-40B4-BE49-F238E27FC236}">
                <a16:creationId xmlns:a16="http://schemas.microsoft.com/office/drawing/2014/main" id="{A1F587ED-22C9-BD44-B018-341E88735447}"/>
              </a:ext>
            </a:extLst>
          </p:cNvPr>
          <p:cNvSpPr>
            <a:spLocks noGrp="1"/>
          </p:cNvSpPr>
          <p:nvPr>
            <p:ph type="body" idx="4294967295"/>
          </p:nvPr>
        </p:nvSpPr>
        <p:spPr>
          <a:xfrm>
            <a:off x="2395538" y="2465388"/>
            <a:ext cx="21988462" cy="9110662"/>
          </a:xfrm>
        </p:spPr>
        <p:txBody>
          <a:bodyPr anchor="t"/>
          <a:lstStyle/>
          <a:p>
            <a:pPr algn="l"/>
            <a:r>
              <a:rPr lang="en-US" b="1" dirty="0"/>
              <a:t>Supervised</a:t>
            </a:r>
          </a:p>
          <a:p>
            <a:pPr lvl="1" algn="l"/>
            <a:r>
              <a:rPr lang="en-US" dirty="0"/>
              <a:t>Regression</a:t>
            </a:r>
          </a:p>
          <a:p>
            <a:pPr marL="1219170" lvl="1" indent="0" algn="l">
              <a:buNone/>
            </a:pPr>
            <a:endParaRPr lang="en-US" dirty="0"/>
          </a:p>
          <a:p>
            <a:pPr marL="1219170" lvl="1" indent="0" algn="l">
              <a:buNone/>
            </a:pPr>
            <a:endParaRPr lang="en-US" dirty="0"/>
          </a:p>
          <a:p>
            <a:pPr marL="1219170" lvl="1" indent="0" algn="l">
              <a:buNone/>
            </a:pPr>
            <a:endParaRPr lang="en-US" dirty="0"/>
          </a:p>
          <a:p>
            <a:pPr lvl="1" algn="l"/>
            <a:r>
              <a:rPr lang="en-US" dirty="0"/>
              <a:t>Classification</a:t>
            </a:r>
          </a:p>
          <a:p>
            <a:pPr marL="1219170" lvl="1" indent="0" algn="l"/>
            <a:endParaRPr lang="en-US" dirty="0"/>
          </a:p>
          <a:p>
            <a:pPr marL="25400" indent="0" algn="l">
              <a:buNone/>
            </a:pPr>
            <a:endParaRPr lang="en-US" dirty="0"/>
          </a:p>
          <a:p>
            <a:pPr marL="25400" indent="0" algn="l">
              <a:buNone/>
            </a:pPr>
            <a:endParaRPr lang="en-US" dirty="0"/>
          </a:p>
          <a:p>
            <a:pPr algn="l"/>
            <a:r>
              <a:rPr lang="en-US" b="1" dirty="0"/>
              <a:t>Unsupervised</a:t>
            </a:r>
          </a:p>
          <a:p>
            <a:endParaRPr lang="en-US" dirty="0"/>
          </a:p>
        </p:txBody>
      </p:sp>
      <p:graphicFrame>
        <p:nvGraphicFramePr>
          <p:cNvPr id="5" name="Table 4">
            <a:extLst>
              <a:ext uri="{FF2B5EF4-FFF2-40B4-BE49-F238E27FC236}">
                <a16:creationId xmlns:a16="http://schemas.microsoft.com/office/drawing/2014/main" id="{0769582C-6679-D641-9904-5683FA56A293}"/>
              </a:ext>
            </a:extLst>
          </p:cNvPr>
          <p:cNvGraphicFramePr>
            <a:graphicFrameLocks noGrp="1"/>
          </p:cNvGraphicFramePr>
          <p:nvPr>
            <p:extLst>
              <p:ext uri="{D42A27DB-BD31-4B8C-83A1-F6EECF244321}">
                <p14:modId xmlns:p14="http://schemas.microsoft.com/office/powerpoint/2010/main" val="1909670971"/>
              </p:ext>
            </p:extLst>
          </p:nvPr>
        </p:nvGraphicFramePr>
        <p:xfrm>
          <a:off x="4064001" y="4433992"/>
          <a:ext cx="14408786" cy="2966720"/>
        </p:xfrm>
        <a:graphic>
          <a:graphicData uri="http://schemas.openxmlformats.org/drawingml/2006/table">
            <a:tbl>
              <a:tblPr firstRow="1" bandRow="1">
                <a:tableStyleId>{110E6985-C15C-4D6B-9007-746A3FEF0607}</a:tableStyleId>
              </a:tblPr>
              <a:tblGrid>
                <a:gridCol w="4655186">
                  <a:extLst>
                    <a:ext uri="{9D8B030D-6E8A-4147-A177-3AD203B41FA5}">
                      <a16:colId xmlns:a16="http://schemas.microsoft.com/office/drawing/2014/main" val="33119493"/>
                    </a:ext>
                  </a:extLst>
                </a:gridCol>
                <a:gridCol w="3251200">
                  <a:extLst>
                    <a:ext uri="{9D8B030D-6E8A-4147-A177-3AD203B41FA5}">
                      <a16:colId xmlns:a16="http://schemas.microsoft.com/office/drawing/2014/main" val="1887829821"/>
                    </a:ext>
                  </a:extLst>
                </a:gridCol>
                <a:gridCol w="3251200">
                  <a:extLst>
                    <a:ext uri="{9D8B030D-6E8A-4147-A177-3AD203B41FA5}">
                      <a16:colId xmlns:a16="http://schemas.microsoft.com/office/drawing/2014/main" val="3335596560"/>
                    </a:ext>
                  </a:extLst>
                </a:gridCol>
                <a:gridCol w="3251200">
                  <a:extLst>
                    <a:ext uri="{9D8B030D-6E8A-4147-A177-3AD203B41FA5}">
                      <a16:colId xmlns:a16="http://schemas.microsoft.com/office/drawing/2014/main" val="491871615"/>
                    </a:ext>
                  </a:extLst>
                </a:gridCol>
              </a:tblGrid>
              <a:tr h="741680">
                <a:tc>
                  <a:txBody>
                    <a:bodyPr/>
                    <a:lstStyle/>
                    <a:p>
                      <a:r>
                        <a:rPr lang="en-US" sz="3200" dirty="0"/>
                        <a:t>Model</a:t>
                      </a:r>
                    </a:p>
                  </a:txBody>
                  <a:tcPr marL="182880" marR="182880" marT="91440" marB="91440"/>
                </a:tc>
                <a:tc>
                  <a:txBody>
                    <a:bodyPr/>
                    <a:lstStyle/>
                    <a:p>
                      <a:r>
                        <a:rPr lang="en-US" sz="3200"/>
                        <a:t># features</a:t>
                      </a:r>
                    </a:p>
                  </a:txBody>
                  <a:tcPr marL="182880" marR="182880" marT="91440" marB="91440"/>
                </a:tc>
                <a:tc>
                  <a:txBody>
                    <a:bodyPr/>
                    <a:lstStyle/>
                    <a:p>
                      <a:r>
                        <a:rPr lang="en-US" sz="3200"/>
                        <a:t># params</a:t>
                      </a:r>
                    </a:p>
                  </a:txBody>
                  <a:tcPr marL="182880" marR="182880" marT="91440" marB="91440"/>
                </a:tc>
                <a:tc>
                  <a:txBody>
                    <a:bodyPr/>
                    <a:lstStyle/>
                    <a:p>
                      <a:r>
                        <a:rPr lang="en-US" sz="3200"/>
                        <a:t># aggregates</a:t>
                      </a:r>
                    </a:p>
                  </a:txBody>
                  <a:tcPr marL="182880" marR="182880" marT="91440" marB="91440"/>
                </a:tc>
                <a:extLst>
                  <a:ext uri="{0D108BD9-81ED-4DB2-BD59-A6C34878D82A}">
                    <a16:rowId xmlns:a16="http://schemas.microsoft.com/office/drawing/2014/main" val="503273177"/>
                  </a:ext>
                </a:extLst>
              </a:tr>
              <a:tr h="741680">
                <a:tc>
                  <a:txBody>
                    <a:bodyPr/>
                    <a:lstStyle/>
                    <a:p>
                      <a:r>
                        <a:rPr lang="en-US" sz="3200" dirty="0"/>
                        <a:t>Linear regression</a:t>
                      </a:r>
                    </a:p>
                  </a:txBody>
                  <a:tcPr marL="182880" marR="182880" marT="91440" marB="91440"/>
                </a:tc>
                <a:tc>
                  <a:txBody>
                    <a:bodyPr/>
                    <a:lstStyle/>
                    <a:p>
                      <a:pPr algn="ctr"/>
                      <a:r>
                        <a:rPr lang="en-US" sz="3200" kern="1200" dirty="0">
                          <a:effectLst/>
                        </a:rPr>
                        <a:t>n</a:t>
                      </a:r>
                      <a:endParaRPr lang="en-US" sz="3200" dirty="0"/>
                    </a:p>
                  </a:txBody>
                  <a:tcPr marL="182880" marR="182880" marT="91440" marB="9144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200" kern="1200" dirty="0">
                          <a:effectLst/>
                        </a:rPr>
                        <a:t>n + 1</a:t>
                      </a:r>
                      <a:endParaRPr lang="en-US" sz="3200" dirty="0"/>
                    </a:p>
                  </a:txBody>
                  <a:tcPr marL="182880" marR="182880" marT="91440" marB="9144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l-GR" sz="3200" kern="1200" dirty="0">
                          <a:effectLst/>
                        </a:rPr>
                        <a:t>Θ</a:t>
                      </a:r>
                      <a:r>
                        <a:rPr lang="en-US" sz="3200" kern="1200" dirty="0">
                          <a:effectLst/>
                        </a:rPr>
                        <a:t>(n</a:t>
                      </a:r>
                      <a:r>
                        <a:rPr lang="en-US" sz="3200" kern="1200" baseline="30000" dirty="0">
                          <a:effectLst/>
                        </a:rPr>
                        <a:t>2</a:t>
                      </a:r>
                      <a:r>
                        <a:rPr lang="en-US" sz="3200" kern="1200" dirty="0">
                          <a:effectLst/>
                        </a:rPr>
                        <a:t>)</a:t>
                      </a:r>
                      <a:endParaRPr lang="en-US" sz="3200" dirty="0"/>
                    </a:p>
                  </a:txBody>
                  <a:tcPr marL="182880" marR="182880" marT="91440" marB="91440"/>
                </a:tc>
                <a:extLst>
                  <a:ext uri="{0D108BD9-81ED-4DB2-BD59-A6C34878D82A}">
                    <a16:rowId xmlns:a16="http://schemas.microsoft.com/office/drawing/2014/main" val="3601288125"/>
                  </a:ext>
                </a:extLst>
              </a:tr>
              <a:tr h="741680">
                <a:tc>
                  <a:txBody>
                    <a:bodyPr/>
                    <a:lstStyle/>
                    <a:p>
                      <a:r>
                        <a:rPr lang="en-US" sz="3200"/>
                        <a:t>Polynomial regression</a:t>
                      </a:r>
                    </a:p>
                  </a:txBody>
                  <a:tcPr marL="182880" marR="182880" marT="91440" marB="91440"/>
                </a:tc>
                <a:tc>
                  <a:txBody>
                    <a:bodyPr/>
                    <a:lstStyle/>
                    <a:p>
                      <a:pPr algn="ctr"/>
                      <a:r>
                        <a:rPr lang="el-GR" sz="3200" dirty="0"/>
                        <a:t>Θ</a:t>
                      </a:r>
                      <a:r>
                        <a:rPr lang="en-US" sz="3200" dirty="0"/>
                        <a:t>(</a:t>
                      </a:r>
                      <a:r>
                        <a:rPr lang="en-US" sz="3200" dirty="0" err="1"/>
                        <a:t>n</a:t>
                      </a:r>
                      <a:r>
                        <a:rPr lang="en-US" sz="3200" baseline="30000" dirty="0" err="1"/>
                        <a:t>d</a:t>
                      </a:r>
                      <a:r>
                        <a:rPr lang="en-US" sz="3200" dirty="0"/>
                        <a:t>)</a:t>
                      </a:r>
                    </a:p>
                  </a:txBody>
                  <a:tcPr marL="182880" marR="182880" marT="91440" marB="91440"/>
                </a:tc>
                <a:tc>
                  <a:txBody>
                    <a:bodyPr/>
                    <a:lstStyle/>
                    <a:p>
                      <a:pPr algn="ctr"/>
                      <a:r>
                        <a:rPr lang="el-GR" sz="3200" dirty="0"/>
                        <a:t>Θ</a:t>
                      </a:r>
                      <a:r>
                        <a:rPr lang="en-US" sz="3200" dirty="0"/>
                        <a:t>(</a:t>
                      </a:r>
                      <a:r>
                        <a:rPr lang="en-US" sz="3200" dirty="0" err="1"/>
                        <a:t>n</a:t>
                      </a:r>
                      <a:r>
                        <a:rPr lang="en-US" sz="3200" baseline="30000" dirty="0" err="1"/>
                        <a:t>d</a:t>
                      </a:r>
                      <a:r>
                        <a:rPr lang="en-US" sz="3200" dirty="0"/>
                        <a:t>)</a:t>
                      </a:r>
                    </a:p>
                  </a:txBody>
                  <a:tcPr marL="182880" marR="182880" marT="91440" marB="91440"/>
                </a:tc>
                <a:tc>
                  <a:txBody>
                    <a:bodyPr/>
                    <a:lstStyle/>
                    <a:p>
                      <a:pPr algn="ctr"/>
                      <a:r>
                        <a:rPr lang="el-GR" sz="3200" dirty="0"/>
                        <a:t>Θ</a:t>
                      </a:r>
                      <a:r>
                        <a:rPr lang="en-US" sz="3200" dirty="0"/>
                        <a:t>(n</a:t>
                      </a:r>
                      <a:r>
                        <a:rPr lang="en-US" sz="3200" baseline="30000" dirty="0"/>
                        <a:t>2d</a:t>
                      </a:r>
                      <a:r>
                        <a:rPr lang="en-US" sz="3200" dirty="0"/>
                        <a:t>)</a:t>
                      </a:r>
                    </a:p>
                  </a:txBody>
                  <a:tcPr marL="182880" marR="182880" marT="91440" marB="91440"/>
                </a:tc>
                <a:extLst>
                  <a:ext uri="{0D108BD9-81ED-4DB2-BD59-A6C34878D82A}">
                    <a16:rowId xmlns:a16="http://schemas.microsoft.com/office/drawing/2014/main" val="1380689829"/>
                  </a:ext>
                </a:extLst>
              </a:tr>
              <a:tr h="741680">
                <a:tc>
                  <a:txBody>
                    <a:bodyPr/>
                    <a:lstStyle/>
                    <a:p>
                      <a:r>
                        <a:rPr lang="en-US" sz="3200"/>
                        <a:t>Factorization machines</a:t>
                      </a:r>
                    </a:p>
                  </a:txBody>
                  <a:tcPr marL="182880" marR="182880" marT="91440" marB="9144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l-GR" sz="3200" dirty="0"/>
                        <a:t>Θ</a:t>
                      </a:r>
                      <a:r>
                        <a:rPr lang="en-US" sz="3200" dirty="0"/>
                        <a:t>(</a:t>
                      </a:r>
                      <a:r>
                        <a:rPr lang="en-US" sz="3200" dirty="0" err="1"/>
                        <a:t>n</a:t>
                      </a:r>
                      <a:r>
                        <a:rPr lang="en-US" sz="3200" baseline="30000" dirty="0" err="1"/>
                        <a:t>d</a:t>
                      </a:r>
                      <a:r>
                        <a:rPr lang="en-US" sz="3200" dirty="0"/>
                        <a:t>)</a:t>
                      </a:r>
                    </a:p>
                  </a:txBody>
                  <a:tcPr marL="182880" marR="182880" marT="91440" marB="91440"/>
                </a:tc>
                <a:tc>
                  <a:txBody>
                    <a:bodyPr/>
                    <a:lstStyle/>
                    <a:p>
                      <a:pPr algn="ctr"/>
                      <a:r>
                        <a:rPr lang="el-GR" sz="3200" kern="1200" dirty="0">
                          <a:effectLst/>
                        </a:rPr>
                        <a:t>Θ</a:t>
                      </a:r>
                      <a:r>
                        <a:rPr lang="en-US" sz="3200" kern="1200" dirty="0">
                          <a:effectLst/>
                        </a:rPr>
                        <a:t>(nr)</a:t>
                      </a:r>
                      <a:endParaRPr lang="en-US" sz="3200" dirty="0"/>
                    </a:p>
                  </a:txBody>
                  <a:tcPr marL="182880" marR="182880" marT="91440" marB="91440"/>
                </a:tc>
                <a:tc>
                  <a:txBody>
                    <a:bodyPr/>
                    <a:lstStyle/>
                    <a:p>
                      <a:pPr algn="ctr"/>
                      <a:r>
                        <a:rPr lang="el-GR" sz="3200" dirty="0"/>
                        <a:t>Θ</a:t>
                      </a:r>
                      <a:r>
                        <a:rPr lang="en-US" sz="3200" dirty="0"/>
                        <a:t>(n</a:t>
                      </a:r>
                      <a:r>
                        <a:rPr lang="en-US" sz="3200" baseline="30000" dirty="0"/>
                        <a:t>2d</a:t>
                      </a:r>
                      <a:r>
                        <a:rPr lang="en-US" sz="3200" dirty="0"/>
                        <a:t>)</a:t>
                      </a:r>
                    </a:p>
                  </a:txBody>
                  <a:tcPr marL="182880" marR="182880" marT="91440" marB="91440"/>
                </a:tc>
                <a:extLst>
                  <a:ext uri="{0D108BD9-81ED-4DB2-BD59-A6C34878D82A}">
                    <a16:rowId xmlns:a16="http://schemas.microsoft.com/office/drawing/2014/main" val="4036564861"/>
                  </a:ext>
                </a:extLst>
              </a:tr>
            </a:tbl>
          </a:graphicData>
        </a:graphic>
      </p:graphicFrame>
      <p:sp>
        <p:nvSpPr>
          <p:cNvPr id="6" name="TextBox 5">
            <a:extLst>
              <a:ext uri="{FF2B5EF4-FFF2-40B4-BE49-F238E27FC236}">
                <a16:creationId xmlns:a16="http://schemas.microsoft.com/office/drawing/2014/main" id="{C338E0D5-2916-F24C-B2BE-D7ECF8DB4D23}"/>
              </a:ext>
            </a:extLst>
          </p:cNvPr>
          <p:cNvSpPr txBox="1"/>
          <p:nvPr/>
        </p:nvSpPr>
        <p:spPr>
          <a:xfrm>
            <a:off x="18917143" y="4433992"/>
            <a:ext cx="4712386" cy="1569660"/>
          </a:xfrm>
          <a:prstGeom prst="rect">
            <a:avLst/>
          </a:prstGeom>
          <a:noFill/>
        </p:spPr>
        <p:txBody>
          <a:bodyPr wrap="square" rtlCol="0">
            <a:spAutoFit/>
          </a:bodyPr>
          <a:lstStyle/>
          <a:p>
            <a:r>
              <a:rPr lang="en-US" sz="3200" i="1" dirty="0"/>
              <a:t>n</a:t>
            </a:r>
            <a:r>
              <a:rPr lang="en-US" sz="3200" dirty="0"/>
              <a:t>: # input features</a:t>
            </a:r>
          </a:p>
          <a:p>
            <a:r>
              <a:rPr lang="en-US" sz="3200" i="1" dirty="0"/>
              <a:t>d</a:t>
            </a:r>
            <a:r>
              <a:rPr lang="en-US" sz="3200" dirty="0"/>
              <a:t>: degree</a:t>
            </a:r>
          </a:p>
          <a:p>
            <a:r>
              <a:rPr lang="en-US" sz="3200" i="1" dirty="0"/>
              <a:t>r</a:t>
            </a:r>
            <a:r>
              <a:rPr lang="en-US" sz="3200" dirty="0"/>
              <a:t>: rank</a:t>
            </a:r>
          </a:p>
        </p:txBody>
      </p:sp>
      <p:graphicFrame>
        <p:nvGraphicFramePr>
          <p:cNvPr id="7" name="Table 6">
            <a:extLst>
              <a:ext uri="{FF2B5EF4-FFF2-40B4-BE49-F238E27FC236}">
                <a16:creationId xmlns:a16="http://schemas.microsoft.com/office/drawing/2014/main" id="{23A77C3E-AFF2-B14E-B99C-D8F15A365D2E}"/>
              </a:ext>
            </a:extLst>
          </p:cNvPr>
          <p:cNvGraphicFramePr>
            <a:graphicFrameLocks noGrp="1"/>
          </p:cNvGraphicFramePr>
          <p:nvPr>
            <p:extLst>
              <p:ext uri="{D42A27DB-BD31-4B8C-83A1-F6EECF244321}">
                <p14:modId xmlns:p14="http://schemas.microsoft.com/office/powerpoint/2010/main" val="1030927635"/>
              </p:ext>
            </p:extLst>
          </p:nvPr>
        </p:nvGraphicFramePr>
        <p:xfrm>
          <a:off x="4064001" y="8526800"/>
          <a:ext cx="11157586" cy="1483360"/>
        </p:xfrm>
        <a:graphic>
          <a:graphicData uri="http://schemas.openxmlformats.org/drawingml/2006/table">
            <a:tbl>
              <a:tblPr firstRow="1" bandRow="1">
                <a:tableStyleId>{110E6985-C15C-4D6B-9007-746A3FEF0607}</a:tableStyleId>
              </a:tblPr>
              <a:tblGrid>
                <a:gridCol w="4655186">
                  <a:extLst>
                    <a:ext uri="{9D8B030D-6E8A-4147-A177-3AD203B41FA5}">
                      <a16:colId xmlns:a16="http://schemas.microsoft.com/office/drawing/2014/main" val="33119493"/>
                    </a:ext>
                  </a:extLst>
                </a:gridCol>
                <a:gridCol w="3251200">
                  <a:extLst>
                    <a:ext uri="{9D8B030D-6E8A-4147-A177-3AD203B41FA5}">
                      <a16:colId xmlns:a16="http://schemas.microsoft.com/office/drawing/2014/main" val="1887829821"/>
                    </a:ext>
                  </a:extLst>
                </a:gridCol>
                <a:gridCol w="3251200">
                  <a:extLst>
                    <a:ext uri="{9D8B030D-6E8A-4147-A177-3AD203B41FA5}">
                      <a16:colId xmlns:a16="http://schemas.microsoft.com/office/drawing/2014/main" val="491871615"/>
                    </a:ext>
                  </a:extLst>
                </a:gridCol>
              </a:tblGrid>
              <a:tr h="741680">
                <a:tc>
                  <a:txBody>
                    <a:bodyPr/>
                    <a:lstStyle/>
                    <a:p>
                      <a:r>
                        <a:rPr lang="en-US" sz="3200" dirty="0"/>
                        <a:t>Model</a:t>
                      </a:r>
                    </a:p>
                  </a:txBody>
                  <a:tcPr marL="182880" marR="182880" marT="91440" marB="91440"/>
                </a:tc>
                <a:tc>
                  <a:txBody>
                    <a:bodyPr/>
                    <a:lstStyle/>
                    <a:p>
                      <a:r>
                        <a:rPr lang="en-US" sz="3200" dirty="0"/>
                        <a:t># features</a:t>
                      </a:r>
                    </a:p>
                  </a:txBody>
                  <a:tcPr marL="182880" marR="182880" marT="91440" marB="91440"/>
                </a:tc>
                <a:tc>
                  <a:txBody>
                    <a:bodyPr/>
                    <a:lstStyle/>
                    <a:p>
                      <a:r>
                        <a:rPr lang="en-US" sz="3200"/>
                        <a:t># aggregates</a:t>
                      </a:r>
                    </a:p>
                  </a:txBody>
                  <a:tcPr marL="182880" marR="182880" marT="91440" marB="91440"/>
                </a:tc>
                <a:extLst>
                  <a:ext uri="{0D108BD9-81ED-4DB2-BD59-A6C34878D82A}">
                    <a16:rowId xmlns:a16="http://schemas.microsoft.com/office/drawing/2014/main" val="503273177"/>
                  </a:ext>
                </a:extLst>
              </a:tr>
              <a:tr h="741680">
                <a:tc>
                  <a:txBody>
                    <a:bodyPr/>
                    <a:lstStyle/>
                    <a:p>
                      <a:r>
                        <a:rPr lang="en-US" sz="3200"/>
                        <a:t>Decision trees</a:t>
                      </a:r>
                    </a:p>
                  </a:txBody>
                  <a:tcPr marL="182880" marR="182880" marT="91440" marB="91440"/>
                </a:tc>
                <a:tc>
                  <a:txBody>
                    <a:bodyPr/>
                    <a:lstStyle/>
                    <a:p>
                      <a:pPr algn="ctr"/>
                      <a:r>
                        <a:rPr lang="el-GR" sz="3200" kern="1200">
                          <a:effectLst/>
                        </a:rPr>
                        <a:t>Θ</a:t>
                      </a:r>
                      <a:r>
                        <a:rPr lang="en-US" sz="3200" kern="1200">
                          <a:effectLst/>
                        </a:rPr>
                        <a:t>(n)</a:t>
                      </a:r>
                      <a:endParaRPr lang="en-US" sz="3200"/>
                    </a:p>
                  </a:txBody>
                  <a:tcPr marL="182880" marR="182880" marT="91440" marB="9144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l-GR" sz="3200" kern="1200" dirty="0">
                          <a:effectLst/>
                        </a:rPr>
                        <a:t>Θ</a:t>
                      </a:r>
                      <a:r>
                        <a:rPr lang="en-US" sz="3200" kern="1200" dirty="0">
                          <a:effectLst/>
                        </a:rPr>
                        <a:t>(</a:t>
                      </a:r>
                      <a:r>
                        <a:rPr lang="en-US" sz="3200" kern="1200" dirty="0" err="1">
                          <a:effectLst/>
                        </a:rPr>
                        <a:t>nbh</a:t>
                      </a:r>
                      <a:r>
                        <a:rPr lang="en-US" sz="3200" kern="1200" dirty="0">
                          <a:effectLst/>
                        </a:rPr>
                        <a:t>)</a:t>
                      </a:r>
                      <a:endParaRPr lang="en-US" sz="3200" dirty="0"/>
                    </a:p>
                  </a:txBody>
                  <a:tcPr marL="182880" marR="182880" marT="91440" marB="91440"/>
                </a:tc>
                <a:extLst>
                  <a:ext uri="{0D108BD9-81ED-4DB2-BD59-A6C34878D82A}">
                    <a16:rowId xmlns:a16="http://schemas.microsoft.com/office/drawing/2014/main" val="3601288125"/>
                  </a:ext>
                </a:extLst>
              </a:tr>
            </a:tbl>
          </a:graphicData>
        </a:graphic>
      </p:graphicFrame>
      <p:sp>
        <p:nvSpPr>
          <p:cNvPr id="8" name="TextBox 7">
            <a:extLst>
              <a:ext uri="{FF2B5EF4-FFF2-40B4-BE49-F238E27FC236}">
                <a16:creationId xmlns:a16="http://schemas.microsoft.com/office/drawing/2014/main" id="{2B3E4BF2-44B7-3546-8022-B84E00F44A5B}"/>
              </a:ext>
            </a:extLst>
          </p:cNvPr>
          <p:cNvSpPr txBox="1"/>
          <p:nvPr/>
        </p:nvSpPr>
        <p:spPr>
          <a:xfrm>
            <a:off x="16127552" y="8617145"/>
            <a:ext cx="6259524" cy="1077218"/>
          </a:xfrm>
          <a:prstGeom prst="rect">
            <a:avLst/>
          </a:prstGeom>
          <a:noFill/>
        </p:spPr>
        <p:txBody>
          <a:bodyPr wrap="square" rtlCol="0">
            <a:spAutoFit/>
          </a:bodyPr>
          <a:lstStyle/>
          <a:p>
            <a:r>
              <a:rPr lang="en-US" sz="3200" i="1" dirty="0"/>
              <a:t>b</a:t>
            </a:r>
            <a:r>
              <a:rPr lang="en-US" sz="3200" dirty="0"/>
              <a:t>: branching factor, </a:t>
            </a:r>
            <a:r>
              <a:rPr lang="en-US" sz="3200" i="1" dirty="0"/>
              <a:t>h</a:t>
            </a:r>
            <a:r>
              <a:rPr lang="en-US" sz="3200" dirty="0"/>
              <a:t>: depth (data-dependent) </a:t>
            </a:r>
          </a:p>
        </p:txBody>
      </p:sp>
      <p:graphicFrame>
        <p:nvGraphicFramePr>
          <p:cNvPr id="9" name="Table 8">
            <a:extLst>
              <a:ext uri="{FF2B5EF4-FFF2-40B4-BE49-F238E27FC236}">
                <a16:creationId xmlns:a16="http://schemas.microsoft.com/office/drawing/2014/main" id="{C989FD4A-CCC1-D245-8B3F-7F12F284ACC8}"/>
              </a:ext>
            </a:extLst>
          </p:cNvPr>
          <p:cNvGraphicFramePr>
            <a:graphicFrameLocks noGrp="1"/>
          </p:cNvGraphicFramePr>
          <p:nvPr>
            <p:extLst>
              <p:ext uri="{D42A27DB-BD31-4B8C-83A1-F6EECF244321}">
                <p14:modId xmlns:p14="http://schemas.microsoft.com/office/powerpoint/2010/main" val="1697972303"/>
              </p:ext>
            </p:extLst>
          </p:nvPr>
        </p:nvGraphicFramePr>
        <p:xfrm>
          <a:off x="4114151" y="10910796"/>
          <a:ext cx="7906386" cy="2225040"/>
        </p:xfrm>
        <a:graphic>
          <a:graphicData uri="http://schemas.openxmlformats.org/drawingml/2006/table">
            <a:tbl>
              <a:tblPr firstRow="1" bandRow="1">
                <a:tableStyleId>{110E6985-C15C-4D6B-9007-746A3FEF0607}</a:tableStyleId>
              </a:tblPr>
              <a:tblGrid>
                <a:gridCol w="4655186">
                  <a:extLst>
                    <a:ext uri="{9D8B030D-6E8A-4147-A177-3AD203B41FA5}">
                      <a16:colId xmlns:a16="http://schemas.microsoft.com/office/drawing/2014/main" val="33119493"/>
                    </a:ext>
                  </a:extLst>
                </a:gridCol>
                <a:gridCol w="3251200">
                  <a:extLst>
                    <a:ext uri="{9D8B030D-6E8A-4147-A177-3AD203B41FA5}">
                      <a16:colId xmlns:a16="http://schemas.microsoft.com/office/drawing/2014/main" val="491871615"/>
                    </a:ext>
                  </a:extLst>
                </a:gridCol>
              </a:tblGrid>
              <a:tr h="741680">
                <a:tc>
                  <a:txBody>
                    <a:bodyPr/>
                    <a:lstStyle/>
                    <a:p>
                      <a:r>
                        <a:rPr lang="en-US" sz="3200" dirty="0"/>
                        <a:t>Model</a:t>
                      </a:r>
                    </a:p>
                  </a:txBody>
                  <a:tcPr marL="182880" marR="182880" marT="91440" marB="91440"/>
                </a:tc>
                <a:tc>
                  <a:txBody>
                    <a:bodyPr/>
                    <a:lstStyle/>
                    <a:p>
                      <a:r>
                        <a:rPr lang="en-US" sz="3200"/>
                        <a:t># aggregates</a:t>
                      </a:r>
                    </a:p>
                  </a:txBody>
                  <a:tcPr marL="182880" marR="182880" marT="91440" marB="91440"/>
                </a:tc>
                <a:extLst>
                  <a:ext uri="{0D108BD9-81ED-4DB2-BD59-A6C34878D82A}">
                    <a16:rowId xmlns:a16="http://schemas.microsoft.com/office/drawing/2014/main" val="503273177"/>
                  </a:ext>
                </a:extLst>
              </a:tr>
              <a:tr h="741680">
                <a:tc>
                  <a:txBody>
                    <a:bodyPr/>
                    <a:lstStyle/>
                    <a:p>
                      <a:r>
                        <a:rPr lang="en-US" sz="3200"/>
                        <a:t>K-means</a:t>
                      </a:r>
                      <a:endParaRPr lang="en-US" sz="3200" i="1"/>
                    </a:p>
                  </a:txBody>
                  <a:tcPr marL="182880" marR="182880" marT="91440" marB="9144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l-GR" sz="3200" kern="1200" dirty="0">
                          <a:effectLst/>
                        </a:rPr>
                        <a:t>Θ</a:t>
                      </a:r>
                      <a:r>
                        <a:rPr lang="en-US" sz="3200" kern="1200" dirty="0">
                          <a:effectLst/>
                        </a:rPr>
                        <a:t>(</a:t>
                      </a:r>
                      <a:r>
                        <a:rPr lang="en-US" sz="3200" kern="1200" dirty="0" err="1">
                          <a:effectLst/>
                        </a:rPr>
                        <a:t>kn</a:t>
                      </a:r>
                      <a:r>
                        <a:rPr lang="en-US" sz="3200" kern="1200" dirty="0">
                          <a:effectLst/>
                        </a:rPr>
                        <a:t>)</a:t>
                      </a:r>
                      <a:endParaRPr lang="en-US" sz="3200" dirty="0"/>
                    </a:p>
                  </a:txBody>
                  <a:tcPr marL="182880" marR="182880" marT="91440" marB="91440"/>
                </a:tc>
                <a:extLst>
                  <a:ext uri="{0D108BD9-81ED-4DB2-BD59-A6C34878D82A}">
                    <a16:rowId xmlns:a16="http://schemas.microsoft.com/office/drawing/2014/main" val="3601288125"/>
                  </a:ext>
                </a:extLst>
              </a:tr>
              <a:tr h="741680">
                <a:tc>
                  <a:txBody>
                    <a:bodyPr/>
                    <a:lstStyle/>
                    <a:p>
                      <a:r>
                        <a:rPr lang="en-US" sz="3200"/>
                        <a:t>PCA</a:t>
                      </a:r>
                      <a:endParaRPr lang="en-US" sz="3200" i="0"/>
                    </a:p>
                  </a:txBody>
                  <a:tcPr marL="182880" marR="182880" marT="91440" marB="91440"/>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l-GR" sz="3200" kern="1200" dirty="0">
                          <a:effectLst/>
                        </a:rPr>
                        <a:t>Θ</a:t>
                      </a:r>
                      <a:r>
                        <a:rPr lang="en-US" sz="3200" kern="1200" dirty="0">
                          <a:effectLst/>
                        </a:rPr>
                        <a:t>(kn</a:t>
                      </a:r>
                      <a:r>
                        <a:rPr lang="en-US" sz="3200" kern="1200" baseline="30000" dirty="0">
                          <a:effectLst/>
                        </a:rPr>
                        <a:t>2</a:t>
                      </a:r>
                      <a:r>
                        <a:rPr lang="en-US" sz="3200" kern="1200" dirty="0">
                          <a:effectLst/>
                        </a:rPr>
                        <a:t>)</a:t>
                      </a:r>
                      <a:endParaRPr lang="en-US" sz="3200" dirty="0"/>
                    </a:p>
                  </a:txBody>
                  <a:tcPr marL="182880" marR="182880" marT="91440" marB="91440"/>
                </a:tc>
                <a:extLst>
                  <a:ext uri="{0D108BD9-81ED-4DB2-BD59-A6C34878D82A}">
                    <a16:rowId xmlns:a16="http://schemas.microsoft.com/office/drawing/2014/main" val="2451844373"/>
                  </a:ext>
                </a:extLst>
              </a:tr>
            </a:tbl>
          </a:graphicData>
        </a:graphic>
      </p:graphicFrame>
      <p:sp>
        <p:nvSpPr>
          <p:cNvPr id="10" name="TextBox 9">
            <a:extLst>
              <a:ext uri="{FF2B5EF4-FFF2-40B4-BE49-F238E27FC236}">
                <a16:creationId xmlns:a16="http://schemas.microsoft.com/office/drawing/2014/main" id="{5A5691A2-1ADF-9D47-93D8-43D9BBA27BE7}"/>
              </a:ext>
            </a:extLst>
          </p:cNvPr>
          <p:cNvSpPr txBox="1"/>
          <p:nvPr/>
        </p:nvSpPr>
        <p:spPr>
          <a:xfrm>
            <a:off x="16127552" y="11250612"/>
            <a:ext cx="6259524" cy="584775"/>
          </a:xfrm>
          <a:prstGeom prst="rect">
            <a:avLst/>
          </a:prstGeom>
          <a:noFill/>
        </p:spPr>
        <p:txBody>
          <a:bodyPr wrap="square" rtlCol="0">
            <a:spAutoFit/>
          </a:bodyPr>
          <a:lstStyle/>
          <a:p>
            <a:r>
              <a:rPr lang="en-US" sz="3200" i="1" dirty="0"/>
              <a:t>k</a:t>
            </a:r>
            <a:r>
              <a:rPr lang="en-US" sz="3200" dirty="0"/>
              <a:t>: # clusters</a:t>
            </a:r>
          </a:p>
        </p:txBody>
      </p:sp>
      <p:sp>
        <p:nvSpPr>
          <p:cNvPr id="11" name="Shape 555">
            <a:extLst>
              <a:ext uri="{FF2B5EF4-FFF2-40B4-BE49-F238E27FC236}">
                <a16:creationId xmlns:a16="http://schemas.microsoft.com/office/drawing/2014/main" id="{3232BAB5-2ABA-2D44-9613-C27B3298A33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42</a:t>
            </a:fld>
            <a:endParaRPr lang="en-US" dirty="0"/>
          </a:p>
        </p:txBody>
      </p:sp>
    </p:spTree>
    <p:extLst>
      <p:ext uri="{BB962C8B-B14F-4D97-AF65-F5344CB8AC3E}">
        <p14:creationId xmlns:p14="http://schemas.microsoft.com/office/powerpoint/2010/main" val="993241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E70EE83-6351-4F4D-9E2B-FC110AF70C83}"/>
              </a:ext>
            </a:extLst>
          </p:cNvPr>
          <p:cNvGraphicFramePr>
            <a:graphicFrameLocks noGrp="1"/>
          </p:cNvGraphicFramePr>
          <p:nvPr>
            <p:extLst>
              <p:ext uri="{D42A27DB-BD31-4B8C-83A1-F6EECF244321}">
                <p14:modId xmlns:p14="http://schemas.microsoft.com/office/powerpoint/2010/main" val="333663405"/>
              </p:ext>
            </p:extLst>
          </p:nvPr>
        </p:nvGraphicFramePr>
        <p:xfrm>
          <a:off x="8137095" y="4643309"/>
          <a:ext cx="8708560" cy="5693718"/>
        </p:xfrm>
        <a:graphic>
          <a:graphicData uri="http://schemas.openxmlformats.org/drawingml/2006/table">
            <a:tbl>
              <a:tblPr firstRow="1" bandRow="1">
                <a:tableStyleId>{5C22544A-7EE6-4342-B048-85BDC9FD1C3A}</a:tableStyleId>
              </a:tblPr>
              <a:tblGrid>
                <a:gridCol w="8708560">
                  <a:extLst>
                    <a:ext uri="{9D8B030D-6E8A-4147-A177-3AD203B41FA5}">
                      <a16:colId xmlns:a16="http://schemas.microsoft.com/office/drawing/2014/main" val="3006076405"/>
                    </a:ext>
                  </a:extLst>
                </a:gridCol>
              </a:tblGrid>
              <a:tr h="948953">
                <a:tc>
                  <a:txBody>
                    <a:bodyPr/>
                    <a:lstStyle/>
                    <a:p>
                      <a:pPr algn="ctr"/>
                      <a:r>
                        <a:rPr lang="en-US" sz="4800" b="1" dirty="0">
                          <a:solidFill>
                            <a:schemeClr val="bg1"/>
                          </a:solidFill>
                        </a:rPr>
                        <a:t>All Products</a:t>
                      </a:r>
                    </a:p>
                  </a:txBody>
                  <a:tcPr marL="182880" marR="182880" marT="91440" marB="91440">
                    <a:solidFill>
                      <a:srgbClr val="0070C0"/>
                    </a:solidFill>
                  </a:tcPr>
                </a:tc>
                <a:extLst>
                  <a:ext uri="{0D108BD9-81ED-4DB2-BD59-A6C34878D82A}">
                    <a16:rowId xmlns:a16="http://schemas.microsoft.com/office/drawing/2014/main" val="2819860366"/>
                  </a:ext>
                </a:extLst>
              </a:tr>
              <a:tr h="948953">
                <a:tc>
                  <a:txBody>
                    <a:bodyPr/>
                    <a:lstStyle/>
                    <a:p>
                      <a:pPr algn="ctr"/>
                      <a:r>
                        <a:rPr lang="en-US" sz="4800" b="1" dirty="0">
                          <a:solidFill>
                            <a:schemeClr val="bg1"/>
                          </a:solidFill>
                        </a:rPr>
                        <a:t>Department</a:t>
                      </a:r>
                    </a:p>
                  </a:txBody>
                  <a:tcPr marL="182880" marR="182880" marT="91440" marB="91440">
                    <a:solidFill>
                      <a:srgbClr val="0070C0"/>
                    </a:solidFill>
                  </a:tcPr>
                </a:tc>
                <a:extLst>
                  <a:ext uri="{0D108BD9-81ED-4DB2-BD59-A6C34878D82A}">
                    <a16:rowId xmlns:a16="http://schemas.microsoft.com/office/drawing/2014/main" val="2802561732"/>
                  </a:ext>
                </a:extLst>
              </a:tr>
              <a:tr h="948953">
                <a:tc>
                  <a:txBody>
                    <a:bodyPr/>
                    <a:lstStyle/>
                    <a:p>
                      <a:pPr algn="ctr"/>
                      <a:r>
                        <a:rPr lang="en-US" sz="4800" b="1" dirty="0">
                          <a:solidFill>
                            <a:schemeClr val="bg1"/>
                          </a:solidFill>
                        </a:rPr>
                        <a:t>Class</a:t>
                      </a:r>
                    </a:p>
                  </a:txBody>
                  <a:tcPr marL="182880" marR="182880" marT="91440" marB="91440">
                    <a:solidFill>
                      <a:srgbClr val="0070C0"/>
                    </a:solidFill>
                  </a:tcPr>
                </a:tc>
                <a:extLst>
                  <a:ext uri="{0D108BD9-81ED-4DB2-BD59-A6C34878D82A}">
                    <a16:rowId xmlns:a16="http://schemas.microsoft.com/office/drawing/2014/main" val="838924829"/>
                  </a:ext>
                </a:extLst>
              </a:tr>
              <a:tr h="948953">
                <a:tc>
                  <a:txBody>
                    <a:bodyPr/>
                    <a:lstStyle/>
                    <a:p>
                      <a:pPr algn="ctr"/>
                      <a:r>
                        <a:rPr lang="en-US" sz="4800" b="1" dirty="0">
                          <a:solidFill>
                            <a:schemeClr val="bg1"/>
                          </a:solidFill>
                        </a:rPr>
                        <a:t>Sub-class</a:t>
                      </a:r>
                    </a:p>
                  </a:txBody>
                  <a:tcPr marL="182880" marR="182880" marT="91440" marB="91440">
                    <a:solidFill>
                      <a:srgbClr val="0070C0"/>
                    </a:solidFill>
                  </a:tcPr>
                </a:tc>
                <a:extLst>
                  <a:ext uri="{0D108BD9-81ED-4DB2-BD59-A6C34878D82A}">
                    <a16:rowId xmlns:a16="http://schemas.microsoft.com/office/drawing/2014/main" val="36681826"/>
                  </a:ext>
                </a:extLst>
              </a:tr>
              <a:tr h="948953">
                <a:tc>
                  <a:txBody>
                    <a:bodyPr/>
                    <a:lstStyle/>
                    <a:p>
                      <a:pPr algn="ctr"/>
                      <a:r>
                        <a:rPr lang="en-US" sz="4800" b="1" dirty="0">
                          <a:solidFill>
                            <a:schemeClr val="bg1"/>
                          </a:solidFill>
                        </a:rPr>
                        <a:t>Style</a:t>
                      </a:r>
                    </a:p>
                  </a:txBody>
                  <a:tcPr marL="182880" marR="182880" marT="91440" marB="91440">
                    <a:solidFill>
                      <a:srgbClr val="0070C0"/>
                    </a:solidFill>
                  </a:tcPr>
                </a:tc>
                <a:extLst>
                  <a:ext uri="{0D108BD9-81ED-4DB2-BD59-A6C34878D82A}">
                    <a16:rowId xmlns:a16="http://schemas.microsoft.com/office/drawing/2014/main" val="1503107685"/>
                  </a:ext>
                </a:extLst>
              </a:tr>
              <a:tr h="948953">
                <a:tc>
                  <a:txBody>
                    <a:bodyPr/>
                    <a:lstStyle/>
                    <a:p>
                      <a:pPr algn="ctr"/>
                      <a:r>
                        <a:rPr lang="en-US" sz="4800" b="1" dirty="0">
                          <a:solidFill>
                            <a:schemeClr val="bg1"/>
                          </a:solidFill>
                        </a:rPr>
                        <a:t>Item</a:t>
                      </a:r>
                    </a:p>
                  </a:txBody>
                  <a:tcPr marL="182880" marR="182880" marT="91440" marB="91440">
                    <a:solidFill>
                      <a:srgbClr val="0070C0"/>
                    </a:solidFill>
                  </a:tcPr>
                </a:tc>
                <a:extLst>
                  <a:ext uri="{0D108BD9-81ED-4DB2-BD59-A6C34878D82A}">
                    <a16:rowId xmlns:a16="http://schemas.microsoft.com/office/drawing/2014/main" val="4242282594"/>
                  </a:ext>
                </a:extLst>
              </a:tr>
            </a:tbl>
          </a:graphicData>
        </a:graphic>
      </p:graphicFrame>
      <p:grpSp>
        <p:nvGrpSpPr>
          <p:cNvPr id="76" name="Group 75">
            <a:extLst>
              <a:ext uri="{FF2B5EF4-FFF2-40B4-BE49-F238E27FC236}">
                <a16:creationId xmlns:a16="http://schemas.microsoft.com/office/drawing/2014/main" id="{D404693F-BE12-B146-A85D-D2ECBF4C9194}"/>
              </a:ext>
            </a:extLst>
          </p:cNvPr>
          <p:cNvGrpSpPr/>
          <p:nvPr/>
        </p:nvGrpSpPr>
        <p:grpSpPr>
          <a:xfrm>
            <a:off x="5747109" y="5997704"/>
            <a:ext cx="2381748" cy="3707028"/>
            <a:chOff x="2854412" y="2743200"/>
            <a:chExt cx="1190874" cy="1853514"/>
          </a:xfrm>
        </p:grpSpPr>
        <p:cxnSp>
          <p:nvCxnSpPr>
            <p:cNvPr id="29" name="Straight Connector 28">
              <a:extLst>
                <a:ext uri="{FF2B5EF4-FFF2-40B4-BE49-F238E27FC236}">
                  <a16:creationId xmlns:a16="http://schemas.microsoft.com/office/drawing/2014/main" id="{363500D2-2C86-0C46-A57F-A73FDE608DB7}"/>
                </a:ext>
              </a:extLst>
            </p:cNvPr>
            <p:cNvCxnSpPr>
              <a:cxnSpLocks/>
            </p:cNvCxnSpPr>
            <p:nvPr/>
          </p:nvCxnSpPr>
          <p:spPr>
            <a:xfrm flipH="1">
              <a:off x="2854412" y="4596714"/>
              <a:ext cx="1190874" cy="0"/>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BE6B07A-3630-EE4C-AD31-A946AC7B6727}"/>
                </a:ext>
              </a:extLst>
            </p:cNvPr>
            <p:cNvCxnSpPr/>
            <p:nvPr/>
          </p:nvCxnSpPr>
          <p:spPr>
            <a:xfrm flipV="1">
              <a:off x="3768811" y="4176584"/>
              <a:ext cx="0" cy="420130"/>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E851F5A-2E57-9942-865C-6FE2288B7BF5}"/>
                </a:ext>
              </a:extLst>
            </p:cNvPr>
            <p:cNvCxnSpPr>
              <a:cxnSpLocks/>
            </p:cNvCxnSpPr>
            <p:nvPr/>
          </p:nvCxnSpPr>
          <p:spPr>
            <a:xfrm flipV="1">
              <a:off x="3476368" y="3649362"/>
              <a:ext cx="0" cy="947352"/>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FE61495-FF13-D44A-92C5-9E9162EE9888}"/>
                </a:ext>
              </a:extLst>
            </p:cNvPr>
            <p:cNvCxnSpPr>
              <a:cxnSpLocks/>
            </p:cNvCxnSpPr>
            <p:nvPr/>
          </p:nvCxnSpPr>
          <p:spPr>
            <a:xfrm flipV="1">
              <a:off x="3159212" y="3262184"/>
              <a:ext cx="0" cy="1334530"/>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A75BBD1-58B0-C74E-881A-3310806AA928}"/>
                </a:ext>
              </a:extLst>
            </p:cNvPr>
            <p:cNvCxnSpPr>
              <a:cxnSpLocks/>
            </p:cNvCxnSpPr>
            <p:nvPr/>
          </p:nvCxnSpPr>
          <p:spPr>
            <a:xfrm flipV="1">
              <a:off x="2854412" y="2743200"/>
              <a:ext cx="0" cy="1853514"/>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A673CD0-8F73-B54A-BF5C-38764EAED295}"/>
                </a:ext>
              </a:extLst>
            </p:cNvPr>
            <p:cNvCxnSpPr/>
            <p:nvPr/>
          </p:nvCxnSpPr>
          <p:spPr>
            <a:xfrm>
              <a:off x="2854412" y="2743200"/>
              <a:ext cx="1190872"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4ACCB21-85EF-2E47-AC80-DD78DF61DFE4}"/>
                </a:ext>
              </a:extLst>
            </p:cNvPr>
            <p:cNvCxnSpPr>
              <a:cxnSpLocks/>
            </p:cNvCxnSpPr>
            <p:nvPr/>
          </p:nvCxnSpPr>
          <p:spPr>
            <a:xfrm>
              <a:off x="3155093" y="3253946"/>
              <a:ext cx="890191"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A21CF82-BF02-494E-AA7B-EFFC2C40E530}"/>
                </a:ext>
              </a:extLst>
            </p:cNvPr>
            <p:cNvCxnSpPr>
              <a:cxnSpLocks/>
            </p:cNvCxnSpPr>
            <p:nvPr/>
          </p:nvCxnSpPr>
          <p:spPr>
            <a:xfrm>
              <a:off x="3476368" y="3649362"/>
              <a:ext cx="568916"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69A017A-5429-074D-BC62-56D45341B3E2}"/>
                </a:ext>
              </a:extLst>
            </p:cNvPr>
            <p:cNvCxnSpPr>
              <a:cxnSpLocks/>
            </p:cNvCxnSpPr>
            <p:nvPr/>
          </p:nvCxnSpPr>
          <p:spPr>
            <a:xfrm>
              <a:off x="3768811" y="4180703"/>
              <a:ext cx="276473"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7CD8D999-62ED-1E47-8C7A-4FBEC2BEA91D}"/>
              </a:ext>
            </a:extLst>
          </p:cNvPr>
          <p:cNvGrpSpPr/>
          <p:nvPr/>
        </p:nvGrpSpPr>
        <p:grpSpPr>
          <a:xfrm>
            <a:off x="16853893" y="5997704"/>
            <a:ext cx="710190" cy="3623488"/>
            <a:chOff x="8150473" y="2760256"/>
            <a:chExt cx="355095" cy="1811744"/>
          </a:xfrm>
        </p:grpSpPr>
        <p:grpSp>
          <p:nvGrpSpPr>
            <p:cNvPr id="60" name="Group 59">
              <a:extLst>
                <a:ext uri="{FF2B5EF4-FFF2-40B4-BE49-F238E27FC236}">
                  <a16:creationId xmlns:a16="http://schemas.microsoft.com/office/drawing/2014/main" id="{01CD5D52-3EA3-EF4C-81B0-FF7D21779972}"/>
                </a:ext>
              </a:extLst>
            </p:cNvPr>
            <p:cNvGrpSpPr/>
            <p:nvPr/>
          </p:nvGrpSpPr>
          <p:grpSpPr>
            <a:xfrm>
              <a:off x="8154592" y="4263083"/>
              <a:ext cx="350976" cy="308917"/>
              <a:chOff x="8154592" y="4263083"/>
              <a:chExt cx="350976" cy="308917"/>
            </a:xfrm>
          </p:grpSpPr>
          <p:cxnSp>
            <p:nvCxnSpPr>
              <p:cNvPr id="53" name="Straight Connector 52">
                <a:extLst>
                  <a:ext uri="{FF2B5EF4-FFF2-40B4-BE49-F238E27FC236}">
                    <a16:creationId xmlns:a16="http://schemas.microsoft.com/office/drawing/2014/main" id="{415BC4D9-F599-4145-A484-148D44039ED1}"/>
                  </a:ext>
                </a:extLst>
              </p:cNvPr>
              <p:cNvCxnSpPr>
                <a:cxnSpLocks/>
              </p:cNvCxnSpPr>
              <p:nvPr/>
            </p:nvCxnSpPr>
            <p:spPr>
              <a:xfrm flipH="1" flipV="1">
                <a:off x="8154592" y="4563763"/>
                <a:ext cx="346857" cy="823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78C1A6E-A10C-7E4E-BE87-0C108968EC61}"/>
                  </a:ext>
                </a:extLst>
              </p:cNvPr>
              <p:cNvCxnSpPr>
                <a:cxnSpLocks/>
              </p:cNvCxnSpPr>
              <p:nvPr/>
            </p:nvCxnSpPr>
            <p:spPr>
              <a:xfrm flipV="1">
                <a:off x="8505568" y="4263083"/>
                <a:ext cx="0" cy="30891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591C6844-2BCF-B341-A63C-5E71E47CA8A5}"/>
                  </a:ext>
                </a:extLst>
              </p:cNvPr>
              <p:cNvCxnSpPr/>
              <p:nvPr/>
            </p:nvCxnSpPr>
            <p:spPr>
              <a:xfrm flipH="1">
                <a:off x="8154592" y="4263083"/>
                <a:ext cx="346857"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6281994A-B4EF-4047-868E-FF0B63AE8ABF}"/>
                </a:ext>
              </a:extLst>
            </p:cNvPr>
            <p:cNvGrpSpPr/>
            <p:nvPr/>
          </p:nvGrpSpPr>
          <p:grpSpPr>
            <a:xfrm>
              <a:off x="8150473" y="3762140"/>
              <a:ext cx="350976" cy="308917"/>
              <a:chOff x="8154592" y="4263083"/>
              <a:chExt cx="350976" cy="308917"/>
            </a:xfrm>
          </p:grpSpPr>
          <p:cxnSp>
            <p:nvCxnSpPr>
              <p:cNvPr id="62" name="Straight Connector 61">
                <a:extLst>
                  <a:ext uri="{FF2B5EF4-FFF2-40B4-BE49-F238E27FC236}">
                    <a16:creationId xmlns:a16="http://schemas.microsoft.com/office/drawing/2014/main" id="{99137393-E8E0-2049-A691-623CA433A7C2}"/>
                  </a:ext>
                </a:extLst>
              </p:cNvPr>
              <p:cNvCxnSpPr>
                <a:cxnSpLocks/>
              </p:cNvCxnSpPr>
              <p:nvPr/>
            </p:nvCxnSpPr>
            <p:spPr>
              <a:xfrm flipH="1" flipV="1">
                <a:off x="8154592" y="4563763"/>
                <a:ext cx="346857" cy="823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744468D-C31D-D042-BE50-8D5283E1AE9C}"/>
                  </a:ext>
                </a:extLst>
              </p:cNvPr>
              <p:cNvCxnSpPr>
                <a:cxnSpLocks/>
              </p:cNvCxnSpPr>
              <p:nvPr/>
            </p:nvCxnSpPr>
            <p:spPr>
              <a:xfrm flipV="1">
                <a:off x="8505568" y="4263083"/>
                <a:ext cx="0" cy="30891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AE08365-E7A6-F94D-98F6-BE1C6302159C}"/>
                  </a:ext>
                </a:extLst>
              </p:cNvPr>
              <p:cNvCxnSpPr/>
              <p:nvPr/>
            </p:nvCxnSpPr>
            <p:spPr>
              <a:xfrm flipH="1">
                <a:off x="8154592" y="4263083"/>
                <a:ext cx="346857"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D39F1E77-7F5D-0048-AC42-888153EE3DDE}"/>
                </a:ext>
              </a:extLst>
            </p:cNvPr>
            <p:cNvGrpSpPr/>
            <p:nvPr/>
          </p:nvGrpSpPr>
          <p:grpSpPr>
            <a:xfrm>
              <a:off x="8154592" y="3263755"/>
              <a:ext cx="350976" cy="308917"/>
              <a:chOff x="8154592" y="4263083"/>
              <a:chExt cx="350976" cy="308917"/>
            </a:xfrm>
          </p:grpSpPr>
          <p:cxnSp>
            <p:nvCxnSpPr>
              <p:cNvPr id="66" name="Straight Connector 65">
                <a:extLst>
                  <a:ext uri="{FF2B5EF4-FFF2-40B4-BE49-F238E27FC236}">
                    <a16:creationId xmlns:a16="http://schemas.microsoft.com/office/drawing/2014/main" id="{13492CF8-07A4-0C48-B28F-4E99D450913D}"/>
                  </a:ext>
                </a:extLst>
              </p:cNvPr>
              <p:cNvCxnSpPr>
                <a:cxnSpLocks/>
              </p:cNvCxnSpPr>
              <p:nvPr/>
            </p:nvCxnSpPr>
            <p:spPr>
              <a:xfrm flipH="1" flipV="1">
                <a:off x="8154592" y="4563763"/>
                <a:ext cx="346857" cy="823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BAC99A0-C0E1-8E44-87A8-D290723BF9AE}"/>
                  </a:ext>
                </a:extLst>
              </p:cNvPr>
              <p:cNvCxnSpPr>
                <a:cxnSpLocks/>
              </p:cNvCxnSpPr>
              <p:nvPr/>
            </p:nvCxnSpPr>
            <p:spPr>
              <a:xfrm flipV="1">
                <a:off x="8505568" y="4263083"/>
                <a:ext cx="0" cy="30891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6CD7880-F026-7D42-9F0F-F64A17B01B19}"/>
                  </a:ext>
                </a:extLst>
              </p:cNvPr>
              <p:cNvCxnSpPr/>
              <p:nvPr/>
            </p:nvCxnSpPr>
            <p:spPr>
              <a:xfrm flipH="1">
                <a:off x="8154592" y="4263083"/>
                <a:ext cx="346857"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A813FC73-62DA-3C47-B84B-92AA1E9D895A}"/>
                </a:ext>
              </a:extLst>
            </p:cNvPr>
            <p:cNvGrpSpPr/>
            <p:nvPr/>
          </p:nvGrpSpPr>
          <p:grpSpPr>
            <a:xfrm>
              <a:off x="8154592" y="2760256"/>
              <a:ext cx="350976" cy="308917"/>
              <a:chOff x="8154592" y="4263083"/>
              <a:chExt cx="350976" cy="308917"/>
            </a:xfrm>
          </p:grpSpPr>
          <p:cxnSp>
            <p:nvCxnSpPr>
              <p:cNvPr id="70" name="Straight Connector 69">
                <a:extLst>
                  <a:ext uri="{FF2B5EF4-FFF2-40B4-BE49-F238E27FC236}">
                    <a16:creationId xmlns:a16="http://schemas.microsoft.com/office/drawing/2014/main" id="{3C06C310-6D0F-0B44-B658-9EC5200A7AFC}"/>
                  </a:ext>
                </a:extLst>
              </p:cNvPr>
              <p:cNvCxnSpPr>
                <a:cxnSpLocks/>
              </p:cNvCxnSpPr>
              <p:nvPr/>
            </p:nvCxnSpPr>
            <p:spPr>
              <a:xfrm flipH="1" flipV="1">
                <a:off x="8154592" y="4563763"/>
                <a:ext cx="346857" cy="823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82FD38B-E537-5C49-AF9F-3BF0F2ACEB6B}"/>
                  </a:ext>
                </a:extLst>
              </p:cNvPr>
              <p:cNvCxnSpPr>
                <a:cxnSpLocks/>
              </p:cNvCxnSpPr>
              <p:nvPr/>
            </p:nvCxnSpPr>
            <p:spPr>
              <a:xfrm flipV="1">
                <a:off x="8505568" y="4263083"/>
                <a:ext cx="0" cy="308917"/>
              </a:xfrm>
              <a:prstGeom prst="line">
                <a:avLst/>
              </a:prstGeom>
              <a:ln w="635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66ECE070-78A3-1D47-9193-F85BA4476204}"/>
                  </a:ext>
                </a:extLst>
              </p:cNvPr>
              <p:cNvCxnSpPr/>
              <p:nvPr/>
            </p:nvCxnSpPr>
            <p:spPr>
              <a:xfrm flipH="1">
                <a:off x="8154592" y="4263083"/>
                <a:ext cx="346857" cy="0"/>
              </a:xfrm>
              <a:prstGeom prst="straightConnector1">
                <a:avLst/>
              </a:prstGeom>
              <a:ln w="635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 name="Title 1">
            <a:extLst>
              <a:ext uri="{FF2B5EF4-FFF2-40B4-BE49-F238E27FC236}">
                <a16:creationId xmlns:a16="http://schemas.microsoft.com/office/drawing/2014/main" id="{5F5200EE-1843-4541-8638-1867D42057C4}"/>
              </a:ext>
            </a:extLst>
          </p:cNvPr>
          <p:cNvSpPr>
            <a:spLocks noGrp="1"/>
          </p:cNvSpPr>
          <p:nvPr>
            <p:ph type="title"/>
          </p:nvPr>
        </p:nvSpPr>
        <p:spPr/>
        <p:txBody>
          <a:bodyPr/>
          <a:lstStyle/>
          <a:p>
            <a:r>
              <a:rPr lang="en-US" dirty="0"/>
              <a:t>We </a:t>
            </a:r>
            <a:r>
              <a:rPr lang="en-US" b="1" dirty="0"/>
              <a:t>Efficiently Compute Those Aggregates </a:t>
            </a:r>
            <a:br>
              <a:rPr lang="en-US" b="1" dirty="0"/>
            </a:br>
            <a:endParaRPr lang="en-US" dirty="0"/>
          </a:p>
        </p:txBody>
      </p:sp>
      <p:sp>
        <p:nvSpPr>
          <p:cNvPr id="31" name="Shape 555">
            <a:extLst>
              <a:ext uri="{FF2B5EF4-FFF2-40B4-BE49-F238E27FC236}">
                <a16:creationId xmlns:a16="http://schemas.microsoft.com/office/drawing/2014/main" id="{A787B46E-30CB-FD43-80AC-EA59ED82717F}"/>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43</a:t>
            </a:fld>
            <a:endParaRPr lang="en-US" dirty="0"/>
          </a:p>
        </p:txBody>
      </p:sp>
    </p:spTree>
    <p:extLst>
      <p:ext uri="{BB962C8B-B14F-4D97-AF65-F5344CB8AC3E}">
        <p14:creationId xmlns:p14="http://schemas.microsoft.com/office/powerpoint/2010/main" val="271249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04"/>
        <p:cNvGrpSpPr/>
        <p:nvPr/>
      </p:nvGrpSpPr>
      <p:grpSpPr>
        <a:xfrm>
          <a:off x="0" y="0"/>
          <a:ext cx="0" cy="0"/>
          <a:chOff x="0" y="0"/>
          <a:chExt cx="0" cy="0"/>
        </a:xfrm>
      </p:grpSpPr>
      <p:sp>
        <p:nvSpPr>
          <p:cNvPr id="2" name="Title 1">
            <a:extLst>
              <a:ext uri="{FF2B5EF4-FFF2-40B4-BE49-F238E27FC236}">
                <a16:creationId xmlns:a16="http://schemas.microsoft.com/office/drawing/2014/main" id="{A185C9B5-E877-124B-A654-05928168CE3A}"/>
              </a:ext>
            </a:extLst>
          </p:cNvPr>
          <p:cNvSpPr>
            <a:spLocks noGrp="1"/>
          </p:cNvSpPr>
          <p:nvPr>
            <p:ph type="title"/>
          </p:nvPr>
        </p:nvSpPr>
        <p:spPr/>
        <p:txBody>
          <a:bodyPr/>
          <a:lstStyle/>
          <a:p>
            <a:r>
              <a:rPr lang="en-US" dirty="0"/>
              <a:t>Case Study: </a:t>
            </a:r>
            <a:r>
              <a:rPr lang="en-US" b="1" dirty="0">
                <a:latin typeface="Open Sans"/>
                <a:ea typeface="Open Sans"/>
                <a:cs typeface="Open Sans"/>
                <a:sym typeface="Open Sans"/>
              </a:rPr>
              <a:t>Retail dataset</a:t>
            </a:r>
            <a:endParaRPr lang="en-US" dirty="0"/>
          </a:p>
        </p:txBody>
      </p:sp>
      <p:pic>
        <p:nvPicPr>
          <p:cNvPr id="1207" name="Google Shape;1207;p150" descr="https://lh6.googleusercontent.com/mAqYza2lXXJ6BuDn1xeMyMhAN76fwny0gZlHqdtYiXLewln91QAYunfwegTAMUyp_-YKPb03PoXiDBX7-2fobDEjJVKsDFvZPGvHEayLa0rJtbfawLdsgqYkrDLxPDcRi5Oar4jJ"/>
          <p:cNvPicPr preferRelativeResize="0"/>
          <p:nvPr/>
        </p:nvPicPr>
        <p:blipFill rotWithShape="1">
          <a:blip r:embed="rId3">
            <a:alphaModFix/>
          </a:blip>
          <a:srcRect/>
          <a:stretch/>
        </p:blipFill>
        <p:spPr>
          <a:xfrm>
            <a:off x="4870284" y="3095158"/>
            <a:ext cx="14709802" cy="9264346"/>
          </a:xfrm>
          <a:prstGeom prst="rect">
            <a:avLst/>
          </a:prstGeom>
          <a:noFill/>
          <a:ln>
            <a:noFill/>
          </a:ln>
          <a:effectLst>
            <a:outerShdw blurRad="50800" dist="38100" dir="5400000" algn="t" rotWithShape="0">
              <a:srgbClr val="000000">
                <a:alpha val="40000"/>
              </a:srgbClr>
            </a:outerShdw>
          </a:effectLst>
        </p:spPr>
      </p:pic>
      <p:sp>
        <p:nvSpPr>
          <p:cNvPr id="5" name="Shape 555">
            <a:extLst>
              <a:ext uri="{FF2B5EF4-FFF2-40B4-BE49-F238E27FC236}">
                <a16:creationId xmlns:a16="http://schemas.microsoft.com/office/drawing/2014/main" id="{05D7B7CE-06CC-6E4F-879C-22E46C35A500}"/>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11"/>
        <p:cNvGrpSpPr/>
        <p:nvPr/>
      </p:nvGrpSpPr>
      <p:grpSpPr>
        <a:xfrm>
          <a:off x="0" y="0"/>
          <a:ext cx="0" cy="0"/>
          <a:chOff x="0" y="0"/>
          <a:chExt cx="0" cy="0"/>
        </a:xfrm>
      </p:grpSpPr>
      <p:sp>
        <p:nvSpPr>
          <p:cNvPr id="2" name="Title 1">
            <a:extLst>
              <a:ext uri="{FF2B5EF4-FFF2-40B4-BE49-F238E27FC236}">
                <a16:creationId xmlns:a16="http://schemas.microsoft.com/office/drawing/2014/main" id="{8169B47A-CB1F-7543-965D-0944F8481C5C}"/>
              </a:ext>
            </a:extLst>
          </p:cNvPr>
          <p:cNvSpPr>
            <a:spLocks noGrp="1"/>
          </p:cNvSpPr>
          <p:nvPr>
            <p:ph type="title"/>
          </p:nvPr>
        </p:nvSpPr>
        <p:spPr/>
        <p:txBody>
          <a:bodyPr/>
          <a:lstStyle/>
          <a:p>
            <a:r>
              <a:rPr lang="en-US" dirty="0"/>
              <a:t>Case Study: </a:t>
            </a:r>
            <a:r>
              <a:rPr lang="en-US" b="1" dirty="0">
                <a:latin typeface="Open Sans"/>
                <a:ea typeface="Open Sans"/>
                <a:cs typeface="Open Sans"/>
                <a:sym typeface="Open Sans"/>
              </a:rPr>
              <a:t>Retail dataset</a:t>
            </a:r>
            <a:endParaRPr lang="en-US" dirty="0"/>
          </a:p>
        </p:txBody>
      </p:sp>
      <p:graphicFrame>
        <p:nvGraphicFramePr>
          <p:cNvPr id="1214" name="Google Shape;1214;p151"/>
          <p:cNvGraphicFramePr/>
          <p:nvPr/>
        </p:nvGraphicFramePr>
        <p:xfrm>
          <a:off x="3876261" y="4671570"/>
          <a:ext cx="15227500" cy="5220420"/>
        </p:xfrm>
        <a:graphic>
          <a:graphicData uri="http://schemas.openxmlformats.org/drawingml/2006/table">
            <a:tbl>
              <a:tblPr firstRow="1" bandRow="1">
                <a:noFill/>
                <a:tableStyleId>{28F3C490-F3CE-43DB-B160-EBA469FD3FFE}</a:tableStyleId>
              </a:tblPr>
              <a:tblGrid>
                <a:gridCol w="3490225">
                  <a:extLst>
                    <a:ext uri="{9D8B030D-6E8A-4147-A177-3AD203B41FA5}">
                      <a16:colId xmlns:a16="http://schemas.microsoft.com/office/drawing/2014/main" val="20000"/>
                    </a:ext>
                  </a:extLst>
                </a:gridCol>
                <a:gridCol w="4123525">
                  <a:extLst>
                    <a:ext uri="{9D8B030D-6E8A-4147-A177-3AD203B41FA5}">
                      <a16:colId xmlns:a16="http://schemas.microsoft.com/office/drawing/2014/main" val="20001"/>
                    </a:ext>
                  </a:extLst>
                </a:gridCol>
                <a:gridCol w="3806875">
                  <a:extLst>
                    <a:ext uri="{9D8B030D-6E8A-4147-A177-3AD203B41FA5}">
                      <a16:colId xmlns:a16="http://schemas.microsoft.com/office/drawing/2014/main" val="20002"/>
                    </a:ext>
                  </a:extLst>
                </a:gridCol>
                <a:gridCol w="3806875">
                  <a:extLst>
                    <a:ext uri="{9D8B030D-6E8A-4147-A177-3AD203B41FA5}">
                      <a16:colId xmlns:a16="http://schemas.microsoft.com/office/drawing/2014/main" val="20003"/>
                    </a:ext>
                  </a:extLst>
                </a:gridCol>
              </a:tblGrid>
              <a:tr h="1045150">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1" i="0" u="none" strike="noStrike" cap="none">
                          <a:latin typeface="Open Sans"/>
                          <a:ea typeface="Open Sans"/>
                          <a:cs typeface="Open Sans"/>
                          <a:sym typeface="Open Sans"/>
                        </a:rPr>
                        <a:t>Relation</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1" i="0" u="none" strike="noStrike" cap="none">
                          <a:latin typeface="Open Sans"/>
                          <a:ea typeface="Open Sans"/>
                          <a:cs typeface="Open Sans"/>
                          <a:sym typeface="Open Sans"/>
                        </a:rPr>
                        <a:t>Cardinality </a:t>
                      </a:r>
                      <a:br>
                        <a:rPr lang="en-US" sz="2900" b="1" i="0" u="none" strike="noStrike" cap="none">
                          <a:latin typeface="Open Sans"/>
                          <a:ea typeface="Open Sans"/>
                          <a:cs typeface="Open Sans"/>
                          <a:sym typeface="Open Sans"/>
                        </a:rPr>
                      </a:br>
                      <a:r>
                        <a:rPr lang="en-US" sz="2900" b="1" i="0" u="none" strike="noStrike" cap="none">
                          <a:latin typeface="Open Sans"/>
                          <a:ea typeface="Open Sans"/>
                          <a:cs typeface="Open Sans"/>
                          <a:sym typeface="Open Sans"/>
                        </a:rPr>
                        <a:t>(# Tuples)</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1" i="0" u="none" strike="noStrike" cap="none">
                          <a:latin typeface="Open Sans"/>
                          <a:ea typeface="Open Sans"/>
                          <a:cs typeface="Open Sans"/>
                          <a:sym typeface="Open Sans"/>
                        </a:rPr>
                        <a:t>Degree</a:t>
                      </a:r>
                      <a:br>
                        <a:rPr lang="en-US" sz="2900" b="1" i="0" u="none" strike="noStrike" cap="none">
                          <a:latin typeface="Open Sans"/>
                          <a:ea typeface="Open Sans"/>
                          <a:cs typeface="Open Sans"/>
                          <a:sym typeface="Open Sans"/>
                        </a:rPr>
                      </a:br>
                      <a:r>
                        <a:rPr lang="en-US" sz="2900" b="1" i="0" u="none" strike="noStrike" cap="none">
                          <a:latin typeface="Open Sans"/>
                          <a:ea typeface="Open Sans"/>
                          <a:cs typeface="Open Sans"/>
                          <a:sym typeface="Open Sans"/>
                        </a:rPr>
                        <a:t>(# k/v columns)</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1" i="0" u="none" strike="noStrike" cap="none">
                          <a:latin typeface="Open Sans"/>
                          <a:ea typeface="Open Sans"/>
                          <a:cs typeface="Open Sans"/>
                          <a:sym typeface="Open Sans"/>
                        </a:rPr>
                        <a:t>File size </a:t>
                      </a:r>
                      <a:br>
                        <a:rPr lang="en-US" sz="2900" b="1" i="0" u="none" strike="noStrike" cap="none">
                          <a:latin typeface="Open Sans"/>
                          <a:ea typeface="Open Sans"/>
                          <a:cs typeface="Open Sans"/>
                          <a:sym typeface="Open Sans"/>
                        </a:rPr>
                      </a:br>
                      <a:r>
                        <a:rPr lang="en-US" sz="2900" b="1" i="0" u="none" strike="noStrike" cap="none">
                          <a:latin typeface="Open Sans"/>
                          <a:ea typeface="Open Sans"/>
                          <a:cs typeface="Open Sans"/>
                          <a:sym typeface="Open Sans"/>
                        </a:rPr>
                        <a:t>(csv)</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669275">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Inventory</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84,055,817</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3 &amp; 1</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2 GB</a:t>
                      </a:r>
                      <a:endParaRPr/>
                    </a:p>
                  </a:txBody>
                  <a:tcPr marL="165025" marR="165025" marT="82500" marB="825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69275">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Items</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5,618</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 &amp; 4</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129 KB</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69275">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Stores</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1,317</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 &amp; 14</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139 KB</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69275">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Demographics</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1,302</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 &amp; 15</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161 KB</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669275">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Weather</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1,159,457</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2 &amp; 6</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900"/>
                        <a:buFont typeface="Open Sans"/>
                        <a:buNone/>
                      </a:pPr>
                      <a:r>
                        <a:rPr lang="en-US" sz="2900" b="0" i="0" u="none" strike="noStrike" cap="none">
                          <a:latin typeface="Open Sans"/>
                          <a:ea typeface="Open Sans"/>
                          <a:cs typeface="Open Sans"/>
                          <a:sym typeface="Open Sans"/>
                        </a:rPr>
                        <a:t>33 MB</a:t>
                      </a:r>
                      <a:endParaRPr/>
                    </a:p>
                  </a:txBody>
                  <a:tcPr marL="165025" marR="165025" marT="82500" marB="82500">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825125">
                <a:tc>
                  <a:txBody>
                    <a:bodyPr/>
                    <a:lstStyle/>
                    <a:p>
                      <a:pPr marL="0" marR="0" lvl="0" indent="0" algn="ctr" rtl="0">
                        <a:lnSpc>
                          <a:spcPct val="100000"/>
                        </a:lnSpc>
                        <a:spcBef>
                          <a:spcPts val="0"/>
                        </a:spcBef>
                        <a:spcAft>
                          <a:spcPts val="0"/>
                        </a:spcAft>
                        <a:buClr>
                          <a:schemeClr val="dk1"/>
                        </a:buClr>
                        <a:buSzPts val="4300"/>
                        <a:buFont typeface="Helvetica Neue Light"/>
                        <a:buNone/>
                      </a:pPr>
                      <a:endParaRPr sz="4300" b="0" i="0" u="none" strike="noStrike" cap="none">
                        <a:solidFill>
                          <a:schemeClr val="dk1"/>
                        </a:solidFill>
                        <a:latin typeface="Open Sans"/>
                        <a:ea typeface="Open Sans"/>
                        <a:cs typeface="Open Sans"/>
                        <a:sym typeface="Open Sans"/>
                      </a:endParaRPr>
                    </a:p>
                  </a:txBody>
                  <a:tcPr marL="165025" marR="165025" marT="82500" marB="82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4300"/>
                        <a:buFont typeface="Helvetica Neue Light"/>
                        <a:buNone/>
                      </a:pPr>
                      <a:endParaRPr sz="4300" b="0" i="0" u="none" strike="noStrike" cap="none">
                        <a:solidFill>
                          <a:schemeClr val="dk1"/>
                        </a:solidFill>
                        <a:latin typeface="Open Sans"/>
                        <a:ea typeface="Open Sans"/>
                        <a:cs typeface="Open Sans"/>
                        <a:sym typeface="Open Sans"/>
                      </a:endParaRPr>
                    </a:p>
                  </a:txBody>
                  <a:tcPr marL="165025" marR="165025" marT="82500" marB="82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4300"/>
                        <a:buFont typeface="Open Sans"/>
                        <a:buNone/>
                      </a:pPr>
                      <a:r>
                        <a:rPr lang="en-US" sz="4300" b="0" i="0" u="none" strike="noStrike" cap="none">
                          <a:latin typeface="Open Sans"/>
                          <a:ea typeface="Open Sans"/>
                          <a:cs typeface="Open Sans"/>
                          <a:sym typeface="Open Sans"/>
                        </a:rPr>
                        <a:t>Total:</a:t>
                      </a:r>
                      <a:endParaRPr sz="4300" b="0" i="0" u="none" strike="noStrike" cap="none">
                        <a:solidFill>
                          <a:schemeClr val="dk1"/>
                        </a:solidFill>
                        <a:latin typeface="Open Sans"/>
                        <a:ea typeface="Open Sans"/>
                        <a:cs typeface="Open Sans"/>
                        <a:sym typeface="Open Sans"/>
                      </a:endParaRPr>
                    </a:p>
                  </a:txBody>
                  <a:tcPr marL="165025" marR="165025" marT="82500" marB="82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300"/>
                        <a:buFont typeface="Open Sans"/>
                        <a:buNone/>
                      </a:pPr>
                      <a:r>
                        <a:rPr lang="en-US" sz="4300" b="1" i="0" u="none" strike="noStrike" cap="none">
                          <a:latin typeface="Open Sans"/>
                          <a:ea typeface="Open Sans"/>
                          <a:cs typeface="Open Sans"/>
                          <a:sym typeface="Open Sans"/>
                        </a:rPr>
                        <a:t>2.1 GB</a:t>
                      </a:r>
                      <a:endParaRPr sz="4300" b="1" i="0" u="none" strike="noStrike" cap="none">
                        <a:solidFill>
                          <a:schemeClr val="dk1"/>
                        </a:solidFill>
                        <a:latin typeface="Open Sans"/>
                        <a:ea typeface="Open Sans"/>
                        <a:cs typeface="Open Sans"/>
                        <a:sym typeface="Open Sans"/>
                      </a:endParaRPr>
                    </a:p>
                  </a:txBody>
                  <a:tcPr marL="165025" marR="165025" marT="82500" marB="82500">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Shape 555">
            <a:extLst>
              <a:ext uri="{FF2B5EF4-FFF2-40B4-BE49-F238E27FC236}">
                <a16:creationId xmlns:a16="http://schemas.microsoft.com/office/drawing/2014/main" id="{B6C7695F-4D74-3249-BA5E-6566894D2D9D}"/>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18"/>
        <p:cNvGrpSpPr/>
        <p:nvPr/>
      </p:nvGrpSpPr>
      <p:grpSpPr>
        <a:xfrm>
          <a:off x="0" y="0"/>
          <a:ext cx="0" cy="0"/>
          <a:chOff x="0" y="0"/>
          <a:chExt cx="0" cy="0"/>
        </a:xfrm>
      </p:grpSpPr>
      <p:sp>
        <p:nvSpPr>
          <p:cNvPr id="2" name="Title 1">
            <a:extLst>
              <a:ext uri="{FF2B5EF4-FFF2-40B4-BE49-F238E27FC236}">
                <a16:creationId xmlns:a16="http://schemas.microsoft.com/office/drawing/2014/main" id="{3C4E5061-0986-E044-AA6F-132BDB046515}"/>
              </a:ext>
            </a:extLst>
          </p:cNvPr>
          <p:cNvSpPr>
            <a:spLocks noGrp="1"/>
          </p:cNvSpPr>
          <p:nvPr>
            <p:ph type="title"/>
          </p:nvPr>
        </p:nvSpPr>
        <p:spPr/>
        <p:txBody>
          <a:bodyPr/>
          <a:lstStyle/>
          <a:p>
            <a:r>
              <a:rPr lang="en-US" dirty="0"/>
              <a:t>Case Study: </a:t>
            </a:r>
            <a:r>
              <a:rPr lang="en-US" b="1" dirty="0">
                <a:latin typeface="Open Sans"/>
                <a:ea typeface="Open Sans"/>
                <a:cs typeface="Open Sans"/>
                <a:sym typeface="Open Sans"/>
              </a:rPr>
              <a:t>Retail dataset – PostgreSQL &amp; TensorFlow</a:t>
            </a:r>
            <a:endParaRPr lang="en-US" dirty="0"/>
          </a:p>
        </p:txBody>
      </p:sp>
      <p:graphicFrame>
        <p:nvGraphicFramePr>
          <p:cNvPr id="1221" name="Google Shape;1221;p152"/>
          <p:cNvGraphicFramePr/>
          <p:nvPr/>
        </p:nvGraphicFramePr>
        <p:xfrm>
          <a:off x="5983357" y="6457666"/>
          <a:ext cx="10741425" cy="5051825"/>
        </p:xfrm>
        <a:graphic>
          <a:graphicData uri="http://schemas.openxmlformats.org/drawingml/2006/table">
            <a:tbl>
              <a:tblPr bandRow="1">
                <a:noFill/>
                <a:tableStyleId>{22C45EEB-E340-4AC3-A160-600BA0D26272}</a:tableStyleId>
              </a:tblPr>
              <a:tblGrid>
                <a:gridCol w="7130475">
                  <a:extLst>
                    <a:ext uri="{9D8B030D-6E8A-4147-A177-3AD203B41FA5}">
                      <a16:colId xmlns:a16="http://schemas.microsoft.com/office/drawing/2014/main" val="20000"/>
                    </a:ext>
                  </a:extLst>
                </a:gridCol>
                <a:gridCol w="3610950">
                  <a:extLst>
                    <a:ext uri="{9D8B030D-6E8A-4147-A177-3AD203B41FA5}">
                      <a16:colId xmlns:a16="http://schemas.microsoft.com/office/drawing/2014/main" val="20001"/>
                    </a:ext>
                  </a:extLst>
                </a:gridCol>
              </a:tblGrid>
              <a:tr h="808050">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Cardinality (# of tuples)</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84,055,817</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04250">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Degree (# of columns)</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44 (3 &amp; 41)</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808050">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Size</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23 GB</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808050">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Time to compute in PostgreSQL</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217 secs</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996225">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Time to export from PostgreSQL</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373 secs</a:t>
                      </a:r>
                      <a:endParaRPr sz="3200" b="0" i="0" u="none" strike="noStrike" cap="none">
                        <a:latin typeface="Open Sans"/>
                        <a:ea typeface="Open Sans"/>
                        <a:cs typeface="Open Sans"/>
                        <a:sym typeface="Open Sans"/>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727200">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Time to learn parameters with GD</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3200"/>
                        <a:buFont typeface="Open Sans"/>
                        <a:buNone/>
                      </a:pPr>
                      <a:r>
                        <a:rPr lang="en-US" sz="3200" b="0" i="0" u="none" strike="noStrike" cap="none">
                          <a:latin typeface="Open Sans"/>
                          <a:ea typeface="Open Sans"/>
                          <a:cs typeface="Open Sans"/>
                          <a:sym typeface="Open Sans"/>
                        </a:rPr>
                        <a:t>&gt; 12,000 secs</a:t>
                      </a:r>
                      <a:endParaRPr/>
                    </a:p>
                  </a:txBody>
                  <a:tcPr marL="199250" marR="199250" marT="99625" marB="99625">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22" name="Google Shape;1222;p152"/>
          <p:cNvSpPr/>
          <p:nvPr/>
        </p:nvSpPr>
        <p:spPr>
          <a:xfrm>
            <a:off x="1649280" y="3163112"/>
            <a:ext cx="20245520" cy="2534027"/>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00000"/>
              </a:lnSpc>
              <a:spcBef>
                <a:spcPts val="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The design matrix is constructed by joining together </a:t>
            </a:r>
            <a:r>
              <a:rPr lang="en-US" sz="3200" dirty="0">
                <a:solidFill>
                  <a:srgbClr val="53585F"/>
                </a:solidFill>
                <a:latin typeface="Open Sans Light"/>
                <a:ea typeface="Open Sans Light"/>
                <a:cs typeface="Open Sans Light"/>
                <a:sym typeface="Open Sans Light"/>
              </a:rPr>
              <a:t>all the </a:t>
            </a:r>
            <a:r>
              <a:rPr lang="en-US" sz="3200" b="0" i="0" u="none" strike="noStrike" cap="none" dirty="0">
                <a:solidFill>
                  <a:srgbClr val="53585F"/>
                </a:solidFill>
                <a:latin typeface="Open Sans Light"/>
                <a:ea typeface="Open Sans Light"/>
                <a:cs typeface="Open Sans Light"/>
                <a:sym typeface="Open Sans Light"/>
              </a:rPr>
              <a:t>relations</a:t>
            </a:r>
            <a:endParaRPr dirty="0"/>
          </a:p>
          <a:p>
            <a:pPr marL="457200" marR="0" lvl="0" indent="-457200" algn="l" rtl="0">
              <a:lnSpc>
                <a:spcPct val="100000"/>
              </a:lnSpc>
              <a:spcBef>
                <a:spcPts val="180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Train a linear regression model to predict </a:t>
            </a:r>
            <a:r>
              <a:rPr lang="en-US" sz="3200" dirty="0">
                <a:solidFill>
                  <a:srgbClr val="53585F"/>
                </a:solidFill>
                <a:latin typeface="Open Sans Light"/>
                <a:ea typeface="Open Sans Light"/>
                <a:cs typeface="Open Sans Light"/>
                <a:sym typeface="Open Sans Light"/>
              </a:rPr>
              <a:t>sales</a:t>
            </a:r>
            <a:r>
              <a:rPr lang="en-US" sz="3200" b="0" i="0" u="none" strike="noStrike" cap="none" dirty="0">
                <a:solidFill>
                  <a:srgbClr val="53585F"/>
                </a:solidFill>
                <a:latin typeface="Open Sans Light"/>
                <a:ea typeface="Open Sans Light"/>
                <a:cs typeface="Open Sans Light"/>
                <a:sym typeface="Open Sans Light"/>
              </a:rPr>
              <a:t> by item, store, date from all the other features</a:t>
            </a:r>
            <a:endParaRPr sz="3200" b="0" i="0" u="none" strike="noStrike" cap="none" dirty="0">
              <a:solidFill>
                <a:srgbClr val="000000"/>
              </a:solidFill>
              <a:latin typeface="Open Sans Light"/>
              <a:ea typeface="Open Sans Light"/>
              <a:cs typeface="Open Sans Light"/>
              <a:sym typeface="Open Sans Light"/>
            </a:endParaRPr>
          </a:p>
        </p:txBody>
      </p:sp>
      <p:sp>
        <p:nvSpPr>
          <p:cNvPr id="6" name="Shape 555">
            <a:extLst>
              <a:ext uri="{FF2B5EF4-FFF2-40B4-BE49-F238E27FC236}">
                <a16:creationId xmlns:a16="http://schemas.microsoft.com/office/drawing/2014/main" id="{BC46C2C3-0689-C64B-92F6-7133A4EA614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26"/>
        <p:cNvGrpSpPr/>
        <p:nvPr/>
      </p:nvGrpSpPr>
      <p:grpSpPr>
        <a:xfrm>
          <a:off x="0" y="0"/>
          <a:ext cx="0" cy="0"/>
          <a:chOff x="0" y="0"/>
          <a:chExt cx="0" cy="0"/>
        </a:xfrm>
      </p:grpSpPr>
      <p:sp>
        <p:nvSpPr>
          <p:cNvPr id="2" name="Title 1">
            <a:extLst>
              <a:ext uri="{FF2B5EF4-FFF2-40B4-BE49-F238E27FC236}">
                <a16:creationId xmlns:a16="http://schemas.microsoft.com/office/drawing/2014/main" id="{6D4A7044-C9C4-E943-8D69-49923B95FCF8}"/>
              </a:ext>
            </a:extLst>
          </p:cNvPr>
          <p:cNvSpPr>
            <a:spLocks noGrp="1"/>
          </p:cNvSpPr>
          <p:nvPr>
            <p:ph type="title"/>
          </p:nvPr>
        </p:nvSpPr>
        <p:spPr/>
        <p:txBody>
          <a:bodyPr/>
          <a:lstStyle/>
          <a:p>
            <a:r>
              <a:rPr lang="en-US" dirty="0"/>
              <a:t>Case Study: </a:t>
            </a:r>
            <a:r>
              <a:rPr lang="en-US" b="1" dirty="0">
                <a:latin typeface="Open Sans"/>
                <a:ea typeface="Open Sans"/>
                <a:cs typeface="Open Sans"/>
                <a:sym typeface="Open Sans"/>
              </a:rPr>
              <a:t>Retail dataset - comparison</a:t>
            </a:r>
            <a:br>
              <a:rPr lang="en-US" b="1" dirty="0">
                <a:solidFill>
                  <a:srgbClr val="000000"/>
                </a:solidFill>
                <a:latin typeface="Open Sans"/>
                <a:ea typeface="Open Sans"/>
                <a:cs typeface="Open Sans"/>
                <a:sym typeface="Open Sans"/>
              </a:rPr>
            </a:br>
            <a:endParaRPr lang="en-US" dirty="0"/>
          </a:p>
        </p:txBody>
      </p:sp>
      <p:graphicFrame>
        <p:nvGraphicFramePr>
          <p:cNvPr id="1229" name="Google Shape;1229;p153"/>
          <p:cNvGraphicFramePr/>
          <p:nvPr>
            <p:extLst>
              <p:ext uri="{D42A27DB-BD31-4B8C-83A1-F6EECF244321}">
                <p14:modId xmlns:p14="http://schemas.microsoft.com/office/powerpoint/2010/main" val="497396758"/>
              </p:ext>
            </p:extLst>
          </p:nvPr>
        </p:nvGraphicFramePr>
        <p:xfrm>
          <a:off x="3538330" y="4068011"/>
          <a:ext cx="16637700" cy="7806170"/>
        </p:xfrm>
        <a:graphic>
          <a:graphicData uri="http://schemas.openxmlformats.org/drawingml/2006/table">
            <a:tbl>
              <a:tblPr firstRow="1" bandRow="1">
                <a:noFill/>
                <a:tableStyleId>{28F3C490-F3CE-43DB-B160-EBA469FD3FFE}</a:tableStyleId>
              </a:tblPr>
              <a:tblGrid>
                <a:gridCol w="4100625">
                  <a:extLst>
                    <a:ext uri="{9D8B030D-6E8A-4147-A177-3AD203B41FA5}">
                      <a16:colId xmlns:a16="http://schemas.microsoft.com/office/drawing/2014/main" val="20000"/>
                    </a:ext>
                  </a:extLst>
                </a:gridCol>
                <a:gridCol w="3323750">
                  <a:extLst>
                    <a:ext uri="{9D8B030D-6E8A-4147-A177-3AD203B41FA5}">
                      <a16:colId xmlns:a16="http://schemas.microsoft.com/office/drawing/2014/main" val="20001"/>
                    </a:ext>
                  </a:extLst>
                </a:gridCol>
                <a:gridCol w="3170725">
                  <a:extLst>
                    <a:ext uri="{9D8B030D-6E8A-4147-A177-3AD203B41FA5}">
                      <a16:colId xmlns:a16="http://schemas.microsoft.com/office/drawing/2014/main" val="20002"/>
                    </a:ext>
                  </a:extLst>
                </a:gridCol>
                <a:gridCol w="2880200">
                  <a:extLst>
                    <a:ext uri="{9D8B030D-6E8A-4147-A177-3AD203B41FA5}">
                      <a16:colId xmlns:a16="http://schemas.microsoft.com/office/drawing/2014/main" val="20003"/>
                    </a:ext>
                  </a:extLst>
                </a:gridCol>
                <a:gridCol w="3162400">
                  <a:extLst>
                    <a:ext uri="{9D8B030D-6E8A-4147-A177-3AD203B41FA5}">
                      <a16:colId xmlns:a16="http://schemas.microsoft.com/office/drawing/2014/main" val="20004"/>
                    </a:ext>
                  </a:extLst>
                </a:gridCol>
              </a:tblGrid>
              <a:tr h="971550">
                <a:tc>
                  <a:txBody>
                    <a:bodyPr/>
                    <a:lstStyle/>
                    <a:p>
                      <a:pPr marL="0" marR="0" lvl="0" indent="0" algn="r" rtl="0">
                        <a:lnSpc>
                          <a:spcPct val="100000"/>
                        </a:lnSpc>
                        <a:spcBef>
                          <a:spcPts val="0"/>
                        </a:spcBef>
                        <a:spcAft>
                          <a:spcPts val="0"/>
                        </a:spcAft>
                        <a:buClr>
                          <a:schemeClr val="dk1"/>
                        </a:buClr>
                        <a:buSzPts val="2800"/>
                        <a:buFont typeface="Helvetica Neue Light"/>
                        <a:buNone/>
                      </a:pPr>
                      <a:endParaRPr sz="2800" b="0" i="0" u="none" strike="noStrike" cap="none">
                        <a:latin typeface="Open Sans"/>
                        <a:ea typeface="Open Sans"/>
                        <a:cs typeface="Open Sans"/>
                        <a:sym typeface="Open Sans"/>
                      </a:endParaRPr>
                    </a:p>
                  </a:txBody>
                  <a:tcPr marL="153400" marR="153400" marT="76700" marB="76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tc gridSpan="2">
                  <a:txBody>
                    <a:bodyPr/>
                    <a:lstStyle/>
                    <a:p>
                      <a:pPr marL="0" marR="0" lvl="0" indent="0" algn="ctr" rtl="0">
                        <a:lnSpc>
                          <a:spcPct val="100000"/>
                        </a:lnSpc>
                        <a:spcBef>
                          <a:spcPts val="0"/>
                        </a:spcBef>
                        <a:spcAft>
                          <a:spcPts val="0"/>
                        </a:spcAft>
                        <a:buClr>
                          <a:schemeClr val="dk1"/>
                        </a:buClr>
                        <a:buSzPts val="2800"/>
                        <a:buFont typeface="Open Sans"/>
                        <a:buNone/>
                      </a:pPr>
                      <a:r>
                        <a:rPr lang="en-US" sz="2800" b="1" i="0" u="none" strike="noStrike" cap="none" dirty="0">
                          <a:latin typeface="Open Sans"/>
                          <a:ea typeface="Open Sans"/>
                          <a:cs typeface="Open Sans"/>
                          <a:sym typeface="Open Sans"/>
                        </a:rPr>
                        <a:t>Design matrix with PostgreSQL/TensorFlow</a:t>
                      </a:r>
                      <a:endParaRPr dirty="0"/>
                    </a:p>
                  </a:txBody>
                  <a:tcPr marL="153400" marR="153400" marT="76700" marB="7670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solidFill>
                      <a:srgbClr val="0070C0"/>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chemeClr val="dk1"/>
                        </a:buClr>
                        <a:buSzPts val="2800"/>
                        <a:buFont typeface="Open Sans"/>
                        <a:buNone/>
                      </a:pPr>
                      <a:r>
                        <a:rPr lang="en-US" sz="2800" b="1" i="0" u="none" strike="noStrike" cap="none" dirty="0" err="1">
                          <a:latin typeface="Open Sans"/>
                          <a:ea typeface="Open Sans"/>
                          <a:cs typeface="Open Sans"/>
                          <a:sym typeface="Open Sans"/>
                        </a:rPr>
                        <a:t>relational</a:t>
                      </a:r>
                      <a:r>
                        <a:rPr lang="en-US" sz="2800" b="1" i="0" u="sng" strike="noStrike" cap="none" dirty="0" err="1">
                          <a:latin typeface="Open Sans"/>
                          <a:ea typeface="Open Sans"/>
                          <a:cs typeface="Open Sans"/>
                          <a:sym typeface="Open Sans"/>
                        </a:rPr>
                        <a:t>AI</a:t>
                      </a:r>
                      <a:endParaRPr dirty="0"/>
                    </a:p>
                  </a:txBody>
                  <a:tcPr marL="153400" marR="153400" marT="76700" marB="76700" anchor="ctr">
                    <a:lnL w="12700" cap="flat" cmpd="sng">
                      <a:solidFill>
                        <a:srgbClr val="D8D8D8"/>
                      </a:solidFill>
                      <a:prstDash val="solid"/>
                      <a:round/>
                      <a:headEnd type="none" w="sm" len="sm"/>
                      <a:tailEnd type="none" w="sm" len="sm"/>
                    </a:lnL>
                    <a:solidFill>
                      <a:srgbClr val="0070C0"/>
                    </a:solidFill>
                  </a:tcPr>
                </a:tc>
                <a:tc hMerge="1">
                  <a:txBody>
                    <a:bodyPr/>
                    <a:lstStyle/>
                    <a:p>
                      <a:endParaRPr lang="en-US"/>
                    </a:p>
                  </a:txBody>
                  <a:tcPr/>
                </a:tc>
                <a:extLst>
                  <a:ext uri="{0D108BD9-81ED-4DB2-BD59-A6C34878D82A}">
                    <a16:rowId xmlns:a16="http://schemas.microsoft.com/office/drawing/2014/main" val="10000"/>
                  </a:ext>
                </a:extLst>
              </a:tr>
              <a:tr h="767025">
                <a:tc>
                  <a:txBody>
                    <a:bodyPr/>
                    <a:lstStyle/>
                    <a:p>
                      <a:pPr marL="0" marR="0" lvl="0" indent="0" algn="r" rtl="0">
                        <a:lnSpc>
                          <a:spcPct val="100000"/>
                        </a:lnSpc>
                        <a:spcBef>
                          <a:spcPts val="0"/>
                        </a:spcBef>
                        <a:spcAft>
                          <a:spcPts val="0"/>
                        </a:spcAft>
                        <a:buClr>
                          <a:schemeClr val="dk1"/>
                        </a:buClr>
                        <a:buSzPts val="2800"/>
                        <a:buFont typeface="Helvetica Neue Light"/>
                        <a:buNone/>
                      </a:pPr>
                      <a:endParaRPr sz="2800" b="0" i="0" u="none" strike="noStrike" cap="none">
                        <a:solidFill>
                          <a:schemeClr val="lt1"/>
                        </a:solidFill>
                        <a:latin typeface="Open Sans"/>
                        <a:ea typeface="Open Sans"/>
                        <a:cs typeface="Open Sans"/>
                        <a:sym typeface="Open Sans"/>
                      </a:endParaRPr>
                    </a:p>
                  </a:txBody>
                  <a:tcPr marL="153400" marR="153400" marT="76700" marB="76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Time</a:t>
                      </a:r>
                      <a:endParaRPr sz="2800" b="0" i="0" u="none" strike="noStrike" cap="none">
                        <a:solidFill>
                          <a:schemeClr val="lt1"/>
                        </a:solidFill>
                        <a:latin typeface="Open Sans"/>
                        <a:ea typeface="Open Sans"/>
                        <a:cs typeface="Open Sans"/>
                        <a:sym typeface="Open Sans"/>
                      </a:endParaRPr>
                    </a:p>
                  </a:txBody>
                  <a:tcPr marL="153400" marR="153400" marT="76700" marB="7670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Size</a:t>
                      </a:r>
                      <a:endParaRPr sz="2800" b="0" i="0" u="none" strike="noStrike" cap="none">
                        <a:solidFill>
                          <a:schemeClr val="lt1"/>
                        </a:solidFill>
                        <a:latin typeface="Open Sans"/>
                        <a:ea typeface="Open Sans"/>
                        <a:cs typeface="Open Sans"/>
                        <a:sym typeface="Open Sans"/>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Time</a:t>
                      </a:r>
                      <a:endParaRPr sz="2800" b="0" i="0" u="none" strike="noStrike" cap="none">
                        <a:solidFill>
                          <a:schemeClr val="lt1"/>
                        </a:solidFill>
                        <a:latin typeface="Open Sans"/>
                        <a:ea typeface="Open Sans"/>
                        <a:cs typeface="Open Sans"/>
                        <a:sym typeface="Open Sans"/>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Size</a:t>
                      </a:r>
                      <a:endParaRPr sz="2800" b="0" i="0" u="none" strike="noStrike" cap="none">
                        <a:solidFill>
                          <a:schemeClr val="lt1"/>
                        </a:solidFill>
                        <a:latin typeface="Open Sans"/>
                        <a:ea typeface="Open Sans"/>
                        <a:cs typeface="Open Sans"/>
                        <a:sym typeface="Open Sans"/>
                      </a:endParaRPr>
                    </a:p>
                  </a:txBody>
                  <a:tcPr marL="153400" marR="153400" marT="76700" marB="76700" anchor="ctr">
                    <a:lnL w="12700" cap="flat" cmpd="sng">
                      <a:solidFill>
                        <a:srgbClr val="D8D8D8"/>
                      </a:solidFill>
                      <a:prstDash val="solid"/>
                      <a:round/>
                      <a:headEnd type="none" w="sm" len="sm"/>
                      <a:tailEnd type="none" w="sm" len="sm"/>
                    </a:lnL>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Original</a:t>
                      </a:r>
                      <a:endParaRPr/>
                    </a:p>
                  </a:txBody>
                  <a:tcPr marL="153400" marR="153400" marT="76700" marB="76700" anchor="ctr">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2.1 GB</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2.1 GB</a:t>
                      </a:r>
                      <a:endParaRPr/>
                    </a:p>
                  </a:txBody>
                  <a:tcPr marL="153400" marR="153400" marT="76700" marB="76700" anchor="ctr">
                    <a:lnL w="12700" cap="flat" cmpd="sng">
                      <a:solidFill>
                        <a:srgbClr val="D8D8D8"/>
                      </a:solidFill>
                      <a:prstDash val="solid"/>
                      <a:round/>
                      <a:headEnd type="none" w="sm" len="sm"/>
                      <a:tailEnd type="none" w="sm" len="sm"/>
                    </a:lnL>
                    <a:lnT w="9525" cap="flat" cmpd="sng">
                      <a:solidFill>
                        <a:srgbClr val="000000">
                          <a:alpha val="0"/>
                        </a:srgbClr>
                      </a:solidFill>
                      <a:prstDash val="solid"/>
                      <a:round/>
                      <a:headEnd type="none" w="sm" len="sm"/>
                      <a:tailEnd type="none" w="sm" len="sm"/>
                    </a:lnT>
                  </a:tcPr>
                </a:tc>
                <a:extLst>
                  <a:ext uri="{0D108BD9-81ED-4DB2-BD59-A6C34878D82A}">
                    <a16:rowId xmlns:a16="http://schemas.microsoft.com/office/drawing/2014/main" val="10002"/>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Join Tables</a:t>
                      </a:r>
                      <a:endParaRPr/>
                    </a:p>
                  </a:txBody>
                  <a:tcPr marL="153400" marR="153400" marT="76700" marB="76700" anchor="ctr">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217 secs</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23 GB</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tcPr>
                </a:tc>
                <a:extLst>
                  <a:ext uri="{0D108BD9-81ED-4DB2-BD59-A6C34878D82A}">
                    <a16:rowId xmlns:a16="http://schemas.microsoft.com/office/drawing/2014/main" val="10003"/>
                  </a:ext>
                </a:extLst>
              </a:tr>
              <a:tr h="767025">
                <a:tc>
                  <a:txBody>
                    <a:bodyPr/>
                    <a:lstStyle/>
                    <a:p>
                      <a:pPr marL="0" marR="0" lvl="0" indent="0" algn="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Export DM</a:t>
                      </a:r>
                      <a:endParaRPr/>
                    </a:p>
                  </a:txBody>
                  <a:tcPr marL="153400" marR="153400" marT="76700" marB="76700" anchor="ctr">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373 secs</a:t>
                      </a:r>
                      <a:endParaRPr sz="2800" b="0" i="0" u="none" strike="noStrike" cap="none">
                        <a:latin typeface="Open Sans"/>
                        <a:ea typeface="Open Sans"/>
                        <a:cs typeface="Open Sans"/>
                        <a:sym typeface="Open Sans"/>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23 GB</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tcPr>
                </a:tc>
                <a:extLst>
                  <a:ext uri="{0D108BD9-81ED-4DB2-BD59-A6C34878D82A}">
                    <a16:rowId xmlns:a16="http://schemas.microsoft.com/office/drawing/2014/main" val="10004"/>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Aggregate</a:t>
                      </a:r>
                      <a:endParaRPr/>
                    </a:p>
                  </a:txBody>
                  <a:tcPr marL="153400" marR="153400" marT="76700" marB="76700" anchor="ctr">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18 secs</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37 KB</a:t>
                      </a:r>
                      <a:endParaRPr/>
                    </a:p>
                  </a:txBody>
                  <a:tcPr marL="153400" marR="153400" marT="76700" marB="76700" anchor="ctr">
                    <a:lnL w="12700" cap="flat" cmpd="sng">
                      <a:solidFill>
                        <a:srgbClr val="D8D8D8"/>
                      </a:solidFill>
                      <a:prstDash val="solid"/>
                      <a:round/>
                      <a:headEnd type="none" w="sm" len="sm"/>
                      <a:tailEnd type="none" w="sm" len="sm"/>
                    </a:lnL>
                  </a:tcPr>
                </a:tc>
                <a:extLst>
                  <a:ext uri="{0D108BD9-81ED-4DB2-BD59-A6C34878D82A}">
                    <a16:rowId xmlns:a16="http://schemas.microsoft.com/office/drawing/2014/main" val="10005"/>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Parameter learning with GD</a:t>
                      </a:r>
                      <a:endParaRPr/>
                    </a:p>
                  </a:txBody>
                  <a:tcPr marL="153400" marR="153400" marT="76700" marB="76700" anchor="ctr">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&gt; 12 K secs</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0.5 secs</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a:t>
                      </a:r>
                      <a:endParaRPr/>
                    </a:p>
                  </a:txBody>
                  <a:tcPr marL="153400" marR="153400" marT="76700" marB="76700" anchor="ctr">
                    <a:lnL w="12700" cap="flat" cmpd="sng">
                      <a:solidFill>
                        <a:srgbClr val="D8D8D8"/>
                      </a:solidFill>
                      <a:prstDash val="solid"/>
                      <a:round/>
                      <a:headEnd type="none" w="sm" len="sm"/>
                      <a:tailEnd type="none" w="sm" len="sm"/>
                    </a:lnL>
                  </a:tcPr>
                </a:tc>
                <a:extLst>
                  <a:ext uri="{0D108BD9-81ED-4DB2-BD59-A6C34878D82A}">
                    <a16:rowId xmlns:a16="http://schemas.microsoft.com/office/drawing/2014/main" val="10006"/>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1" i="0" u="none" strike="noStrike" cap="none">
                          <a:latin typeface="Open Sans"/>
                          <a:ea typeface="Open Sans"/>
                          <a:cs typeface="Open Sans"/>
                          <a:sym typeface="Open Sans"/>
                        </a:rPr>
                        <a:t>Total</a:t>
                      </a:r>
                      <a:endParaRPr/>
                    </a:p>
                  </a:txBody>
                  <a:tcPr marL="153400" marR="153400" marT="76700" marB="76700" anchor="ctr">
                    <a:lnR w="12700" cap="flat" cmpd="sng">
                      <a:solidFill>
                        <a:srgbClr val="D8D8D8"/>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&gt; 12.5 K secs</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B w="12700"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Helvetica Neue Light"/>
                        <a:buNone/>
                      </a:pPr>
                      <a:endParaRPr sz="2800" b="0" i="0" u="none" strike="noStrike" cap="none">
                        <a:latin typeface="Open Sans"/>
                        <a:ea typeface="Open Sans"/>
                        <a:cs typeface="Open Sans"/>
                        <a:sym typeface="Open Sans"/>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B w="12700"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Open Sans"/>
                        <a:buNone/>
                      </a:pPr>
                      <a:r>
                        <a:rPr lang="en-US" sz="2800" b="0" i="0" u="none" strike="noStrike" cap="none">
                          <a:latin typeface="Open Sans"/>
                          <a:ea typeface="Open Sans"/>
                          <a:cs typeface="Open Sans"/>
                          <a:sym typeface="Open Sans"/>
                        </a:rPr>
                        <a:t>18.5 secs</a:t>
                      </a:r>
                      <a:endParaRPr/>
                    </a:p>
                  </a:txBody>
                  <a:tcPr marL="153400" marR="153400" marT="76700" marB="767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B w="12700"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Helvetica Neue Light"/>
                        <a:buNone/>
                      </a:pPr>
                      <a:endParaRPr sz="2800" b="0" i="0" u="none" strike="noStrike" cap="none">
                        <a:latin typeface="Open Sans"/>
                        <a:ea typeface="Open Sans"/>
                        <a:cs typeface="Open Sans"/>
                        <a:sym typeface="Open Sans"/>
                      </a:endParaRPr>
                    </a:p>
                  </a:txBody>
                  <a:tcPr marL="153400" marR="153400" marT="76700" marB="76700" anchor="ctr">
                    <a:lnL w="12700" cap="flat" cmpd="sng">
                      <a:solidFill>
                        <a:srgbClr val="D8D8D8"/>
                      </a:solidFill>
                      <a:prstDash val="solid"/>
                      <a:round/>
                      <a:headEnd type="none" w="sm" len="sm"/>
                      <a:tailEnd type="none" w="sm" len="sm"/>
                    </a:lnL>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1" i="0" u="none" strike="noStrike" cap="none">
                          <a:latin typeface="Open Sans"/>
                          <a:ea typeface="Open Sans"/>
                          <a:cs typeface="Open Sans"/>
                          <a:sym typeface="Open Sans"/>
                        </a:rPr>
                        <a:t>Improvement </a:t>
                      </a:r>
                      <a:r>
                        <a:rPr lang="en-US" sz="1800" b="0" i="0" u="none" strike="noStrike" cap="none">
                          <a:latin typeface="Open Sans"/>
                          <a:ea typeface="Open Sans"/>
                          <a:cs typeface="Open Sans"/>
                          <a:sym typeface="Open Sans"/>
                        </a:rPr>
                        <a:t>(1</a:t>
                      </a:r>
                      <a:r>
                        <a:rPr lang="en-US" sz="1800" b="0" i="0" u="none" strike="noStrike" cap="none" baseline="30000">
                          <a:latin typeface="Open Sans"/>
                          <a:ea typeface="Open Sans"/>
                          <a:cs typeface="Open Sans"/>
                          <a:sym typeface="Open Sans"/>
                        </a:rPr>
                        <a:t>st</a:t>
                      </a:r>
                      <a:r>
                        <a:rPr lang="en-US" sz="1800" b="0" i="0" u="none" strike="noStrike" cap="none">
                          <a:latin typeface="Open Sans"/>
                          <a:ea typeface="Open Sans"/>
                          <a:cs typeface="Open Sans"/>
                          <a:sym typeface="Open Sans"/>
                        </a:rPr>
                        <a:t> Model)</a:t>
                      </a:r>
                      <a:endParaRPr/>
                    </a:p>
                  </a:txBody>
                  <a:tcPr marL="153400" marR="153400" marT="76700" marB="76700" anchor="ctr">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tcPr>
                </a:tc>
                <a:tc gridSpan="4">
                  <a:txBody>
                    <a:bodyPr/>
                    <a:lstStyle/>
                    <a:p>
                      <a:pPr marL="0" marR="0" lvl="0" indent="0" algn="ctr" rtl="0">
                        <a:lnSpc>
                          <a:spcPct val="100000"/>
                        </a:lnSpc>
                        <a:spcBef>
                          <a:spcPts val="0"/>
                        </a:spcBef>
                        <a:spcAft>
                          <a:spcPts val="0"/>
                        </a:spcAft>
                        <a:buClr>
                          <a:srgbClr val="0365C0"/>
                        </a:buClr>
                        <a:buSzPts val="4800"/>
                        <a:buFont typeface="Open Sans"/>
                        <a:buNone/>
                      </a:pPr>
                      <a:r>
                        <a:rPr lang="en-US" sz="4800" b="1" i="0" u="none" strike="noStrike" cap="none">
                          <a:solidFill>
                            <a:srgbClr val="0365C0"/>
                          </a:solidFill>
                          <a:latin typeface="Open Sans"/>
                          <a:ea typeface="Open Sans"/>
                          <a:cs typeface="Open Sans"/>
                          <a:sym typeface="Open Sans"/>
                        </a:rPr>
                        <a:t>&gt; 676x faster      11x smaller</a:t>
                      </a:r>
                      <a:endParaRPr/>
                    </a:p>
                  </a:txBody>
                  <a:tcPr marL="153400" marR="153400" marT="76700" marB="76700" anchor="ctr">
                    <a:lnL w="12700" cap="flat" cmpd="sng">
                      <a:solidFill>
                        <a:srgbClr val="D8D8D8"/>
                      </a:solidFill>
                      <a:prstDash val="solid"/>
                      <a:round/>
                      <a:headEnd type="none" w="sm" len="sm"/>
                      <a:tailEnd type="none" w="sm" len="sm"/>
                    </a:lnL>
                    <a:lnT w="12700" cap="flat" cmpd="sng">
                      <a:solidFill>
                        <a:srgbClr val="D8D8D8"/>
                      </a:solidFill>
                      <a:prstDash val="solid"/>
                      <a:round/>
                      <a:headEnd type="none" w="sm" len="sm"/>
                      <a:tailEnd type="none" w="sm" len="sm"/>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622150">
                <a:tc>
                  <a:txBody>
                    <a:bodyPr/>
                    <a:lstStyle/>
                    <a:p>
                      <a:pPr marL="0" marR="0" lvl="0" indent="0" algn="r" rtl="0">
                        <a:lnSpc>
                          <a:spcPct val="100000"/>
                        </a:lnSpc>
                        <a:spcBef>
                          <a:spcPts val="0"/>
                        </a:spcBef>
                        <a:spcAft>
                          <a:spcPts val="0"/>
                        </a:spcAft>
                        <a:buClr>
                          <a:schemeClr val="dk1"/>
                        </a:buClr>
                        <a:buSzPts val="2800"/>
                        <a:buFont typeface="Open Sans"/>
                        <a:buNone/>
                      </a:pPr>
                      <a:r>
                        <a:rPr lang="en-US" sz="2800" b="1" i="0" u="none" strike="noStrike" cap="none">
                          <a:latin typeface="Open Sans"/>
                          <a:ea typeface="Open Sans"/>
                          <a:cs typeface="Open Sans"/>
                          <a:sym typeface="Open Sans"/>
                        </a:rPr>
                        <a:t>Every model after</a:t>
                      </a:r>
                      <a:endParaRPr/>
                    </a:p>
                  </a:txBody>
                  <a:tcPr marL="153400" marR="153400" marT="76700" marB="76700" anchor="ctr">
                    <a:lnR w="12700" cap="flat" cmpd="sng">
                      <a:solidFill>
                        <a:srgbClr val="D8D8D8"/>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gridSpan="4">
                  <a:txBody>
                    <a:bodyPr/>
                    <a:lstStyle/>
                    <a:p>
                      <a:pPr marL="0" marR="0" lvl="0" indent="0" algn="ctr" rtl="0">
                        <a:lnSpc>
                          <a:spcPct val="100000"/>
                        </a:lnSpc>
                        <a:spcBef>
                          <a:spcPts val="0"/>
                        </a:spcBef>
                        <a:spcAft>
                          <a:spcPts val="0"/>
                        </a:spcAft>
                        <a:buClr>
                          <a:srgbClr val="0365C0"/>
                        </a:buClr>
                        <a:buSzPts val="4800"/>
                        <a:buFont typeface="Open Sans"/>
                        <a:buNone/>
                      </a:pPr>
                      <a:r>
                        <a:rPr lang="en-US" sz="4800" b="1" i="0" u="none" strike="noStrike" cap="none" dirty="0">
                          <a:solidFill>
                            <a:srgbClr val="0365C0"/>
                          </a:solidFill>
                          <a:latin typeface="Open Sans"/>
                          <a:ea typeface="Open Sans"/>
                          <a:cs typeface="Open Sans"/>
                          <a:sym typeface="Open Sans"/>
                        </a:rPr>
                        <a:t>&gt; 24,000x faster</a:t>
                      </a:r>
                      <a:endParaRPr dirty="0"/>
                    </a:p>
                  </a:txBody>
                  <a:tcPr marL="153400" marR="153400" marT="76700" marB="76700" anchor="ctr">
                    <a:lnL w="12700" cap="flat" cmpd="sng">
                      <a:solidFill>
                        <a:srgbClr val="D8D8D8"/>
                      </a:solidFill>
                      <a:prstDash val="solid"/>
                      <a:round/>
                      <a:headEnd type="none" w="sm" len="sm"/>
                      <a:tailEnd type="none" w="sm" len="sm"/>
                    </a:lnL>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bl>
          </a:graphicData>
        </a:graphic>
      </p:graphicFrame>
      <p:cxnSp>
        <p:nvCxnSpPr>
          <p:cNvPr id="1230" name="Google Shape;1230;p153"/>
          <p:cNvCxnSpPr/>
          <p:nvPr/>
        </p:nvCxnSpPr>
        <p:spPr>
          <a:xfrm>
            <a:off x="3510621" y="11875217"/>
            <a:ext cx="16637730" cy="0"/>
          </a:xfrm>
          <a:prstGeom prst="straightConnector1">
            <a:avLst/>
          </a:prstGeom>
          <a:noFill/>
          <a:ln w="25400" cap="flat" cmpd="sng">
            <a:solidFill>
              <a:srgbClr val="000000"/>
            </a:solidFill>
            <a:prstDash val="solid"/>
            <a:miter lim="400000"/>
            <a:headEnd type="none" w="sm" len="sm"/>
            <a:tailEnd type="none" w="sm" len="sm"/>
          </a:ln>
        </p:spPr>
      </p:cxnSp>
      <p:cxnSp>
        <p:nvCxnSpPr>
          <p:cNvPr id="1231" name="Google Shape;1231;p153"/>
          <p:cNvCxnSpPr/>
          <p:nvPr/>
        </p:nvCxnSpPr>
        <p:spPr>
          <a:xfrm>
            <a:off x="3538330" y="5824331"/>
            <a:ext cx="16637730" cy="0"/>
          </a:xfrm>
          <a:prstGeom prst="straightConnector1">
            <a:avLst/>
          </a:prstGeom>
          <a:noFill/>
          <a:ln w="25400" cap="flat" cmpd="sng">
            <a:solidFill>
              <a:srgbClr val="000000"/>
            </a:solidFill>
            <a:prstDash val="solid"/>
            <a:miter lim="400000"/>
            <a:headEnd type="none" w="sm" len="sm"/>
            <a:tailEnd type="none" w="sm" len="sm"/>
          </a:ln>
        </p:spPr>
      </p:cxnSp>
      <p:cxnSp>
        <p:nvCxnSpPr>
          <p:cNvPr id="1232" name="Google Shape;1232;p153"/>
          <p:cNvCxnSpPr/>
          <p:nvPr/>
        </p:nvCxnSpPr>
        <p:spPr>
          <a:xfrm rot="10800000">
            <a:off x="14133731" y="4082080"/>
            <a:ext cx="0" cy="6032591"/>
          </a:xfrm>
          <a:prstGeom prst="straightConnector1">
            <a:avLst/>
          </a:prstGeom>
          <a:noFill/>
          <a:ln w="50800" cap="flat" cmpd="sng">
            <a:solidFill>
              <a:srgbClr val="FF0000"/>
            </a:solidFill>
            <a:prstDash val="solid"/>
            <a:miter lim="400000"/>
            <a:headEnd type="none" w="sm" len="sm"/>
            <a:tailEnd type="none" w="sm" len="sm"/>
          </a:ln>
        </p:spPr>
      </p:cxnSp>
      <p:sp>
        <p:nvSpPr>
          <p:cNvPr id="8" name="Shape 555">
            <a:extLst>
              <a:ext uri="{FF2B5EF4-FFF2-40B4-BE49-F238E27FC236}">
                <a16:creationId xmlns:a16="http://schemas.microsoft.com/office/drawing/2014/main" id="{19DF2B73-5D66-0A48-86A3-A849B4D9B11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Title 1">
            <a:extLst>
              <a:ext uri="{FF2B5EF4-FFF2-40B4-BE49-F238E27FC236}">
                <a16:creationId xmlns:a16="http://schemas.microsoft.com/office/drawing/2014/main" id="{E9682F54-8F03-A741-BEF8-955815B27881}"/>
              </a:ext>
            </a:extLst>
          </p:cNvPr>
          <p:cNvSpPr>
            <a:spLocks noGrp="1"/>
          </p:cNvSpPr>
          <p:nvPr>
            <p:ph type="title"/>
          </p:nvPr>
        </p:nvSpPr>
        <p:spPr/>
        <p:txBody>
          <a:bodyPr/>
          <a:lstStyle/>
          <a:p>
            <a:r>
              <a:rPr lang="en-US" dirty="0"/>
              <a:t>Does </a:t>
            </a:r>
            <a:r>
              <a:rPr lang="en-US" b="1" dirty="0">
                <a:latin typeface="Open Sans"/>
                <a:ea typeface="Open Sans"/>
                <a:cs typeface="Open Sans"/>
                <a:sym typeface="Open Sans"/>
              </a:rPr>
              <a:t>it work for all model classes or methods?</a:t>
            </a:r>
            <a:br>
              <a:rPr lang="en-US" b="1" dirty="0">
                <a:solidFill>
                  <a:srgbClr val="000000"/>
                </a:solidFill>
                <a:latin typeface="Open Sans"/>
                <a:ea typeface="Open Sans"/>
                <a:cs typeface="Open Sans"/>
                <a:sym typeface="Open Sans"/>
              </a:rPr>
            </a:br>
            <a:endParaRPr lang="en-US" dirty="0"/>
          </a:p>
        </p:txBody>
      </p:sp>
      <p:sp>
        <p:nvSpPr>
          <p:cNvPr id="3" name="Text Placeholder 2">
            <a:extLst>
              <a:ext uri="{FF2B5EF4-FFF2-40B4-BE49-F238E27FC236}">
                <a16:creationId xmlns:a16="http://schemas.microsoft.com/office/drawing/2014/main" id="{2940A275-2B1E-7744-BA2A-28FDB7AECF5C}"/>
              </a:ext>
            </a:extLst>
          </p:cNvPr>
          <p:cNvSpPr>
            <a:spLocks noGrp="1"/>
          </p:cNvSpPr>
          <p:nvPr>
            <p:ph type="body" idx="1"/>
          </p:nvPr>
        </p:nvSpPr>
        <p:spPr/>
        <p:txBody>
          <a:bodyPr/>
          <a:lstStyle/>
          <a:p>
            <a:pPr lvl="0" indent="-457200">
              <a:lnSpc>
                <a:spcPct val="100000"/>
              </a:lnSpc>
              <a:spcBef>
                <a:spcPts val="1400"/>
              </a:spcBef>
              <a:buSzPts val="2400"/>
              <a:buFont typeface="Noto Sans Symbols"/>
              <a:buChar char="▪"/>
            </a:pPr>
            <a:r>
              <a:rPr lang="en-US" sz="3600" dirty="0"/>
              <a:t>Linear regression</a:t>
            </a:r>
          </a:p>
          <a:p>
            <a:pPr lvl="0" indent="-457200">
              <a:lnSpc>
                <a:spcPct val="100000"/>
              </a:lnSpc>
              <a:spcBef>
                <a:spcPts val="1400"/>
              </a:spcBef>
              <a:buSzPts val="2400"/>
              <a:buFont typeface="Noto Sans Symbols"/>
              <a:buChar char="▪"/>
            </a:pPr>
            <a:r>
              <a:rPr lang="en-US" sz="3600" dirty="0"/>
              <a:t>Polynomial regression</a:t>
            </a:r>
          </a:p>
          <a:p>
            <a:pPr lvl="0" indent="-457200">
              <a:lnSpc>
                <a:spcPct val="100000"/>
              </a:lnSpc>
              <a:spcBef>
                <a:spcPts val="1400"/>
              </a:spcBef>
              <a:buSzPts val="2400"/>
              <a:buFont typeface="Noto Sans Symbols"/>
              <a:buChar char="▪"/>
            </a:pPr>
            <a:r>
              <a:rPr lang="en-US" sz="3600" dirty="0"/>
              <a:t>Factorization machines</a:t>
            </a:r>
          </a:p>
          <a:p>
            <a:pPr lvl="0" indent="-457200">
              <a:lnSpc>
                <a:spcPct val="100000"/>
              </a:lnSpc>
              <a:spcBef>
                <a:spcPts val="1400"/>
              </a:spcBef>
              <a:buSzPts val="2400"/>
              <a:buFont typeface="Noto Sans Symbols"/>
              <a:buChar char="▪"/>
            </a:pPr>
            <a:r>
              <a:rPr lang="en-US" sz="3600" dirty="0"/>
              <a:t>Decision trees</a:t>
            </a:r>
          </a:p>
          <a:p>
            <a:pPr lvl="0" indent="-457200">
              <a:lnSpc>
                <a:spcPct val="100000"/>
              </a:lnSpc>
              <a:spcBef>
                <a:spcPts val="1400"/>
              </a:spcBef>
              <a:buSzPts val="2400"/>
              <a:buFont typeface="Noto Sans Symbols"/>
              <a:buChar char="▪"/>
            </a:pPr>
            <a:r>
              <a:rPr lang="en-US" sz="3600" dirty="0"/>
              <a:t>Linear SVM</a:t>
            </a:r>
          </a:p>
          <a:p>
            <a:pPr lvl="0" indent="-457200">
              <a:lnSpc>
                <a:spcPct val="100000"/>
              </a:lnSpc>
              <a:spcBef>
                <a:spcPts val="1400"/>
              </a:spcBef>
              <a:buSzPts val="2400"/>
              <a:buFont typeface="Noto Sans Symbols"/>
              <a:buChar char="▪"/>
            </a:pPr>
            <a:r>
              <a:rPr lang="en-US" sz="3600" dirty="0"/>
              <a:t>Deep sum-product networks</a:t>
            </a:r>
          </a:p>
          <a:p>
            <a:pPr lvl="0" indent="-457200">
              <a:lnSpc>
                <a:spcPct val="100000"/>
              </a:lnSpc>
              <a:spcBef>
                <a:spcPts val="1400"/>
              </a:spcBef>
              <a:buSzPts val="2400"/>
              <a:buFont typeface="Noto Sans Symbols"/>
              <a:buChar char="▪"/>
            </a:pPr>
            <a:r>
              <a:rPr lang="en-US" sz="3600" dirty="0"/>
              <a:t>Naive Bayes Classifier (discrete case)</a:t>
            </a:r>
          </a:p>
          <a:p>
            <a:pPr lvl="0" indent="-457200">
              <a:lnSpc>
                <a:spcPct val="100000"/>
              </a:lnSpc>
              <a:spcBef>
                <a:spcPts val="1400"/>
              </a:spcBef>
              <a:buSzPts val="2400"/>
              <a:buFont typeface="Noto Sans Symbols"/>
              <a:buChar char="▪"/>
            </a:pPr>
            <a:r>
              <a:rPr lang="en-US" sz="3600" dirty="0"/>
              <a:t>Hidden Markov Model (discrete case)</a:t>
            </a:r>
          </a:p>
          <a:p>
            <a:pPr marL="0" lvl="8" indent="1828800">
              <a:lnSpc>
                <a:spcPct val="100000"/>
              </a:lnSpc>
              <a:spcBef>
                <a:spcPts val="1400"/>
              </a:spcBef>
              <a:buSzPts val="2400"/>
              <a:buNone/>
            </a:pPr>
            <a:endParaRPr lang="en-US" sz="2400" dirty="0">
              <a:solidFill>
                <a:srgbClr val="000000"/>
              </a:solidFill>
            </a:endParaRPr>
          </a:p>
          <a:p>
            <a:pPr marL="0" lvl="8" indent="1828800">
              <a:lnSpc>
                <a:spcPct val="100000"/>
              </a:lnSpc>
              <a:spcBef>
                <a:spcPts val="1400"/>
              </a:spcBef>
              <a:buSzPts val="2400"/>
              <a:buNone/>
            </a:pPr>
            <a:endParaRPr lang="en-US" sz="2400" dirty="0">
              <a:solidFill>
                <a:srgbClr val="000000"/>
              </a:solidFill>
            </a:endParaRPr>
          </a:p>
          <a:p>
            <a:pPr marL="0" lvl="8" indent="1828800">
              <a:lnSpc>
                <a:spcPct val="100000"/>
              </a:lnSpc>
              <a:spcBef>
                <a:spcPts val="1400"/>
              </a:spcBef>
              <a:buSzPts val="2400"/>
              <a:buNone/>
            </a:pPr>
            <a:endParaRPr lang="en-US" sz="2400" dirty="0">
              <a:solidFill>
                <a:srgbClr val="000000"/>
              </a:solidFill>
            </a:endParaRPr>
          </a:p>
          <a:p>
            <a:pPr marL="0" lvl="8" indent="1828800">
              <a:lnSpc>
                <a:spcPct val="100000"/>
              </a:lnSpc>
              <a:spcBef>
                <a:spcPts val="1400"/>
              </a:spcBef>
              <a:buSzPts val="2400"/>
              <a:buNone/>
            </a:pPr>
            <a:endParaRPr lang="en-US" sz="2400" dirty="0">
              <a:solidFill>
                <a:srgbClr val="000000"/>
              </a:solidFill>
            </a:endParaRPr>
          </a:p>
          <a:p>
            <a:pPr marL="0" lvl="8" indent="1828800">
              <a:lnSpc>
                <a:spcPct val="100000"/>
              </a:lnSpc>
              <a:spcBef>
                <a:spcPts val="1400"/>
              </a:spcBef>
              <a:buSzPts val="2400"/>
              <a:buNone/>
            </a:pPr>
            <a:r>
              <a:rPr lang="en-US" sz="3200" dirty="0"/>
              <a:t>					(with more on the way)</a:t>
            </a:r>
            <a:endParaRPr lang="en-US" sz="3600" dirty="0"/>
          </a:p>
        </p:txBody>
      </p:sp>
      <p:sp>
        <p:nvSpPr>
          <p:cNvPr id="4" name="Subtitle 3">
            <a:extLst>
              <a:ext uri="{FF2B5EF4-FFF2-40B4-BE49-F238E27FC236}">
                <a16:creationId xmlns:a16="http://schemas.microsoft.com/office/drawing/2014/main" id="{BEFD0A1C-D868-A344-BC4D-F4DCEE1B7203}"/>
              </a:ext>
            </a:extLst>
          </p:cNvPr>
          <p:cNvSpPr>
            <a:spLocks noGrp="1"/>
          </p:cNvSpPr>
          <p:nvPr>
            <p:ph type="subTitle" idx="2"/>
          </p:nvPr>
        </p:nvSpPr>
        <p:spPr/>
        <p:txBody>
          <a:bodyPr/>
          <a:lstStyle/>
          <a:p>
            <a:r>
              <a:rPr lang="en-US" dirty="0"/>
              <a:t>Supported methods include</a:t>
            </a:r>
          </a:p>
        </p:txBody>
      </p:sp>
      <p:sp>
        <p:nvSpPr>
          <p:cNvPr id="5" name="Shape 555">
            <a:extLst>
              <a:ext uri="{FF2B5EF4-FFF2-40B4-BE49-F238E27FC236}">
                <a16:creationId xmlns:a16="http://schemas.microsoft.com/office/drawing/2014/main" id="{AC2D50BC-A21A-D84B-99B6-6AB5DFAD466D}"/>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48</a:t>
            </a:fld>
            <a:endParaRPr lang="en-US" dirty="0"/>
          </a:p>
        </p:txBody>
      </p:sp>
      <p:sp>
        <p:nvSpPr>
          <p:cNvPr id="6" name="Text Placeholder 2">
            <a:extLst>
              <a:ext uri="{FF2B5EF4-FFF2-40B4-BE49-F238E27FC236}">
                <a16:creationId xmlns:a16="http://schemas.microsoft.com/office/drawing/2014/main" id="{78A6BCE6-5459-C540-BFF8-80E082A377C8}"/>
              </a:ext>
            </a:extLst>
          </p:cNvPr>
          <p:cNvSpPr txBox="1">
            <a:spLocks/>
          </p:cNvSpPr>
          <p:nvPr/>
        </p:nvSpPr>
        <p:spPr>
          <a:xfrm>
            <a:off x="12416773" y="3307708"/>
            <a:ext cx="10927200" cy="8060700"/>
          </a:xfrm>
          <a:prstGeom prst="rect">
            <a:avLst/>
          </a:prstGeom>
          <a:noFill/>
          <a:ln>
            <a:noFill/>
          </a:ln>
        </p:spPr>
        <p:txBody>
          <a:bodyPr spcFirstLastPara="1" wrap="square" lIns="246875" tIns="91425" rIns="91425" bIns="91425" anchor="t" anchorCtr="0"/>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indent="-457200">
              <a:lnSpc>
                <a:spcPct val="100000"/>
              </a:lnSpc>
              <a:spcBef>
                <a:spcPts val="1400"/>
              </a:spcBef>
              <a:buSzPts val="2400"/>
              <a:buFont typeface="Noto Sans Symbols"/>
              <a:buChar char="▪"/>
            </a:pPr>
            <a:endParaRPr lang="en-US" sz="3600" dirty="0"/>
          </a:p>
          <a:p>
            <a:pPr indent="-457200">
              <a:lnSpc>
                <a:spcPct val="100000"/>
              </a:lnSpc>
              <a:spcBef>
                <a:spcPts val="1400"/>
              </a:spcBef>
              <a:buSzPts val="2400"/>
              <a:buFont typeface="Noto Sans Symbols"/>
              <a:buChar char="▪"/>
            </a:pPr>
            <a:r>
              <a:rPr lang="en-US" sz="3600" dirty="0"/>
              <a:t>K-Means &amp; K-Median clustering</a:t>
            </a:r>
          </a:p>
          <a:p>
            <a:pPr indent="-457200">
              <a:lnSpc>
                <a:spcPct val="100000"/>
              </a:lnSpc>
              <a:spcBef>
                <a:spcPts val="1400"/>
              </a:spcBef>
              <a:buSzPts val="2400"/>
              <a:buFont typeface="Noto Sans Symbols"/>
              <a:buChar char="▪"/>
            </a:pPr>
            <a:r>
              <a:rPr lang="en-US" sz="3600" dirty="0"/>
              <a:t>Gaussian Discriminant Analysis</a:t>
            </a:r>
          </a:p>
          <a:p>
            <a:pPr indent="-457200">
              <a:lnSpc>
                <a:spcPct val="100000"/>
              </a:lnSpc>
              <a:spcBef>
                <a:spcPts val="1400"/>
              </a:spcBef>
              <a:buSzPts val="2400"/>
              <a:buFont typeface="Noto Sans Symbols"/>
              <a:buChar char="▪"/>
            </a:pPr>
            <a:r>
              <a:rPr lang="en-US" sz="3600" dirty="0"/>
              <a:t>Linear Discriminant Analysis</a:t>
            </a:r>
          </a:p>
          <a:p>
            <a:pPr indent="-457200">
              <a:lnSpc>
                <a:spcPct val="100000"/>
              </a:lnSpc>
              <a:spcBef>
                <a:spcPts val="1400"/>
              </a:spcBef>
              <a:buSzPts val="2400"/>
              <a:buFont typeface="Noto Sans Symbols"/>
              <a:buChar char="▪"/>
            </a:pPr>
            <a:r>
              <a:rPr lang="en-US" sz="3600" dirty="0"/>
              <a:t>Principal component analysis</a:t>
            </a:r>
          </a:p>
          <a:p>
            <a:pPr indent="-457200">
              <a:lnSpc>
                <a:spcPct val="100000"/>
              </a:lnSpc>
              <a:spcBef>
                <a:spcPts val="1400"/>
              </a:spcBef>
              <a:buSzPts val="2400"/>
              <a:buFont typeface="Noto Sans Symbols"/>
              <a:buChar char="▪"/>
            </a:pPr>
            <a:r>
              <a:rPr lang="en-US" sz="3600" dirty="0"/>
              <a:t>Frequent item set mining (with </a:t>
            </a:r>
            <a:r>
              <a:rPr lang="en-US" sz="3600" dirty="0" err="1"/>
              <a:t>Apriori</a:t>
            </a:r>
            <a:r>
              <a:rPr lang="en-US" sz="3600" dirty="0"/>
              <a:t> algorithm)</a:t>
            </a:r>
          </a:p>
          <a:p>
            <a:pPr indent="-457200">
              <a:lnSpc>
                <a:spcPct val="100000"/>
              </a:lnSpc>
              <a:spcBef>
                <a:spcPts val="1400"/>
              </a:spcBef>
              <a:buSzPts val="2400"/>
              <a:buFont typeface="Noto Sans Symbols"/>
              <a:buChar char="▪"/>
            </a:pPr>
            <a:r>
              <a:rPr lang="en-US" sz="3600" dirty="0"/>
              <a:t>Computing empirical mutual information and entropy</a:t>
            </a:r>
          </a:p>
          <a:p>
            <a:pPr marL="0" lvl="8" indent="1828800">
              <a:lnSpc>
                <a:spcPct val="100000"/>
              </a:lnSpc>
              <a:spcBef>
                <a:spcPts val="1400"/>
              </a:spcBef>
              <a:buSzPts val="2400"/>
              <a:buFont typeface="Open Sans Light"/>
              <a:buNone/>
            </a:pPr>
            <a:endParaRPr lang="en-US" sz="2400" dirty="0">
              <a:solidFill>
                <a:srgbClr val="000000"/>
              </a:solidFill>
            </a:endParaRPr>
          </a:p>
        </p:txBody>
      </p:sp>
    </p:spTree>
    <p:extLst>
      <p:ext uri="{BB962C8B-B14F-4D97-AF65-F5344CB8AC3E}">
        <p14:creationId xmlns:p14="http://schemas.microsoft.com/office/powerpoint/2010/main" val="1505139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46"/>
        <p:cNvGrpSpPr/>
        <p:nvPr/>
      </p:nvGrpSpPr>
      <p:grpSpPr>
        <a:xfrm>
          <a:off x="0" y="0"/>
          <a:ext cx="0" cy="0"/>
          <a:chOff x="0" y="0"/>
          <a:chExt cx="0" cy="0"/>
        </a:xfrm>
      </p:grpSpPr>
      <p:sp>
        <p:nvSpPr>
          <p:cNvPr id="2" name="Title 1">
            <a:extLst>
              <a:ext uri="{FF2B5EF4-FFF2-40B4-BE49-F238E27FC236}">
                <a16:creationId xmlns:a16="http://schemas.microsoft.com/office/drawing/2014/main" id="{1F2B4FC4-E368-5F44-BE77-6C34DDC4CBB6}"/>
              </a:ext>
            </a:extLst>
          </p:cNvPr>
          <p:cNvSpPr>
            <a:spLocks noGrp="1"/>
          </p:cNvSpPr>
          <p:nvPr>
            <p:ph type="title"/>
          </p:nvPr>
        </p:nvSpPr>
        <p:spPr/>
        <p:txBody>
          <a:bodyPr/>
          <a:lstStyle/>
          <a:p>
            <a:r>
              <a:rPr lang="en-US" dirty="0"/>
              <a:t>So </a:t>
            </a:r>
            <a:r>
              <a:rPr lang="en-US" b="1" dirty="0">
                <a:latin typeface="Open Sans"/>
                <a:ea typeface="Open Sans"/>
                <a:cs typeface="Open Sans"/>
                <a:sym typeface="Open Sans"/>
              </a:rPr>
              <a:t>what?</a:t>
            </a:r>
            <a:endParaRPr lang="en-US" dirty="0"/>
          </a:p>
        </p:txBody>
      </p:sp>
      <p:cxnSp>
        <p:nvCxnSpPr>
          <p:cNvPr id="1248" name="Google Shape;1248;p155"/>
          <p:cNvCxnSpPr/>
          <p:nvPr/>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grpSp>
        <p:nvGrpSpPr>
          <p:cNvPr id="1251" name="Google Shape;1251;p155"/>
          <p:cNvGrpSpPr/>
          <p:nvPr/>
        </p:nvGrpSpPr>
        <p:grpSpPr>
          <a:xfrm>
            <a:off x="4784578" y="4119564"/>
            <a:ext cx="6029946" cy="3228474"/>
            <a:chOff x="8188241" y="4288646"/>
            <a:chExt cx="3636108" cy="1946797"/>
          </a:xfrm>
        </p:grpSpPr>
        <p:sp>
          <p:nvSpPr>
            <p:cNvPr id="1252" name="Google Shape;1252;p155"/>
            <p:cNvSpPr/>
            <p:nvPr/>
          </p:nvSpPr>
          <p:spPr>
            <a:xfrm>
              <a:off x="8188241" y="4646606"/>
              <a:ext cx="1394158" cy="1588837"/>
            </a:xfrm>
            <a:custGeom>
              <a:avLst/>
              <a:gdLst/>
              <a:ahLst/>
              <a:cxnLst/>
              <a:rect l="l" t="t" r="r" b="b"/>
              <a:pathLst>
                <a:path w="281" h="321" extrusionOk="0">
                  <a:moveTo>
                    <a:pt x="0" y="298"/>
                  </a:moveTo>
                  <a:cubicBezTo>
                    <a:pt x="0" y="305"/>
                    <a:pt x="0" y="309"/>
                    <a:pt x="0" y="321"/>
                  </a:cubicBezTo>
                  <a:cubicBezTo>
                    <a:pt x="239" y="321"/>
                    <a:pt x="239" y="321"/>
                    <a:pt x="239" y="321"/>
                  </a:cubicBezTo>
                  <a:cubicBezTo>
                    <a:pt x="238" y="309"/>
                    <a:pt x="237" y="305"/>
                    <a:pt x="237" y="298"/>
                  </a:cubicBezTo>
                  <a:cubicBezTo>
                    <a:pt x="237" y="259"/>
                    <a:pt x="254" y="223"/>
                    <a:pt x="281" y="200"/>
                  </a:cubicBezTo>
                  <a:cubicBezTo>
                    <a:pt x="152" y="0"/>
                    <a:pt x="152" y="0"/>
                    <a:pt x="152" y="0"/>
                  </a:cubicBezTo>
                  <a:cubicBezTo>
                    <a:pt x="60" y="66"/>
                    <a:pt x="0" y="176"/>
                    <a:pt x="0" y="298"/>
                  </a:cubicBezTo>
                  <a:close/>
                </a:path>
              </a:pathLst>
            </a:custGeom>
            <a:solidFill>
              <a:srgbClr val="F5F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sp>
          <p:nvSpPr>
            <p:cNvPr id="1253" name="Google Shape;1253;p155"/>
            <p:cNvSpPr/>
            <p:nvPr/>
          </p:nvSpPr>
          <p:spPr>
            <a:xfrm>
              <a:off x="8941838" y="4288646"/>
              <a:ext cx="2122638" cy="1337638"/>
            </a:xfrm>
            <a:custGeom>
              <a:avLst/>
              <a:gdLst/>
              <a:ahLst/>
              <a:cxnLst/>
              <a:rect l="l" t="t" r="r" b="b"/>
              <a:pathLst>
                <a:path w="428" h="270" extrusionOk="0">
                  <a:moveTo>
                    <a:pt x="214" y="0"/>
                  </a:moveTo>
                  <a:cubicBezTo>
                    <a:pt x="134" y="0"/>
                    <a:pt x="60" y="26"/>
                    <a:pt x="0" y="70"/>
                  </a:cubicBezTo>
                  <a:cubicBezTo>
                    <a:pt x="129" y="270"/>
                    <a:pt x="129" y="270"/>
                    <a:pt x="129" y="270"/>
                  </a:cubicBezTo>
                  <a:cubicBezTo>
                    <a:pt x="152" y="250"/>
                    <a:pt x="181" y="238"/>
                    <a:pt x="214" y="238"/>
                  </a:cubicBezTo>
                  <a:cubicBezTo>
                    <a:pt x="247" y="238"/>
                    <a:pt x="277" y="250"/>
                    <a:pt x="299" y="270"/>
                  </a:cubicBezTo>
                  <a:cubicBezTo>
                    <a:pt x="428" y="70"/>
                    <a:pt x="428" y="70"/>
                    <a:pt x="428" y="70"/>
                  </a:cubicBezTo>
                  <a:cubicBezTo>
                    <a:pt x="368" y="26"/>
                    <a:pt x="294" y="0"/>
                    <a:pt x="214" y="0"/>
                  </a:cubicBezTo>
                  <a:close/>
                </a:path>
              </a:pathLst>
            </a:custGeom>
            <a:solidFill>
              <a:srgbClr val="E8EA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sp>
          <p:nvSpPr>
            <p:cNvPr id="1254" name="Google Shape;1254;p155"/>
            <p:cNvSpPr/>
            <p:nvPr/>
          </p:nvSpPr>
          <p:spPr>
            <a:xfrm>
              <a:off x="10423912" y="4636141"/>
              <a:ext cx="1400437" cy="1599302"/>
            </a:xfrm>
            <a:custGeom>
              <a:avLst/>
              <a:gdLst/>
              <a:ahLst/>
              <a:cxnLst/>
              <a:rect l="l" t="t" r="r" b="b"/>
              <a:pathLst>
                <a:path w="282" h="323" extrusionOk="0">
                  <a:moveTo>
                    <a:pt x="129" y="0"/>
                  </a:moveTo>
                  <a:cubicBezTo>
                    <a:pt x="0" y="200"/>
                    <a:pt x="0" y="200"/>
                    <a:pt x="0" y="200"/>
                  </a:cubicBezTo>
                  <a:cubicBezTo>
                    <a:pt x="27" y="224"/>
                    <a:pt x="44" y="261"/>
                    <a:pt x="44" y="300"/>
                  </a:cubicBezTo>
                  <a:cubicBezTo>
                    <a:pt x="44" y="307"/>
                    <a:pt x="44" y="311"/>
                    <a:pt x="43" y="323"/>
                  </a:cubicBezTo>
                  <a:cubicBezTo>
                    <a:pt x="281" y="323"/>
                    <a:pt x="281" y="323"/>
                    <a:pt x="281" y="323"/>
                  </a:cubicBezTo>
                  <a:cubicBezTo>
                    <a:pt x="281" y="311"/>
                    <a:pt x="282" y="307"/>
                    <a:pt x="282" y="300"/>
                  </a:cubicBezTo>
                  <a:cubicBezTo>
                    <a:pt x="282" y="178"/>
                    <a:pt x="221" y="66"/>
                    <a:pt x="129" y="0"/>
                  </a:cubicBezTo>
                  <a:close/>
                </a:path>
              </a:pathLst>
            </a:custGeom>
            <a:solidFill>
              <a:srgbClr val="6132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grpSp>
          <p:nvGrpSpPr>
            <p:cNvPr id="1255" name="Google Shape;1255;p155"/>
            <p:cNvGrpSpPr/>
            <p:nvPr/>
          </p:nvGrpSpPr>
          <p:grpSpPr>
            <a:xfrm rot="10800000">
              <a:off x="8550389" y="4393332"/>
              <a:ext cx="2905538" cy="782903"/>
              <a:chOff x="1258982" y="4742959"/>
              <a:chExt cx="1254073" cy="337913"/>
            </a:xfrm>
          </p:grpSpPr>
          <p:cxnSp>
            <p:nvCxnSpPr>
              <p:cNvPr id="1256" name="Google Shape;1256;p155"/>
              <p:cNvCxnSpPr/>
              <p:nvPr/>
            </p:nvCxnSpPr>
            <p:spPr>
              <a:xfrm rot="10800000" flipH="1">
                <a:off x="1258982" y="4745669"/>
                <a:ext cx="72281" cy="53307"/>
              </a:xfrm>
              <a:prstGeom prst="straightConnector1">
                <a:avLst/>
              </a:prstGeom>
              <a:noFill/>
              <a:ln w="19050" cap="flat" cmpd="sng">
                <a:solidFill>
                  <a:srgbClr val="343749"/>
                </a:solidFill>
                <a:prstDash val="solid"/>
                <a:round/>
                <a:headEnd type="none" w="med" len="med"/>
                <a:tailEnd type="none" w="med" len="med"/>
              </a:ln>
            </p:spPr>
          </p:cxnSp>
          <p:cxnSp>
            <p:nvCxnSpPr>
              <p:cNvPr id="1257" name="Google Shape;1257;p155"/>
              <p:cNvCxnSpPr/>
              <p:nvPr/>
            </p:nvCxnSpPr>
            <p:spPr>
              <a:xfrm rot="10800000" flipH="1">
                <a:off x="1637553" y="4993231"/>
                <a:ext cx="28009" cy="87641"/>
              </a:xfrm>
              <a:prstGeom prst="straightConnector1">
                <a:avLst/>
              </a:prstGeom>
              <a:noFill/>
              <a:ln w="19050" cap="flat" cmpd="sng">
                <a:solidFill>
                  <a:srgbClr val="343749"/>
                </a:solidFill>
                <a:prstDash val="solid"/>
                <a:round/>
                <a:headEnd type="none" w="med" len="med"/>
                <a:tailEnd type="none" w="med" len="med"/>
              </a:ln>
            </p:spPr>
          </p:cxnSp>
          <p:cxnSp>
            <p:nvCxnSpPr>
              <p:cNvPr id="1258" name="Google Shape;1258;p155"/>
              <p:cNvCxnSpPr/>
              <p:nvPr/>
            </p:nvCxnSpPr>
            <p:spPr>
              <a:xfrm rot="10800000">
                <a:off x="2106475" y="4993231"/>
                <a:ext cx="28009" cy="87641"/>
              </a:xfrm>
              <a:prstGeom prst="straightConnector1">
                <a:avLst/>
              </a:prstGeom>
              <a:noFill/>
              <a:ln w="19050" cap="flat" cmpd="sng">
                <a:solidFill>
                  <a:srgbClr val="343749"/>
                </a:solidFill>
                <a:prstDash val="solid"/>
                <a:round/>
                <a:headEnd type="none" w="med" len="med"/>
                <a:tailEnd type="none" w="med" len="med"/>
              </a:ln>
            </p:spPr>
          </p:cxnSp>
          <p:cxnSp>
            <p:nvCxnSpPr>
              <p:cNvPr id="1259" name="Google Shape;1259;p155"/>
              <p:cNvCxnSpPr/>
              <p:nvPr/>
            </p:nvCxnSpPr>
            <p:spPr>
              <a:xfrm rot="10800000">
                <a:off x="2438063" y="4742959"/>
                <a:ext cx="74992" cy="56018"/>
              </a:xfrm>
              <a:prstGeom prst="straightConnector1">
                <a:avLst/>
              </a:prstGeom>
              <a:noFill/>
              <a:ln w="19050" cap="flat" cmpd="sng">
                <a:solidFill>
                  <a:srgbClr val="343749"/>
                </a:solidFill>
                <a:prstDash val="solid"/>
                <a:round/>
                <a:headEnd type="none" w="med" len="med"/>
                <a:tailEnd type="none" w="med" len="med"/>
              </a:ln>
            </p:spPr>
          </p:cxnSp>
        </p:grpSp>
        <p:sp>
          <p:nvSpPr>
            <p:cNvPr id="1260" name="Google Shape;1260;p155"/>
            <p:cNvSpPr/>
            <p:nvPr/>
          </p:nvSpPr>
          <p:spPr>
            <a:xfrm rot="1384493">
              <a:off x="10169423" y="5148473"/>
              <a:ext cx="128708" cy="841784"/>
            </a:xfrm>
            <a:custGeom>
              <a:avLst/>
              <a:gdLst/>
              <a:ahLst/>
              <a:cxnLst/>
              <a:rect l="l" t="t" r="r" b="b"/>
              <a:pathLst>
                <a:path w="187" h="715" extrusionOk="0">
                  <a:moveTo>
                    <a:pt x="95" y="0"/>
                  </a:moveTo>
                  <a:lnTo>
                    <a:pt x="187" y="715"/>
                  </a:lnTo>
                  <a:lnTo>
                    <a:pt x="0" y="715"/>
                  </a:lnTo>
                  <a:lnTo>
                    <a:pt x="95" y="0"/>
                  </a:lnTo>
                  <a:close/>
                </a:path>
              </a:pathLst>
            </a:custGeom>
            <a:solidFill>
              <a:srgbClr val="343E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sp>
          <p:nvSpPr>
            <p:cNvPr id="1261" name="Google Shape;1261;p155"/>
            <p:cNvSpPr/>
            <p:nvPr/>
          </p:nvSpPr>
          <p:spPr>
            <a:xfrm>
              <a:off x="9848202" y="5869563"/>
              <a:ext cx="316183" cy="316183"/>
            </a:xfrm>
            <a:prstGeom prst="ellipse">
              <a:avLst/>
            </a:prstGeom>
            <a:solidFill>
              <a:srgbClr val="343E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grpSp>
      <p:sp>
        <p:nvSpPr>
          <p:cNvPr id="1262" name="Google Shape;1262;p155"/>
          <p:cNvSpPr/>
          <p:nvPr/>
        </p:nvSpPr>
        <p:spPr>
          <a:xfrm>
            <a:off x="5635191" y="7764046"/>
            <a:ext cx="4456543" cy="234833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53585F"/>
              </a:buClr>
              <a:buSzPts val="2800"/>
              <a:buFont typeface="Open Sans"/>
              <a:buNone/>
            </a:pPr>
            <a:r>
              <a:rPr lang="en-US" sz="3600" b="1" i="0" u="none" strike="noStrike" cap="none" dirty="0">
                <a:solidFill>
                  <a:srgbClr val="53585F"/>
                </a:solidFill>
                <a:latin typeface="Open Sans"/>
                <a:ea typeface="Open Sans"/>
                <a:cs typeface="Open Sans"/>
                <a:sym typeface="Open Sans"/>
              </a:rPr>
              <a:t>Moore’s Law</a:t>
            </a:r>
            <a:endParaRPr sz="3600" b="1" i="0" u="none" strike="noStrike" cap="none" dirty="0">
              <a:solidFill>
                <a:srgbClr val="000000"/>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400"/>
              <a:buFont typeface="Open Sans Light"/>
              <a:buNone/>
            </a:pPr>
            <a:r>
              <a:rPr lang="en-US" sz="3600" b="0" i="0" u="none" strike="noStrike" cap="none" dirty="0">
                <a:solidFill>
                  <a:srgbClr val="53585F"/>
                </a:solidFill>
                <a:latin typeface="Open Sans Light"/>
                <a:ea typeface="Open Sans Light"/>
                <a:cs typeface="Open Sans Light"/>
                <a:sym typeface="Open Sans Light"/>
              </a:rPr>
              <a:t>gives us 2x speedup </a:t>
            </a:r>
            <a:br>
              <a:rPr lang="en-US" sz="3600" b="0" i="0" u="none" strike="noStrike" cap="none" dirty="0">
                <a:solidFill>
                  <a:srgbClr val="53585F"/>
                </a:solidFill>
                <a:latin typeface="Open Sans Light"/>
                <a:ea typeface="Open Sans Light"/>
                <a:cs typeface="Open Sans Light"/>
                <a:sym typeface="Open Sans Light"/>
              </a:rPr>
            </a:br>
            <a:r>
              <a:rPr lang="en-US" sz="3600" b="0" i="0" u="none" strike="noStrike" cap="none" dirty="0">
                <a:solidFill>
                  <a:srgbClr val="53585F"/>
                </a:solidFill>
                <a:latin typeface="Open Sans Light"/>
                <a:ea typeface="Open Sans Light"/>
                <a:cs typeface="Open Sans Light"/>
                <a:sym typeface="Open Sans Light"/>
              </a:rPr>
              <a:t>every 1.5 years</a:t>
            </a:r>
            <a:endParaRPr sz="3600" b="0" i="0" u="none" strike="noStrike" cap="none" dirty="0">
              <a:solidFill>
                <a:srgbClr val="000000"/>
              </a:solidFill>
              <a:latin typeface="Open Sans Light"/>
              <a:ea typeface="Open Sans Light"/>
              <a:cs typeface="Open Sans Light"/>
              <a:sym typeface="Open Sans Light"/>
            </a:endParaRPr>
          </a:p>
          <a:p>
            <a:pPr marL="0" marR="0" lvl="0" indent="0" algn="ctr" rtl="0">
              <a:lnSpc>
                <a:spcPct val="120000"/>
              </a:lnSpc>
              <a:spcBef>
                <a:spcPts val="0"/>
              </a:spcBef>
              <a:spcAft>
                <a:spcPts val="0"/>
              </a:spcAft>
              <a:buClr>
                <a:srgbClr val="53585F"/>
              </a:buClr>
              <a:buSzPts val="2400"/>
              <a:buFont typeface="Play"/>
              <a:buNone/>
            </a:pPr>
            <a:endParaRPr sz="2400" b="0" i="0" u="none" strike="noStrike" cap="none" dirty="0">
              <a:solidFill>
                <a:srgbClr val="000000"/>
              </a:solidFill>
              <a:latin typeface="Open Sans Light"/>
              <a:ea typeface="Open Sans Light"/>
              <a:cs typeface="Open Sans Light"/>
              <a:sym typeface="Open Sans Light"/>
            </a:endParaRPr>
          </a:p>
        </p:txBody>
      </p:sp>
      <p:sp>
        <p:nvSpPr>
          <p:cNvPr id="1263" name="Google Shape;1263;p155"/>
          <p:cNvSpPr/>
          <p:nvPr/>
        </p:nvSpPr>
        <p:spPr>
          <a:xfrm>
            <a:off x="13378731" y="7754428"/>
            <a:ext cx="4456543" cy="1902252"/>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53585F"/>
              </a:buClr>
              <a:buSzPts val="2800"/>
              <a:buFont typeface="Open Sans"/>
              <a:buNone/>
            </a:pPr>
            <a:r>
              <a:rPr lang="en-US" sz="3600" b="1" i="0" u="none" strike="noStrike" cap="none" dirty="0">
                <a:solidFill>
                  <a:srgbClr val="53585F"/>
                </a:solidFill>
                <a:latin typeface="Open Sans"/>
                <a:ea typeface="Open Sans"/>
                <a:cs typeface="Open Sans"/>
                <a:sym typeface="Open Sans"/>
              </a:rPr>
              <a:t>According to Nvidia</a:t>
            </a:r>
            <a:endParaRPr sz="3600" b="1" i="0" u="none" strike="noStrike" cap="none" dirty="0">
              <a:solidFill>
                <a:srgbClr val="000000"/>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400"/>
              <a:buFont typeface="Open Sans Light"/>
              <a:buNone/>
            </a:pPr>
            <a:r>
              <a:rPr lang="en-US" sz="3600" b="0" i="0" u="none" strike="noStrike" cap="none" dirty="0">
                <a:solidFill>
                  <a:srgbClr val="53585F"/>
                </a:solidFill>
                <a:latin typeface="Open Sans Light"/>
                <a:ea typeface="Open Sans Light"/>
                <a:cs typeface="Open Sans Light"/>
                <a:sym typeface="Open Sans Light"/>
              </a:rPr>
              <a:t>GPUs give us a 2-10X </a:t>
            </a:r>
            <a:br>
              <a:rPr lang="en-US" sz="3600" b="0" i="0" u="none" strike="noStrike" cap="none" dirty="0">
                <a:solidFill>
                  <a:srgbClr val="53585F"/>
                </a:solidFill>
                <a:latin typeface="Open Sans Light"/>
                <a:ea typeface="Open Sans Light"/>
                <a:cs typeface="Open Sans Light"/>
                <a:sym typeface="Open Sans Light"/>
              </a:rPr>
            </a:br>
            <a:r>
              <a:rPr lang="en-US" sz="3600" b="0" i="0" u="none" strike="noStrike" cap="none" dirty="0">
                <a:solidFill>
                  <a:srgbClr val="53585F"/>
                </a:solidFill>
                <a:latin typeface="Open Sans Light"/>
                <a:ea typeface="Open Sans Light"/>
                <a:cs typeface="Open Sans Light"/>
                <a:sym typeface="Open Sans Light"/>
              </a:rPr>
              <a:t>speed-up over CPUs</a:t>
            </a:r>
            <a:endParaRPr sz="3600" dirty="0"/>
          </a:p>
        </p:txBody>
      </p:sp>
      <p:sp>
        <p:nvSpPr>
          <p:cNvPr id="1265" name="Google Shape;1265;p155"/>
          <p:cNvSpPr/>
          <p:nvPr/>
        </p:nvSpPr>
        <p:spPr>
          <a:xfrm>
            <a:off x="1565275" y="3207175"/>
            <a:ext cx="6523648" cy="668901"/>
          </a:xfrm>
          <a:prstGeom prst="rect">
            <a:avLst/>
          </a:prstGeom>
          <a:noFill/>
          <a:ln>
            <a:noFill/>
          </a:ln>
        </p:spPr>
        <p:txBody>
          <a:bodyPr spcFirstLastPara="1" wrap="square" lIns="50800" tIns="50800" rIns="50800" bIns="50800" anchor="b" anchorCtr="0">
            <a:noAutofit/>
          </a:bodyPr>
          <a:lstStyle/>
          <a:p>
            <a:pPr marL="0" marR="0" lvl="0" indent="0" algn="l" rtl="0">
              <a:lnSpc>
                <a:spcPct val="120000"/>
              </a:lnSpc>
              <a:spcBef>
                <a:spcPts val="0"/>
              </a:spcBef>
              <a:spcAft>
                <a:spcPts val="0"/>
              </a:spcAft>
              <a:buClr>
                <a:srgbClr val="53585F"/>
              </a:buClr>
              <a:buSzPts val="3300"/>
              <a:buFont typeface="Open Sans Light"/>
              <a:buNone/>
            </a:pPr>
            <a:r>
              <a:rPr lang="en-US" sz="3600" b="0" i="0" u="none" strike="noStrike" cap="none" dirty="0">
                <a:solidFill>
                  <a:srgbClr val="53585F"/>
                </a:solidFill>
                <a:latin typeface="Open Sans Light"/>
                <a:ea typeface="Open Sans Light"/>
                <a:cs typeface="Open Sans Light"/>
                <a:sym typeface="Open Sans Light"/>
              </a:rPr>
              <a:t>Some context:</a:t>
            </a:r>
            <a:endParaRPr sz="5400" b="0" i="0" u="none" strike="noStrike" cap="none" dirty="0">
              <a:solidFill>
                <a:srgbClr val="000000"/>
              </a:solidFill>
              <a:latin typeface="Open Sans Light"/>
              <a:ea typeface="Open Sans Light"/>
              <a:cs typeface="Open Sans Light"/>
              <a:sym typeface="Open Sans Light"/>
            </a:endParaRPr>
          </a:p>
        </p:txBody>
      </p:sp>
      <p:sp>
        <p:nvSpPr>
          <p:cNvPr id="1267" name="Google Shape;1267;p155"/>
          <p:cNvSpPr/>
          <p:nvPr/>
        </p:nvSpPr>
        <p:spPr>
          <a:xfrm>
            <a:off x="28007553" y="10973744"/>
            <a:ext cx="4445000" cy="43511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FFFFFF"/>
              </a:buClr>
              <a:buSzPts val="2000"/>
              <a:buFont typeface="Helvetica Neue Light"/>
              <a:buNone/>
            </a:pPr>
            <a:r>
              <a:rPr lang="en-US" sz="2000" b="0" i="0" u="none" strike="noStrike" cap="none">
                <a:solidFill>
                  <a:srgbClr val="FFFFFF"/>
                </a:solidFill>
                <a:latin typeface="Helvetica Neue Light"/>
                <a:ea typeface="Helvetica Neue Light"/>
                <a:cs typeface="Helvetica Neue Light"/>
                <a:sym typeface="Helvetica Neue Light"/>
              </a:rPr>
              <a:t>(i.e., 2^10)</a:t>
            </a:r>
            <a:endParaRPr sz="2000" b="0" i="0" u="none" strike="noStrike" cap="none">
              <a:solidFill>
                <a:srgbClr val="000000"/>
              </a:solidFill>
              <a:latin typeface="Helvetica Neue Light"/>
              <a:ea typeface="Helvetica Neue Light"/>
              <a:cs typeface="Helvetica Neue Light"/>
              <a:sym typeface="Helvetica Neue Light"/>
            </a:endParaRPr>
          </a:p>
        </p:txBody>
      </p:sp>
      <p:grpSp>
        <p:nvGrpSpPr>
          <p:cNvPr id="1269" name="Google Shape;1269;p155"/>
          <p:cNvGrpSpPr/>
          <p:nvPr/>
        </p:nvGrpSpPr>
        <p:grpSpPr>
          <a:xfrm>
            <a:off x="12416301" y="4119564"/>
            <a:ext cx="6029946" cy="3228474"/>
            <a:chOff x="8188241" y="4288646"/>
            <a:chExt cx="3636108" cy="1946797"/>
          </a:xfrm>
        </p:grpSpPr>
        <p:sp>
          <p:nvSpPr>
            <p:cNvPr id="1270" name="Google Shape;1270;p155"/>
            <p:cNvSpPr/>
            <p:nvPr/>
          </p:nvSpPr>
          <p:spPr>
            <a:xfrm>
              <a:off x="8188241" y="4646606"/>
              <a:ext cx="1394158" cy="1588837"/>
            </a:xfrm>
            <a:custGeom>
              <a:avLst/>
              <a:gdLst/>
              <a:ahLst/>
              <a:cxnLst/>
              <a:rect l="l" t="t" r="r" b="b"/>
              <a:pathLst>
                <a:path w="281" h="321" extrusionOk="0">
                  <a:moveTo>
                    <a:pt x="0" y="298"/>
                  </a:moveTo>
                  <a:cubicBezTo>
                    <a:pt x="0" y="305"/>
                    <a:pt x="0" y="309"/>
                    <a:pt x="0" y="321"/>
                  </a:cubicBezTo>
                  <a:cubicBezTo>
                    <a:pt x="239" y="321"/>
                    <a:pt x="239" y="321"/>
                    <a:pt x="239" y="321"/>
                  </a:cubicBezTo>
                  <a:cubicBezTo>
                    <a:pt x="238" y="309"/>
                    <a:pt x="237" y="305"/>
                    <a:pt x="237" y="298"/>
                  </a:cubicBezTo>
                  <a:cubicBezTo>
                    <a:pt x="237" y="259"/>
                    <a:pt x="254" y="223"/>
                    <a:pt x="281" y="200"/>
                  </a:cubicBezTo>
                  <a:cubicBezTo>
                    <a:pt x="152" y="0"/>
                    <a:pt x="152" y="0"/>
                    <a:pt x="152" y="0"/>
                  </a:cubicBezTo>
                  <a:cubicBezTo>
                    <a:pt x="60" y="66"/>
                    <a:pt x="0" y="176"/>
                    <a:pt x="0" y="298"/>
                  </a:cubicBezTo>
                  <a:close/>
                </a:path>
              </a:pathLst>
            </a:custGeom>
            <a:solidFill>
              <a:srgbClr val="F5F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sp>
          <p:nvSpPr>
            <p:cNvPr id="1271" name="Google Shape;1271;p155"/>
            <p:cNvSpPr/>
            <p:nvPr/>
          </p:nvSpPr>
          <p:spPr>
            <a:xfrm>
              <a:off x="8941838" y="4288646"/>
              <a:ext cx="2122638" cy="1337638"/>
            </a:xfrm>
            <a:custGeom>
              <a:avLst/>
              <a:gdLst/>
              <a:ahLst/>
              <a:cxnLst/>
              <a:rect l="l" t="t" r="r" b="b"/>
              <a:pathLst>
                <a:path w="428" h="270" extrusionOk="0">
                  <a:moveTo>
                    <a:pt x="214" y="0"/>
                  </a:moveTo>
                  <a:cubicBezTo>
                    <a:pt x="134" y="0"/>
                    <a:pt x="60" y="26"/>
                    <a:pt x="0" y="70"/>
                  </a:cubicBezTo>
                  <a:cubicBezTo>
                    <a:pt x="129" y="270"/>
                    <a:pt x="129" y="270"/>
                    <a:pt x="129" y="270"/>
                  </a:cubicBezTo>
                  <a:cubicBezTo>
                    <a:pt x="152" y="250"/>
                    <a:pt x="181" y="238"/>
                    <a:pt x="214" y="238"/>
                  </a:cubicBezTo>
                  <a:cubicBezTo>
                    <a:pt x="247" y="238"/>
                    <a:pt x="277" y="250"/>
                    <a:pt x="299" y="270"/>
                  </a:cubicBezTo>
                  <a:cubicBezTo>
                    <a:pt x="428" y="70"/>
                    <a:pt x="428" y="70"/>
                    <a:pt x="428" y="70"/>
                  </a:cubicBezTo>
                  <a:cubicBezTo>
                    <a:pt x="368" y="26"/>
                    <a:pt x="294" y="0"/>
                    <a:pt x="214" y="0"/>
                  </a:cubicBezTo>
                  <a:close/>
                </a:path>
              </a:pathLst>
            </a:custGeom>
            <a:solidFill>
              <a:srgbClr val="E8EA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sp>
          <p:nvSpPr>
            <p:cNvPr id="1272" name="Google Shape;1272;p155"/>
            <p:cNvSpPr/>
            <p:nvPr/>
          </p:nvSpPr>
          <p:spPr>
            <a:xfrm>
              <a:off x="10423912" y="4636141"/>
              <a:ext cx="1400437" cy="1599302"/>
            </a:xfrm>
            <a:custGeom>
              <a:avLst/>
              <a:gdLst/>
              <a:ahLst/>
              <a:cxnLst/>
              <a:rect l="l" t="t" r="r" b="b"/>
              <a:pathLst>
                <a:path w="282" h="323" extrusionOk="0">
                  <a:moveTo>
                    <a:pt x="129" y="0"/>
                  </a:moveTo>
                  <a:cubicBezTo>
                    <a:pt x="0" y="200"/>
                    <a:pt x="0" y="200"/>
                    <a:pt x="0" y="200"/>
                  </a:cubicBezTo>
                  <a:cubicBezTo>
                    <a:pt x="27" y="224"/>
                    <a:pt x="44" y="261"/>
                    <a:pt x="44" y="300"/>
                  </a:cubicBezTo>
                  <a:cubicBezTo>
                    <a:pt x="44" y="307"/>
                    <a:pt x="44" y="311"/>
                    <a:pt x="43" y="323"/>
                  </a:cubicBezTo>
                  <a:cubicBezTo>
                    <a:pt x="281" y="323"/>
                    <a:pt x="281" y="323"/>
                    <a:pt x="281" y="323"/>
                  </a:cubicBezTo>
                  <a:cubicBezTo>
                    <a:pt x="281" y="311"/>
                    <a:pt x="282" y="307"/>
                    <a:pt x="282" y="300"/>
                  </a:cubicBezTo>
                  <a:cubicBezTo>
                    <a:pt x="282" y="178"/>
                    <a:pt x="221" y="66"/>
                    <a:pt x="129" y="0"/>
                  </a:cubicBezTo>
                  <a:close/>
                </a:path>
              </a:pathLst>
            </a:custGeom>
            <a:solidFill>
              <a:srgbClr val="6132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grpSp>
          <p:nvGrpSpPr>
            <p:cNvPr id="1273" name="Google Shape;1273;p155"/>
            <p:cNvGrpSpPr/>
            <p:nvPr/>
          </p:nvGrpSpPr>
          <p:grpSpPr>
            <a:xfrm rot="10800000">
              <a:off x="8550389" y="4393332"/>
              <a:ext cx="2905538" cy="782903"/>
              <a:chOff x="1258982" y="4742959"/>
              <a:chExt cx="1254073" cy="337913"/>
            </a:xfrm>
          </p:grpSpPr>
          <p:cxnSp>
            <p:nvCxnSpPr>
              <p:cNvPr id="1274" name="Google Shape;1274;p155"/>
              <p:cNvCxnSpPr/>
              <p:nvPr/>
            </p:nvCxnSpPr>
            <p:spPr>
              <a:xfrm rot="10800000" flipH="1">
                <a:off x="1258982" y="4745669"/>
                <a:ext cx="72281" cy="53307"/>
              </a:xfrm>
              <a:prstGeom prst="straightConnector1">
                <a:avLst/>
              </a:prstGeom>
              <a:noFill/>
              <a:ln w="19050" cap="flat" cmpd="sng">
                <a:solidFill>
                  <a:srgbClr val="343749"/>
                </a:solidFill>
                <a:prstDash val="solid"/>
                <a:round/>
                <a:headEnd type="none" w="med" len="med"/>
                <a:tailEnd type="none" w="med" len="med"/>
              </a:ln>
            </p:spPr>
          </p:cxnSp>
          <p:cxnSp>
            <p:nvCxnSpPr>
              <p:cNvPr id="1275" name="Google Shape;1275;p155"/>
              <p:cNvCxnSpPr/>
              <p:nvPr/>
            </p:nvCxnSpPr>
            <p:spPr>
              <a:xfrm rot="10800000" flipH="1">
                <a:off x="1637553" y="4993231"/>
                <a:ext cx="28009" cy="87641"/>
              </a:xfrm>
              <a:prstGeom prst="straightConnector1">
                <a:avLst/>
              </a:prstGeom>
              <a:noFill/>
              <a:ln w="19050" cap="flat" cmpd="sng">
                <a:solidFill>
                  <a:srgbClr val="343749"/>
                </a:solidFill>
                <a:prstDash val="solid"/>
                <a:round/>
                <a:headEnd type="none" w="med" len="med"/>
                <a:tailEnd type="none" w="med" len="med"/>
              </a:ln>
            </p:spPr>
          </p:cxnSp>
          <p:cxnSp>
            <p:nvCxnSpPr>
              <p:cNvPr id="1276" name="Google Shape;1276;p155"/>
              <p:cNvCxnSpPr/>
              <p:nvPr/>
            </p:nvCxnSpPr>
            <p:spPr>
              <a:xfrm rot="10800000">
                <a:off x="2106475" y="4993231"/>
                <a:ext cx="28009" cy="87641"/>
              </a:xfrm>
              <a:prstGeom prst="straightConnector1">
                <a:avLst/>
              </a:prstGeom>
              <a:noFill/>
              <a:ln w="19050" cap="flat" cmpd="sng">
                <a:solidFill>
                  <a:srgbClr val="343749"/>
                </a:solidFill>
                <a:prstDash val="solid"/>
                <a:round/>
                <a:headEnd type="none" w="med" len="med"/>
                <a:tailEnd type="none" w="med" len="med"/>
              </a:ln>
            </p:spPr>
          </p:cxnSp>
          <p:cxnSp>
            <p:nvCxnSpPr>
              <p:cNvPr id="1277" name="Google Shape;1277;p155"/>
              <p:cNvCxnSpPr/>
              <p:nvPr/>
            </p:nvCxnSpPr>
            <p:spPr>
              <a:xfrm rot="10800000">
                <a:off x="2438063" y="4742959"/>
                <a:ext cx="74992" cy="56018"/>
              </a:xfrm>
              <a:prstGeom prst="straightConnector1">
                <a:avLst/>
              </a:prstGeom>
              <a:noFill/>
              <a:ln w="19050" cap="flat" cmpd="sng">
                <a:solidFill>
                  <a:srgbClr val="343749"/>
                </a:solidFill>
                <a:prstDash val="solid"/>
                <a:round/>
                <a:headEnd type="none" w="med" len="med"/>
                <a:tailEnd type="none" w="med" len="med"/>
              </a:ln>
            </p:spPr>
          </p:cxnSp>
        </p:grpSp>
        <p:sp>
          <p:nvSpPr>
            <p:cNvPr id="1278" name="Google Shape;1278;p155"/>
            <p:cNvSpPr/>
            <p:nvPr/>
          </p:nvSpPr>
          <p:spPr>
            <a:xfrm rot="1384493">
              <a:off x="10169423" y="5148473"/>
              <a:ext cx="128708" cy="841784"/>
            </a:xfrm>
            <a:custGeom>
              <a:avLst/>
              <a:gdLst/>
              <a:ahLst/>
              <a:cxnLst/>
              <a:rect l="l" t="t" r="r" b="b"/>
              <a:pathLst>
                <a:path w="187" h="715" extrusionOk="0">
                  <a:moveTo>
                    <a:pt x="95" y="0"/>
                  </a:moveTo>
                  <a:lnTo>
                    <a:pt x="187" y="715"/>
                  </a:lnTo>
                  <a:lnTo>
                    <a:pt x="0" y="715"/>
                  </a:lnTo>
                  <a:lnTo>
                    <a:pt x="95" y="0"/>
                  </a:lnTo>
                  <a:close/>
                </a:path>
              </a:pathLst>
            </a:custGeom>
            <a:solidFill>
              <a:srgbClr val="343E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sp>
          <p:nvSpPr>
            <p:cNvPr id="1279" name="Google Shape;1279;p155"/>
            <p:cNvSpPr/>
            <p:nvPr/>
          </p:nvSpPr>
          <p:spPr>
            <a:xfrm>
              <a:off x="9848202" y="5869563"/>
              <a:ext cx="316183" cy="316183"/>
            </a:xfrm>
            <a:prstGeom prst="ellipse">
              <a:avLst/>
            </a:prstGeom>
            <a:solidFill>
              <a:srgbClr val="343E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Light"/>
                <a:buNone/>
              </a:pPr>
              <a:endParaRPr sz="1800" b="0" i="0" u="none" strike="noStrike" cap="none">
                <a:solidFill>
                  <a:srgbClr val="848484"/>
                </a:solidFill>
                <a:latin typeface="Helvetica Neue Light"/>
                <a:ea typeface="Helvetica Neue Light"/>
                <a:cs typeface="Helvetica Neue Light"/>
                <a:sym typeface="Helvetica Neue Light"/>
              </a:endParaRPr>
            </a:p>
          </p:txBody>
        </p:sp>
      </p:grpSp>
      <p:sp>
        <p:nvSpPr>
          <p:cNvPr id="1280" name="Google Shape;1280;p155"/>
          <p:cNvSpPr/>
          <p:nvPr/>
        </p:nvSpPr>
        <p:spPr>
          <a:xfrm>
            <a:off x="6839695" y="10776083"/>
            <a:ext cx="10685053" cy="1278299"/>
          </a:xfrm>
          <a:prstGeom prst="rect">
            <a:avLst/>
          </a:prstGeom>
          <a:noFill/>
          <a:ln>
            <a:noFill/>
          </a:ln>
        </p:spPr>
        <p:txBody>
          <a:bodyPr spcFirstLastPara="1" wrap="square" lIns="50800" tIns="50800" rIns="50800" bIns="50800" anchor="b" anchorCtr="0">
            <a:noAutofit/>
          </a:bodyPr>
          <a:lstStyle/>
          <a:p>
            <a:pPr marL="0" marR="0" lvl="0" indent="0" algn="ctr" rtl="0">
              <a:lnSpc>
                <a:spcPct val="120000"/>
              </a:lnSpc>
              <a:spcBef>
                <a:spcPts val="0"/>
              </a:spcBef>
              <a:spcAft>
                <a:spcPts val="0"/>
              </a:spcAft>
              <a:buClr>
                <a:srgbClr val="53585F"/>
              </a:buClr>
              <a:buSzPts val="3300"/>
              <a:buFont typeface="Open Sans Light"/>
              <a:buNone/>
            </a:pPr>
            <a:r>
              <a:rPr lang="en-US" sz="4000" b="0" i="0" u="none" strike="noStrike" cap="none" dirty="0">
                <a:solidFill>
                  <a:srgbClr val="53585F"/>
                </a:solidFill>
                <a:latin typeface="Open Sans Light"/>
                <a:ea typeface="Open Sans Light"/>
                <a:cs typeface="Open Sans Light"/>
                <a:sym typeface="Open Sans Light"/>
              </a:rPr>
              <a:t>In other words, GPUs give us ~5 year advantage</a:t>
            </a:r>
            <a:endParaRPr sz="4000" dirty="0"/>
          </a:p>
        </p:txBody>
      </p:sp>
      <p:sp>
        <p:nvSpPr>
          <p:cNvPr id="32" name="Shape 555">
            <a:extLst>
              <a:ext uri="{FF2B5EF4-FFF2-40B4-BE49-F238E27FC236}">
                <a16:creationId xmlns:a16="http://schemas.microsoft.com/office/drawing/2014/main" id="{C5F20240-6F10-A549-BDDB-0027E107D553}"/>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49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62"/>
                                        </p:tgtEl>
                                        <p:attrNameLst>
                                          <p:attrName>style.visibility</p:attrName>
                                        </p:attrNameLst>
                                      </p:cBhvr>
                                      <p:to>
                                        <p:strVal val="visible"/>
                                      </p:to>
                                    </p:set>
                                    <p:anim calcmode="lin" valueType="num">
                                      <p:cBhvr additive="base">
                                        <p:cTn id="7" dur="300"/>
                                        <p:tgtEl>
                                          <p:spTgt spid="1262"/>
                                        </p:tgtEl>
                                        <p:attrNameLst>
                                          <p:attrName>ppt_y</p:attrName>
                                        </p:attrNameLst>
                                      </p:cBhvr>
                                      <p:tavLst>
                                        <p:tav tm="0">
                                          <p:val>
                                            <p:strVal val="#ppt_y-1"/>
                                          </p:val>
                                        </p:tav>
                                        <p:tav tm="100000">
                                          <p:val>
                                            <p:strVal val="#ppt_y"/>
                                          </p:val>
                                        </p:tav>
                                      </p:tavLst>
                                    </p:anim>
                                  </p:childTnLst>
                                </p:cTn>
                              </p:par>
                            </p:childTnLst>
                          </p:cTn>
                        </p:par>
                        <p:par>
                          <p:cTn id="8" fill="hold">
                            <p:stCondLst>
                              <p:cond delay="300"/>
                            </p:stCondLst>
                            <p:childTnLst>
                              <p:par>
                                <p:cTn id="9" presetID="2" presetClass="entr" presetSubtype="1" fill="hold" nodeType="afterEffect">
                                  <p:stCondLst>
                                    <p:cond delay="0"/>
                                  </p:stCondLst>
                                  <p:childTnLst>
                                    <p:set>
                                      <p:cBhvr>
                                        <p:cTn id="10" dur="1" fill="hold">
                                          <p:stCondLst>
                                            <p:cond delay="0"/>
                                          </p:stCondLst>
                                        </p:cTn>
                                        <p:tgtEl>
                                          <p:spTgt spid="1263"/>
                                        </p:tgtEl>
                                        <p:attrNameLst>
                                          <p:attrName>style.visibility</p:attrName>
                                        </p:attrNameLst>
                                      </p:cBhvr>
                                      <p:to>
                                        <p:strVal val="visible"/>
                                      </p:to>
                                    </p:set>
                                    <p:anim calcmode="lin" valueType="num">
                                      <p:cBhvr additive="base">
                                        <p:cTn id="11" dur="300"/>
                                        <p:tgtEl>
                                          <p:spTgt spid="12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ctr">
              <a:buNone/>
            </a:pPr>
            <a:r>
              <a:rPr lang="en-US" sz="4800" b="1" dirty="0"/>
              <a:t>Databases should be Relational</a:t>
            </a:r>
            <a:endParaRPr lang="en-US" sz="4800" dirty="0"/>
          </a:p>
          <a:p>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What </a:t>
            </a:r>
            <a:r>
              <a:rPr lang="en-US" b="1" dirty="0"/>
              <a:t>if I tell you</a:t>
            </a:r>
          </a:p>
        </p:txBody>
      </p:sp>
    </p:spTree>
    <p:extLst>
      <p:ext uri="{BB962C8B-B14F-4D97-AF65-F5344CB8AC3E}">
        <p14:creationId xmlns:p14="http://schemas.microsoft.com/office/powerpoint/2010/main" val="3936114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84"/>
        <p:cNvGrpSpPr/>
        <p:nvPr/>
      </p:nvGrpSpPr>
      <p:grpSpPr>
        <a:xfrm>
          <a:off x="0" y="0"/>
          <a:ext cx="0" cy="0"/>
          <a:chOff x="0" y="0"/>
          <a:chExt cx="0" cy="0"/>
        </a:xfrm>
      </p:grpSpPr>
      <p:graphicFrame>
        <p:nvGraphicFramePr>
          <p:cNvPr id="1285" name="Google Shape;1285;p156"/>
          <p:cNvGraphicFramePr/>
          <p:nvPr/>
        </p:nvGraphicFramePr>
        <p:xfrm>
          <a:off x="4886235" y="7286241"/>
          <a:ext cx="5314900" cy="5367600"/>
        </p:xfrm>
        <a:graphic>
          <a:graphicData uri="http://schemas.openxmlformats.org/drawingml/2006/table">
            <a:tbl>
              <a:tblPr firstRow="1" bandRow="1">
                <a:noFill/>
                <a:tableStyleId>{7115DFC7-485C-4A0C-B416-0AED01B2121F}</a:tableStyleId>
              </a:tblPr>
              <a:tblGrid>
                <a:gridCol w="240025">
                  <a:extLst>
                    <a:ext uri="{9D8B030D-6E8A-4147-A177-3AD203B41FA5}">
                      <a16:colId xmlns:a16="http://schemas.microsoft.com/office/drawing/2014/main" val="20000"/>
                    </a:ext>
                  </a:extLst>
                </a:gridCol>
                <a:gridCol w="338325">
                  <a:extLst>
                    <a:ext uri="{9D8B030D-6E8A-4147-A177-3AD203B41FA5}">
                      <a16:colId xmlns:a16="http://schemas.microsoft.com/office/drawing/2014/main" val="20001"/>
                    </a:ext>
                  </a:extLst>
                </a:gridCol>
                <a:gridCol w="338325">
                  <a:extLst>
                    <a:ext uri="{9D8B030D-6E8A-4147-A177-3AD203B41FA5}">
                      <a16:colId xmlns:a16="http://schemas.microsoft.com/office/drawing/2014/main" val="20002"/>
                    </a:ext>
                  </a:extLst>
                </a:gridCol>
                <a:gridCol w="338325">
                  <a:extLst>
                    <a:ext uri="{9D8B030D-6E8A-4147-A177-3AD203B41FA5}">
                      <a16:colId xmlns:a16="http://schemas.microsoft.com/office/drawing/2014/main" val="20003"/>
                    </a:ext>
                  </a:extLst>
                </a:gridCol>
                <a:gridCol w="338325">
                  <a:extLst>
                    <a:ext uri="{9D8B030D-6E8A-4147-A177-3AD203B41FA5}">
                      <a16:colId xmlns:a16="http://schemas.microsoft.com/office/drawing/2014/main" val="20004"/>
                    </a:ext>
                  </a:extLst>
                </a:gridCol>
                <a:gridCol w="338325">
                  <a:extLst>
                    <a:ext uri="{9D8B030D-6E8A-4147-A177-3AD203B41FA5}">
                      <a16:colId xmlns:a16="http://schemas.microsoft.com/office/drawing/2014/main" val="20005"/>
                    </a:ext>
                  </a:extLst>
                </a:gridCol>
                <a:gridCol w="338325">
                  <a:extLst>
                    <a:ext uri="{9D8B030D-6E8A-4147-A177-3AD203B41FA5}">
                      <a16:colId xmlns:a16="http://schemas.microsoft.com/office/drawing/2014/main" val="20006"/>
                    </a:ext>
                  </a:extLst>
                </a:gridCol>
                <a:gridCol w="338325">
                  <a:extLst>
                    <a:ext uri="{9D8B030D-6E8A-4147-A177-3AD203B41FA5}">
                      <a16:colId xmlns:a16="http://schemas.microsoft.com/office/drawing/2014/main" val="20007"/>
                    </a:ext>
                  </a:extLst>
                </a:gridCol>
                <a:gridCol w="338325">
                  <a:extLst>
                    <a:ext uri="{9D8B030D-6E8A-4147-A177-3AD203B41FA5}">
                      <a16:colId xmlns:a16="http://schemas.microsoft.com/office/drawing/2014/main" val="20008"/>
                    </a:ext>
                  </a:extLst>
                </a:gridCol>
                <a:gridCol w="338325">
                  <a:extLst>
                    <a:ext uri="{9D8B030D-6E8A-4147-A177-3AD203B41FA5}">
                      <a16:colId xmlns:a16="http://schemas.microsoft.com/office/drawing/2014/main" val="20009"/>
                    </a:ext>
                  </a:extLst>
                </a:gridCol>
                <a:gridCol w="338325">
                  <a:extLst>
                    <a:ext uri="{9D8B030D-6E8A-4147-A177-3AD203B41FA5}">
                      <a16:colId xmlns:a16="http://schemas.microsoft.com/office/drawing/2014/main" val="20010"/>
                    </a:ext>
                  </a:extLst>
                </a:gridCol>
                <a:gridCol w="338325">
                  <a:extLst>
                    <a:ext uri="{9D8B030D-6E8A-4147-A177-3AD203B41FA5}">
                      <a16:colId xmlns:a16="http://schemas.microsoft.com/office/drawing/2014/main" val="20011"/>
                    </a:ext>
                  </a:extLst>
                </a:gridCol>
                <a:gridCol w="338325">
                  <a:extLst>
                    <a:ext uri="{9D8B030D-6E8A-4147-A177-3AD203B41FA5}">
                      <a16:colId xmlns:a16="http://schemas.microsoft.com/office/drawing/2014/main" val="20012"/>
                    </a:ext>
                  </a:extLst>
                </a:gridCol>
                <a:gridCol w="338325">
                  <a:extLst>
                    <a:ext uri="{9D8B030D-6E8A-4147-A177-3AD203B41FA5}">
                      <a16:colId xmlns:a16="http://schemas.microsoft.com/office/drawing/2014/main" val="20013"/>
                    </a:ext>
                  </a:extLst>
                </a:gridCol>
                <a:gridCol w="338325">
                  <a:extLst>
                    <a:ext uri="{9D8B030D-6E8A-4147-A177-3AD203B41FA5}">
                      <a16:colId xmlns:a16="http://schemas.microsoft.com/office/drawing/2014/main" val="20014"/>
                    </a:ext>
                  </a:extLst>
                </a:gridCol>
                <a:gridCol w="338325">
                  <a:extLst>
                    <a:ext uri="{9D8B030D-6E8A-4147-A177-3AD203B41FA5}">
                      <a16:colId xmlns:a16="http://schemas.microsoft.com/office/drawing/2014/main" val="20015"/>
                    </a:ext>
                  </a:extLst>
                </a:gridCol>
              </a:tblGrid>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1"/>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2"/>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3"/>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4"/>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5"/>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6"/>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7"/>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8"/>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9"/>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0"/>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1"/>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2"/>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3"/>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4"/>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FF000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solidFill>
                      <a:srgbClr val="0365C0"/>
                    </a:solidFill>
                  </a:tcPr>
                </a:tc>
                <a:extLst>
                  <a:ext uri="{0D108BD9-81ED-4DB2-BD59-A6C34878D82A}">
                    <a16:rowId xmlns:a16="http://schemas.microsoft.com/office/drawing/2014/main" val="10015"/>
                  </a:ext>
                </a:extLst>
              </a:tr>
            </a:tbl>
          </a:graphicData>
        </a:graphic>
      </p:graphicFrame>
      <p:sp>
        <p:nvSpPr>
          <p:cNvPr id="2" name="Title 1">
            <a:extLst>
              <a:ext uri="{FF2B5EF4-FFF2-40B4-BE49-F238E27FC236}">
                <a16:creationId xmlns:a16="http://schemas.microsoft.com/office/drawing/2014/main" id="{A80EF660-83EC-E946-81F4-61DDAA14A948}"/>
              </a:ext>
            </a:extLst>
          </p:cNvPr>
          <p:cNvSpPr>
            <a:spLocks noGrp="1"/>
          </p:cNvSpPr>
          <p:nvPr>
            <p:ph type="title"/>
          </p:nvPr>
        </p:nvSpPr>
        <p:spPr/>
        <p:txBody>
          <a:bodyPr/>
          <a:lstStyle/>
          <a:p>
            <a:r>
              <a:rPr lang="en-US" dirty="0"/>
              <a:t>So </a:t>
            </a:r>
            <a:r>
              <a:rPr lang="en-US" b="1" dirty="0">
                <a:latin typeface="Open Sans"/>
                <a:ea typeface="Open Sans"/>
                <a:cs typeface="Open Sans"/>
                <a:sym typeface="Open Sans"/>
              </a:rPr>
              <a:t>what?</a:t>
            </a:r>
            <a:br>
              <a:rPr lang="en-US" dirty="0"/>
            </a:br>
            <a:endParaRPr lang="en-US" dirty="0"/>
          </a:p>
        </p:txBody>
      </p:sp>
      <p:cxnSp>
        <p:nvCxnSpPr>
          <p:cNvPr id="1287" name="Google Shape;1287;p156"/>
          <p:cNvCxnSpPr/>
          <p:nvPr/>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sp>
        <p:nvSpPr>
          <p:cNvPr id="1290" name="Google Shape;1290;p156"/>
          <p:cNvSpPr/>
          <p:nvPr/>
        </p:nvSpPr>
        <p:spPr>
          <a:xfrm>
            <a:off x="5943668" y="8979107"/>
            <a:ext cx="3352986" cy="2308485"/>
          </a:xfrm>
          <a:prstGeom prst="rect">
            <a:avLst/>
          </a:prstGeom>
          <a:solidFill>
            <a:srgbClr val="7F7F7F">
              <a:alpha val="800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291" name="Google Shape;1291;p156"/>
          <p:cNvSpPr/>
          <p:nvPr/>
        </p:nvSpPr>
        <p:spPr>
          <a:xfrm>
            <a:off x="5943667" y="9333240"/>
            <a:ext cx="3352987" cy="1256754"/>
          </a:xfrm>
          <a:prstGeom prst="rect">
            <a:avLst/>
          </a:prstGeom>
          <a:noFill/>
          <a:ln>
            <a:noFill/>
          </a:ln>
        </p:spPr>
        <p:txBody>
          <a:bodyPr spcFirstLastPara="1" wrap="square" lIns="50800" tIns="50800" rIns="50800" bIns="50800" anchor="ctr" anchorCtr="0">
            <a:noAutofit/>
          </a:bodyPr>
          <a:lstStyle/>
          <a:p>
            <a:pPr marL="0" marR="0" lvl="0" indent="0" algn="ctr" rtl="0">
              <a:lnSpc>
                <a:spcPct val="93750"/>
              </a:lnSpc>
              <a:spcBef>
                <a:spcPts val="0"/>
              </a:spcBef>
              <a:spcAft>
                <a:spcPts val="0"/>
              </a:spcAft>
              <a:buClr>
                <a:srgbClr val="FFFFFF"/>
              </a:buClr>
              <a:buSzPts val="3200"/>
              <a:buFont typeface="Open Sans"/>
              <a:buNone/>
            </a:pPr>
            <a:r>
              <a:rPr lang="en-US" sz="3200" b="1" i="0" u="none" strike="noStrike" cap="none">
                <a:solidFill>
                  <a:srgbClr val="FFFFFF"/>
                </a:solidFill>
                <a:latin typeface="Open Sans"/>
                <a:ea typeface="Open Sans"/>
                <a:cs typeface="Open Sans"/>
                <a:sym typeface="Open Sans"/>
              </a:rPr>
              <a:t>256x </a:t>
            </a:r>
            <a:br>
              <a:rPr lang="en-US" sz="1800" b="1" i="0" u="none" strike="noStrike" cap="none">
                <a:solidFill>
                  <a:srgbClr val="FFFFFF"/>
                </a:solidFill>
                <a:latin typeface="Open Sans"/>
                <a:ea typeface="Open Sans"/>
                <a:cs typeface="Open Sans"/>
                <a:sym typeface="Open Sans"/>
              </a:rPr>
            </a:br>
            <a:r>
              <a:rPr lang="en-US" sz="2400" b="1" i="0" u="none" strike="noStrike" cap="none">
                <a:solidFill>
                  <a:srgbClr val="FFFFFF"/>
                </a:solidFill>
                <a:latin typeface="Open Sans"/>
                <a:ea typeface="Open Sans"/>
                <a:cs typeface="Open Sans"/>
                <a:sym typeface="Open Sans"/>
              </a:rPr>
              <a:t>is </a:t>
            </a:r>
            <a:br>
              <a:rPr lang="en-US" sz="2400" b="1" i="0" u="none" strike="noStrike" cap="none">
                <a:solidFill>
                  <a:srgbClr val="FFFFFF"/>
                </a:solidFill>
                <a:latin typeface="Open Sans"/>
                <a:ea typeface="Open Sans"/>
                <a:cs typeface="Open Sans"/>
                <a:sym typeface="Open Sans"/>
              </a:rPr>
            </a:br>
            <a:r>
              <a:rPr lang="en-US" sz="3200" b="1" i="0" u="none" strike="noStrike" cap="none">
                <a:solidFill>
                  <a:srgbClr val="FFFFFF"/>
                </a:solidFill>
                <a:latin typeface="Open Sans"/>
                <a:ea typeface="Open Sans"/>
                <a:cs typeface="Open Sans"/>
                <a:sym typeface="Open Sans"/>
              </a:rPr>
              <a:t>8 doublings</a:t>
            </a:r>
            <a:endParaRPr sz="3200" b="1" i="0" u="none" strike="noStrike" cap="none">
              <a:solidFill>
                <a:srgbClr val="000000"/>
              </a:solidFill>
              <a:latin typeface="Open Sans"/>
              <a:ea typeface="Open Sans"/>
              <a:cs typeface="Open Sans"/>
              <a:sym typeface="Open Sans"/>
            </a:endParaRPr>
          </a:p>
        </p:txBody>
      </p:sp>
      <p:sp>
        <p:nvSpPr>
          <p:cNvPr id="1292" name="Google Shape;1292;p156"/>
          <p:cNvSpPr/>
          <p:nvPr/>
        </p:nvSpPr>
        <p:spPr>
          <a:xfrm>
            <a:off x="6380016" y="10515663"/>
            <a:ext cx="2570235" cy="445763"/>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FFFFFF"/>
              </a:buClr>
              <a:buSzPts val="2000"/>
              <a:buFont typeface="Open Sans"/>
              <a:buNone/>
            </a:pPr>
            <a:r>
              <a:rPr lang="en-US" sz="2000" b="0" i="0" u="none" strike="noStrike" cap="none">
                <a:solidFill>
                  <a:srgbClr val="FFFFFF"/>
                </a:solidFill>
                <a:latin typeface="Open Sans"/>
                <a:ea typeface="Open Sans"/>
                <a:cs typeface="Open Sans"/>
                <a:sym typeface="Open Sans"/>
              </a:rPr>
              <a:t>(i.e., 2^8)</a:t>
            </a:r>
            <a:endParaRPr sz="2000" b="0" i="0" u="none" strike="noStrike" cap="none">
              <a:solidFill>
                <a:srgbClr val="000000"/>
              </a:solidFill>
              <a:latin typeface="Open Sans"/>
              <a:ea typeface="Open Sans"/>
              <a:cs typeface="Open Sans"/>
              <a:sym typeface="Open Sans"/>
            </a:endParaRPr>
          </a:p>
        </p:txBody>
      </p:sp>
      <p:sp>
        <p:nvSpPr>
          <p:cNvPr id="1294" name="Google Shape;1294;p156"/>
          <p:cNvSpPr/>
          <p:nvPr/>
        </p:nvSpPr>
        <p:spPr>
          <a:xfrm>
            <a:off x="1565275" y="3377789"/>
            <a:ext cx="9303022" cy="1527662"/>
          </a:xfrm>
          <a:prstGeom prst="rect">
            <a:avLst/>
          </a:prstGeom>
          <a:noFill/>
          <a:ln>
            <a:noFill/>
          </a:ln>
        </p:spPr>
        <p:txBody>
          <a:bodyPr spcFirstLastPara="1" wrap="square" lIns="50800" tIns="50800" rIns="50800" bIns="50800" anchor="b" anchorCtr="0">
            <a:noAutofit/>
          </a:bodyPr>
          <a:lstStyle/>
          <a:p>
            <a:pPr marL="0" marR="0" lvl="0" indent="0" algn="l" rtl="0">
              <a:lnSpc>
                <a:spcPct val="120000"/>
              </a:lnSpc>
              <a:spcBef>
                <a:spcPts val="0"/>
              </a:spcBef>
              <a:spcAft>
                <a:spcPts val="0"/>
              </a:spcAft>
              <a:buClr>
                <a:srgbClr val="53585F"/>
              </a:buClr>
              <a:buSzPts val="4000"/>
              <a:buFont typeface="Open Sans Light"/>
              <a:buNone/>
            </a:pPr>
            <a:r>
              <a:rPr lang="en-US" sz="4000" b="0" i="0" u="none" strike="noStrike" cap="none">
                <a:solidFill>
                  <a:srgbClr val="53585F"/>
                </a:solidFill>
                <a:latin typeface="Open Sans Light"/>
                <a:ea typeface="Open Sans Light"/>
                <a:cs typeface="Open Sans Light"/>
                <a:sym typeface="Open Sans Light"/>
              </a:rPr>
              <a:t>What are the implications of </a:t>
            </a:r>
            <a:br>
              <a:rPr lang="en-US" sz="4000" b="0" i="0" u="none" strike="noStrike" cap="none">
                <a:solidFill>
                  <a:srgbClr val="53585F"/>
                </a:solidFill>
                <a:latin typeface="Open Sans Light"/>
                <a:ea typeface="Open Sans Light"/>
                <a:cs typeface="Open Sans Light"/>
                <a:sym typeface="Open Sans Light"/>
              </a:rPr>
            </a:br>
            <a:r>
              <a:rPr lang="en-US" sz="4000" b="1" i="0" u="none" strike="noStrike" cap="none">
                <a:solidFill>
                  <a:srgbClr val="0365C0"/>
                </a:solidFill>
                <a:latin typeface="Open Sans"/>
                <a:ea typeface="Open Sans"/>
                <a:cs typeface="Open Sans"/>
                <a:sym typeface="Open Sans"/>
              </a:rPr>
              <a:t>2-3 orders of magnitude speed-up?</a:t>
            </a:r>
            <a:endParaRPr sz="4000" b="1" i="0" u="none" strike="noStrike" cap="none">
              <a:solidFill>
                <a:srgbClr val="0365C0"/>
              </a:solidFill>
              <a:latin typeface="Open Sans"/>
              <a:ea typeface="Open Sans"/>
              <a:cs typeface="Open Sans"/>
              <a:sym typeface="Open Sans"/>
            </a:endParaRPr>
          </a:p>
        </p:txBody>
      </p:sp>
      <p:sp>
        <p:nvSpPr>
          <p:cNvPr id="1298" name="Google Shape;1298;p156"/>
          <p:cNvSpPr/>
          <p:nvPr/>
        </p:nvSpPr>
        <p:spPr>
          <a:xfrm>
            <a:off x="14109158" y="6316675"/>
            <a:ext cx="3530912" cy="1449115"/>
          </a:xfrm>
          <a:prstGeom prst="rect">
            <a:avLst/>
          </a:prstGeom>
          <a:noFill/>
          <a:ln>
            <a:noFill/>
          </a:ln>
        </p:spPr>
        <p:txBody>
          <a:bodyPr spcFirstLastPara="1" wrap="square" lIns="50800" tIns="50800" rIns="50800" bIns="50800" anchor="ctr" anchorCtr="0">
            <a:noAutofit/>
          </a:bodyPr>
          <a:lstStyle/>
          <a:p>
            <a:pPr marL="0" marR="0" lvl="0" indent="0" algn="ctr" rtl="0">
              <a:lnSpc>
                <a:spcPct val="97222"/>
              </a:lnSpc>
              <a:spcBef>
                <a:spcPts val="0"/>
              </a:spcBef>
              <a:spcAft>
                <a:spcPts val="0"/>
              </a:spcAft>
              <a:buClr>
                <a:srgbClr val="FFFFFF"/>
              </a:buClr>
              <a:buSzPts val="3600"/>
              <a:buFont typeface="Helvetica Neue"/>
              <a:buNone/>
            </a:pPr>
            <a:r>
              <a:rPr lang="en-US" sz="3600" b="1" i="0" u="none" strike="noStrike" cap="none">
                <a:solidFill>
                  <a:srgbClr val="FFFFFF"/>
                </a:solidFill>
                <a:latin typeface="Helvetica Neue"/>
                <a:ea typeface="Helvetica Neue"/>
                <a:cs typeface="Helvetica Neue"/>
                <a:sym typeface="Helvetica Neue"/>
              </a:rPr>
              <a:t>256x </a:t>
            </a:r>
            <a:br>
              <a:rPr lang="en-US" sz="2000" b="1" i="0" u="none" strike="noStrike" cap="none">
                <a:solidFill>
                  <a:srgbClr val="FFFFFF"/>
                </a:solidFill>
                <a:latin typeface="Helvetica Neue"/>
                <a:ea typeface="Helvetica Neue"/>
                <a:cs typeface="Helvetica Neue"/>
                <a:sym typeface="Helvetica Neue"/>
              </a:rPr>
            </a:br>
            <a:r>
              <a:rPr lang="en-US" sz="2800" b="1" i="0" u="none" strike="noStrike" cap="none">
                <a:solidFill>
                  <a:srgbClr val="FFFFFF"/>
                </a:solidFill>
                <a:latin typeface="Helvetica Neue"/>
                <a:ea typeface="Helvetica Neue"/>
                <a:cs typeface="Helvetica Neue"/>
                <a:sym typeface="Helvetica Neue"/>
              </a:rPr>
              <a:t>is </a:t>
            </a:r>
            <a:br>
              <a:rPr lang="en-US" sz="2800" b="1" i="0" u="none" strike="noStrike" cap="none">
                <a:solidFill>
                  <a:srgbClr val="FFFFFF"/>
                </a:solidFill>
                <a:latin typeface="Helvetica Neue"/>
                <a:ea typeface="Helvetica Neue"/>
                <a:cs typeface="Helvetica Neue"/>
                <a:sym typeface="Helvetica Neue"/>
              </a:rPr>
            </a:br>
            <a:r>
              <a:rPr lang="en-US" sz="3600" b="1" i="0" u="none" strike="noStrike" cap="none">
                <a:solidFill>
                  <a:srgbClr val="FFFFFF"/>
                </a:solidFill>
                <a:latin typeface="Helvetica Neue"/>
                <a:ea typeface="Helvetica Neue"/>
                <a:cs typeface="Helvetica Neue"/>
                <a:sym typeface="Helvetica Neue"/>
              </a:rPr>
              <a:t>8 doublings</a:t>
            </a:r>
            <a:endParaRPr sz="3600" b="1" i="0" u="none" strike="noStrike" cap="none">
              <a:solidFill>
                <a:srgbClr val="000000"/>
              </a:solidFill>
              <a:latin typeface="Helvetica Neue"/>
              <a:ea typeface="Helvetica Neue"/>
              <a:cs typeface="Helvetica Neue"/>
              <a:sym typeface="Helvetica Neue"/>
            </a:endParaRPr>
          </a:p>
        </p:txBody>
      </p:sp>
      <p:graphicFrame>
        <p:nvGraphicFramePr>
          <p:cNvPr id="1299" name="Google Shape;1299;p156"/>
          <p:cNvGraphicFramePr/>
          <p:nvPr>
            <p:extLst>
              <p:ext uri="{D42A27DB-BD31-4B8C-83A1-F6EECF244321}">
                <p14:modId xmlns:p14="http://schemas.microsoft.com/office/powerpoint/2010/main" val="1099750348"/>
              </p:ext>
            </p:extLst>
          </p:nvPr>
        </p:nvGraphicFramePr>
        <p:xfrm>
          <a:off x="11168093" y="1947077"/>
          <a:ext cx="10636675" cy="10729280"/>
        </p:xfrm>
        <a:graphic>
          <a:graphicData uri="http://schemas.openxmlformats.org/drawingml/2006/table">
            <a:tbl>
              <a:tblPr firstRow="1" bandRow="1">
                <a:noFill/>
                <a:tableStyleId>{7115DFC7-485C-4A0C-B416-0AED01B2121F}</a:tableStyleId>
              </a:tblPr>
              <a:tblGrid>
                <a:gridCol w="228453">
                  <a:extLst>
                    <a:ext uri="{9D8B030D-6E8A-4147-A177-3AD203B41FA5}">
                      <a16:colId xmlns:a16="http://schemas.microsoft.com/office/drawing/2014/main" val="20000"/>
                    </a:ext>
                  </a:extLst>
                </a:gridCol>
                <a:gridCol w="258472">
                  <a:extLst>
                    <a:ext uri="{9D8B030D-6E8A-4147-A177-3AD203B41FA5}">
                      <a16:colId xmlns:a16="http://schemas.microsoft.com/office/drawing/2014/main" val="20001"/>
                    </a:ext>
                  </a:extLst>
                </a:gridCol>
                <a:gridCol w="338325">
                  <a:extLst>
                    <a:ext uri="{9D8B030D-6E8A-4147-A177-3AD203B41FA5}">
                      <a16:colId xmlns:a16="http://schemas.microsoft.com/office/drawing/2014/main" val="20002"/>
                    </a:ext>
                  </a:extLst>
                </a:gridCol>
                <a:gridCol w="338325">
                  <a:extLst>
                    <a:ext uri="{9D8B030D-6E8A-4147-A177-3AD203B41FA5}">
                      <a16:colId xmlns:a16="http://schemas.microsoft.com/office/drawing/2014/main" val="20003"/>
                    </a:ext>
                  </a:extLst>
                </a:gridCol>
                <a:gridCol w="338325">
                  <a:extLst>
                    <a:ext uri="{9D8B030D-6E8A-4147-A177-3AD203B41FA5}">
                      <a16:colId xmlns:a16="http://schemas.microsoft.com/office/drawing/2014/main" val="20004"/>
                    </a:ext>
                  </a:extLst>
                </a:gridCol>
                <a:gridCol w="338325">
                  <a:extLst>
                    <a:ext uri="{9D8B030D-6E8A-4147-A177-3AD203B41FA5}">
                      <a16:colId xmlns:a16="http://schemas.microsoft.com/office/drawing/2014/main" val="20005"/>
                    </a:ext>
                  </a:extLst>
                </a:gridCol>
                <a:gridCol w="338325">
                  <a:extLst>
                    <a:ext uri="{9D8B030D-6E8A-4147-A177-3AD203B41FA5}">
                      <a16:colId xmlns:a16="http://schemas.microsoft.com/office/drawing/2014/main" val="20006"/>
                    </a:ext>
                  </a:extLst>
                </a:gridCol>
                <a:gridCol w="338325">
                  <a:extLst>
                    <a:ext uri="{9D8B030D-6E8A-4147-A177-3AD203B41FA5}">
                      <a16:colId xmlns:a16="http://schemas.microsoft.com/office/drawing/2014/main" val="20007"/>
                    </a:ext>
                  </a:extLst>
                </a:gridCol>
                <a:gridCol w="338325">
                  <a:extLst>
                    <a:ext uri="{9D8B030D-6E8A-4147-A177-3AD203B41FA5}">
                      <a16:colId xmlns:a16="http://schemas.microsoft.com/office/drawing/2014/main" val="20008"/>
                    </a:ext>
                  </a:extLst>
                </a:gridCol>
                <a:gridCol w="338325">
                  <a:extLst>
                    <a:ext uri="{9D8B030D-6E8A-4147-A177-3AD203B41FA5}">
                      <a16:colId xmlns:a16="http://schemas.microsoft.com/office/drawing/2014/main" val="20009"/>
                    </a:ext>
                  </a:extLst>
                </a:gridCol>
                <a:gridCol w="338325">
                  <a:extLst>
                    <a:ext uri="{9D8B030D-6E8A-4147-A177-3AD203B41FA5}">
                      <a16:colId xmlns:a16="http://schemas.microsoft.com/office/drawing/2014/main" val="20010"/>
                    </a:ext>
                  </a:extLst>
                </a:gridCol>
                <a:gridCol w="338325">
                  <a:extLst>
                    <a:ext uri="{9D8B030D-6E8A-4147-A177-3AD203B41FA5}">
                      <a16:colId xmlns:a16="http://schemas.microsoft.com/office/drawing/2014/main" val="20011"/>
                    </a:ext>
                  </a:extLst>
                </a:gridCol>
                <a:gridCol w="338325">
                  <a:extLst>
                    <a:ext uri="{9D8B030D-6E8A-4147-A177-3AD203B41FA5}">
                      <a16:colId xmlns:a16="http://schemas.microsoft.com/office/drawing/2014/main" val="20012"/>
                    </a:ext>
                  </a:extLst>
                </a:gridCol>
                <a:gridCol w="338325">
                  <a:extLst>
                    <a:ext uri="{9D8B030D-6E8A-4147-A177-3AD203B41FA5}">
                      <a16:colId xmlns:a16="http://schemas.microsoft.com/office/drawing/2014/main" val="20013"/>
                    </a:ext>
                  </a:extLst>
                </a:gridCol>
                <a:gridCol w="338325">
                  <a:extLst>
                    <a:ext uri="{9D8B030D-6E8A-4147-A177-3AD203B41FA5}">
                      <a16:colId xmlns:a16="http://schemas.microsoft.com/office/drawing/2014/main" val="20014"/>
                    </a:ext>
                  </a:extLst>
                </a:gridCol>
                <a:gridCol w="338325">
                  <a:extLst>
                    <a:ext uri="{9D8B030D-6E8A-4147-A177-3AD203B41FA5}">
                      <a16:colId xmlns:a16="http://schemas.microsoft.com/office/drawing/2014/main" val="20015"/>
                    </a:ext>
                  </a:extLst>
                </a:gridCol>
                <a:gridCol w="338325">
                  <a:extLst>
                    <a:ext uri="{9D8B030D-6E8A-4147-A177-3AD203B41FA5}">
                      <a16:colId xmlns:a16="http://schemas.microsoft.com/office/drawing/2014/main" val="20016"/>
                    </a:ext>
                  </a:extLst>
                </a:gridCol>
                <a:gridCol w="338325">
                  <a:extLst>
                    <a:ext uri="{9D8B030D-6E8A-4147-A177-3AD203B41FA5}">
                      <a16:colId xmlns:a16="http://schemas.microsoft.com/office/drawing/2014/main" val="20017"/>
                    </a:ext>
                  </a:extLst>
                </a:gridCol>
                <a:gridCol w="338325">
                  <a:extLst>
                    <a:ext uri="{9D8B030D-6E8A-4147-A177-3AD203B41FA5}">
                      <a16:colId xmlns:a16="http://schemas.microsoft.com/office/drawing/2014/main" val="20018"/>
                    </a:ext>
                  </a:extLst>
                </a:gridCol>
                <a:gridCol w="338325">
                  <a:extLst>
                    <a:ext uri="{9D8B030D-6E8A-4147-A177-3AD203B41FA5}">
                      <a16:colId xmlns:a16="http://schemas.microsoft.com/office/drawing/2014/main" val="20019"/>
                    </a:ext>
                  </a:extLst>
                </a:gridCol>
                <a:gridCol w="338325">
                  <a:extLst>
                    <a:ext uri="{9D8B030D-6E8A-4147-A177-3AD203B41FA5}">
                      <a16:colId xmlns:a16="http://schemas.microsoft.com/office/drawing/2014/main" val="20020"/>
                    </a:ext>
                  </a:extLst>
                </a:gridCol>
                <a:gridCol w="338325">
                  <a:extLst>
                    <a:ext uri="{9D8B030D-6E8A-4147-A177-3AD203B41FA5}">
                      <a16:colId xmlns:a16="http://schemas.microsoft.com/office/drawing/2014/main" val="20021"/>
                    </a:ext>
                  </a:extLst>
                </a:gridCol>
                <a:gridCol w="338325">
                  <a:extLst>
                    <a:ext uri="{9D8B030D-6E8A-4147-A177-3AD203B41FA5}">
                      <a16:colId xmlns:a16="http://schemas.microsoft.com/office/drawing/2014/main" val="20022"/>
                    </a:ext>
                  </a:extLst>
                </a:gridCol>
                <a:gridCol w="338325">
                  <a:extLst>
                    <a:ext uri="{9D8B030D-6E8A-4147-A177-3AD203B41FA5}">
                      <a16:colId xmlns:a16="http://schemas.microsoft.com/office/drawing/2014/main" val="20023"/>
                    </a:ext>
                  </a:extLst>
                </a:gridCol>
                <a:gridCol w="338325">
                  <a:extLst>
                    <a:ext uri="{9D8B030D-6E8A-4147-A177-3AD203B41FA5}">
                      <a16:colId xmlns:a16="http://schemas.microsoft.com/office/drawing/2014/main" val="20024"/>
                    </a:ext>
                  </a:extLst>
                </a:gridCol>
                <a:gridCol w="338325">
                  <a:extLst>
                    <a:ext uri="{9D8B030D-6E8A-4147-A177-3AD203B41FA5}">
                      <a16:colId xmlns:a16="http://schemas.microsoft.com/office/drawing/2014/main" val="20025"/>
                    </a:ext>
                  </a:extLst>
                </a:gridCol>
                <a:gridCol w="338325">
                  <a:extLst>
                    <a:ext uri="{9D8B030D-6E8A-4147-A177-3AD203B41FA5}">
                      <a16:colId xmlns:a16="http://schemas.microsoft.com/office/drawing/2014/main" val="20026"/>
                    </a:ext>
                  </a:extLst>
                </a:gridCol>
                <a:gridCol w="338325">
                  <a:extLst>
                    <a:ext uri="{9D8B030D-6E8A-4147-A177-3AD203B41FA5}">
                      <a16:colId xmlns:a16="http://schemas.microsoft.com/office/drawing/2014/main" val="20027"/>
                    </a:ext>
                  </a:extLst>
                </a:gridCol>
                <a:gridCol w="338325">
                  <a:extLst>
                    <a:ext uri="{9D8B030D-6E8A-4147-A177-3AD203B41FA5}">
                      <a16:colId xmlns:a16="http://schemas.microsoft.com/office/drawing/2014/main" val="20028"/>
                    </a:ext>
                  </a:extLst>
                </a:gridCol>
                <a:gridCol w="338325">
                  <a:extLst>
                    <a:ext uri="{9D8B030D-6E8A-4147-A177-3AD203B41FA5}">
                      <a16:colId xmlns:a16="http://schemas.microsoft.com/office/drawing/2014/main" val="20029"/>
                    </a:ext>
                  </a:extLst>
                </a:gridCol>
                <a:gridCol w="338325">
                  <a:extLst>
                    <a:ext uri="{9D8B030D-6E8A-4147-A177-3AD203B41FA5}">
                      <a16:colId xmlns:a16="http://schemas.microsoft.com/office/drawing/2014/main" val="20030"/>
                    </a:ext>
                  </a:extLst>
                </a:gridCol>
                <a:gridCol w="338325">
                  <a:extLst>
                    <a:ext uri="{9D8B030D-6E8A-4147-A177-3AD203B41FA5}">
                      <a16:colId xmlns:a16="http://schemas.microsoft.com/office/drawing/2014/main" val="20031"/>
                    </a:ext>
                  </a:extLst>
                </a:gridCol>
              </a:tblGrid>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1"/>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2"/>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3"/>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4"/>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5"/>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6"/>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7"/>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8"/>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9"/>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1"/>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2"/>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3"/>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4"/>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5"/>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6"/>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7"/>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8"/>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9"/>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1"/>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2"/>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3"/>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4"/>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5"/>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6"/>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7"/>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8"/>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9"/>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3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dirty="0">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extLst>
                  <a:ext uri="{0D108BD9-81ED-4DB2-BD59-A6C34878D82A}">
                    <a16:rowId xmlns:a16="http://schemas.microsoft.com/office/drawing/2014/main" val="10031"/>
                  </a:ext>
                </a:extLst>
              </a:tr>
            </a:tbl>
          </a:graphicData>
        </a:graphic>
      </p:graphicFrame>
      <p:grpSp>
        <p:nvGrpSpPr>
          <p:cNvPr id="20" name="Group 19">
            <a:extLst>
              <a:ext uri="{FF2B5EF4-FFF2-40B4-BE49-F238E27FC236}">
                <a16:creationId xmlns:a16="http://schemas.microsoft.com/office/drawing/2014/main" id="{E60CF883-1FA4-6544-A013-BAECF5EA74F5}"/>
              </a:ext>
            </a:extLst>
          </p:cNvPr>
          <p:cNvGrpSpPr/>
          <p:nvPr/>
        </p:nvGrpSpPr>
        <p:grpSpPr>
          <a:xfrm>
            <a:off x="14530173" y="4905451"/>
            <a:ext cx="4445001" cy="4445001"/>
            <a:chOff x="28007550" y="7609381"/>
            <a:chExt cx="4445001" cy="4445001"/>
          </a:xfrm>
        </p:grpSpPr>
        <p:sp>
          <p:nvSpPr>
            <p:cNvPr id="21" name="Google Shape;1249;p155">
              <a:extLst>
                <a:ext uri="{FF2B5EF4-FFF2-40B4-BE49-F238E27FC236}">
                  <a16:creationId xmlns:a16="http://schemas.microsoft.com/office/drawing/2014/main" id="{322CC443-1933-6940-ADF7-D2E662FA9EDC}"/>
                </a:ext>
              </a:extLst>
            </p:cNvPr>
            <p:cNvSpPr/>
            <p:nvPr/>
          </p:nvSpPr>
          <p:spPr>
            <a:xfrm>
              <a:off x="28007550" y="7609381"/>
              <a:ext cx="4445001" cy="4445001"/>
            </a:xfrm>
            <a:prstGeom prst="rect">
              <a:avLst/>
            </a:prstGeom>
            <a:solidFill>
              <a:srgbClr val="353740">
                <a:alpha val="79607"/>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22" name="Google Shape;1266;p155">
              <a:extLst>
                <a:ext uri="{FF2B5EF4-FFF2-40B4-BE49-F238E27FC236}">
                  <a16:creationId xmlns:a16="http://schemas.microsoft.com/office/drawing/2014/main" id="{9251CF8A-BF94-B946-AFB3-41EF05EA54DB}"/>
                </a:ext>
              </a:extLst>
            </p:cNvPr>
            <p:cNvSpPr/>
            <p:nvPr/>
          </p:nvSpPr>
          <p:spPr>
            <a:xfrm>
              <a:off x="28516813" y="9597333"/>
              <a:ext cx="3530912" cy="1449115"/>
            </a:xfrm>
            <a:prstGeom prst="rect">
              <a:avLst/>
            </a:prstGeom>
            <a:noFill/>
            <a:ln>
              <a:noFill/>
            </a:ln>
          </p:spPr>
          <p:txBody>
            <a:bodyPr spcFirstLastPara="1" wrap="square" lIns="50800" tIns="50800" rIns="50800" bIns="50800" anchor="ctr" anchorCtr="0">
              <a:noAutofit/>
            </a:bodyPr>
            <a:lstStyle/>
            <a:p>
              <a:pPr marL="0" marR="0" lvl="0" indent="0" algn="ctr" rtl="0">
                <a:lnSpc>
                  <a:spcPct val="97222"/>
                </a:lnSpc>
                <a:spcBef>
                  <a:spcPts val="0"/>
                </a:spcBef>
                <a:spcAft>
                  <a:spcPts val="0"/>
                </a:spcAft>
                <a:buClr>
                  <a:srgbClr val="FFFFFF"/>
                </a:buClr>
                <a:buSzPts val="3600"/>
                <a:buFont typeface="Helvetica Neue"/>
                <a:buNone/>
              </a:pPr>
              <a:r>
                <a:rPr lang="en-US" sz="3600" b="1" i="0" u="none" strike="noStrike" cap="none" dirty="0">
                  <a:solidFill>
                    <a:srgbClr val="FFFFFF"/>
                  </a:solidFill>
                  <a:latin typeface="Helvetica Neue"/>
                  <a:ea typeface="Helvetica Neue"/>
                  <a:cs typeface="Helvetica Neue"/>
                  <a:sym typeface="Helvetica Neue"/>
                </a:rPr>
                <a:t>1024x </a:t>
              </a:r>
              <a:br>
                <a:rPr lang="en-US" sz="2000" b="1" i="0" u="none" strike="noStrike" cap="none" dirty="0">
                  <a:solidFill>
                    <a:srgbClr val="FFFFFF"/>
                  </a:solidFill>
                  <a:latin typeface="Helvetica Neue"/>
                  <a:ea typeface="Helvetica Neue"/>
                  <a:cs typeface="Helvetica Neue"/>
                  <a:sym typeface="Helvetica Neue"/>
                </a:rPr>
              </a:br>
              <a:r>
                <a:rPr lang="en-US" sz="2800" b="1" i="0" u="none" strike="noStrike" cap="none" dirty="0">
                  <a:solidFill>
                    <a:srgbClr val="FFFFFF"/>
                  </a:solidFill>
                  <a:latin typeface="Helvetica Neue"/>
                  <a:ea typeface="Helvetica Neue"/>
                  <a:cs typeface="Helvetica Neue"/>
                  <a:sym typeface="Helvetica Neue"/>
                </a:rPr>
                <a:t>is </a:t>
              </a:r>
              <a:br>
                <a:rPr lang="en-US" sz="2800" b="1" i="0" u="none" strike="noStrike" cap="none" dirty="0">
                  <a:solidFill>
                    <a:srgbClr val="FFFFFF"/>
                  </a:solidFill>
                  <a:latin typeface="Helvetica Neue"/>
                  <a:ea typeface="Helvetica Neue"/>
                  <a:cs typeface="Helvetica Neue"/>
                  <a:sym typeface="Helvetica Neue"/>
                </a:rPr>
              </a:br>
              <a:r>
                <a:rPr lang="en-US" sz="3600" b="1" i="0" u="none" strike="noStrike" cap="none" dirty="0">
                  <a:solidFill>
                    <a:srgbClr val="FFFFFF"/>
                  </a:solidFill>
                  <a:latin typeface="Helvetica Neue"/>
                  <a:ea typeface="Helvetica Neue"/>
                  <a:cs typeface="Helvetica Neue"/>
                  <a:sym typeface="Helvetica Neue"/>
                </a:rPr>
                <a:t>10 doublings</a:t>
              </a:r>
              <a:endParaRPr sz="3600" b="1" i="0" u="none" strike="noStrike" cap="none" dirty="0">
                <a:solidFill>
                  <a:srgbClr val="000000"/>
                </a:solidFill>
                <a:latin typeface="Helvetica Neue"/>
                <a:ea typeface="Helvetica Neue"/>
                <a:cs typeface="Helvetica Neue"/>
                <a:sym typeface="Helvetica Neue"/>
              </a:endParaRPr>
            </a:p>
          </p:txBody>
        </p:sp>
        <p:sp>
          <p:nvSpPr>
            <p:cNvPr id="23" name="Google Shape;1268;p155">
              <a:extLst>
                <a:ext uri="{FF2B5EF4-FFF2-40B4-BE49-F238E27FC236}">
                  <a16:creationId xmlns:a16="http://schemas.microsoft.com/office/drawing/2014/main" id="{71ADEC02-83F2-164A-ADD2-3645EE0822F8}"/>
                </a:ext>
              </a:extLst>
            </p:cNvPr>
            <p:cNvSpPr/>
            <p:nvPr/>
          </p:nvSpPr>
          <p:spPr>
            <a:xfrm>
              <a:off x="29801313" y="8312616"/>
              <a:ext cx="857474" cy="857991"/>
            </a:xfrm>
            <a:custGeom>
              <a:avLst/>
              <a:gdLst/>
              <a:ahLst/>
              <a:cxnLst/>
              <a:rect l="l" t="t"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5000"/>
                <a:buFont typeface="Arial"/>
                <a:buNone/>
              </a:pPr>
              <a:endParaRPr sz="5000" b="0" i="0" u="none" strike="noStrike" cap="none">
                <a:solidFill>
                  <a:srgbClr val="000000"/>
                </a:solidFill>
                <a:latin typeface="Helvetica Neue Light"/>
                <a:ea typeface="Helvetica Neue Light"/>
                <a:cs typeface="Helvetica Neue Light"/>
                <a:sym typeface="Helvetica Neue Light"/>
              </a:endParaRPr>
            </a:p>
          </p:txBody>
        </p:sp>
      </p:grpSp>
      <p:sp>
        <p:nvSpPr>
          <p:cNvPr id="16" name="Shape 555">
            <a:extLst>
              <a:ext uri="{FF2B5EF4-FFF2-40B4-BE49-F238E27FC236}">
                <a16:creationId xmlns:a16="http://schemas.microsoft.com/office/drawing/2014/main" id="{BC22C6F2-0CC9-A948-924F-04BA7E05B253}"/>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306"/>
        <p:cNvGrpSpPr/>
        <p:nvPr/>
      </p:nvGrpSpPr>
      <p:grpSpPr>
        <a:xfrm>
          <a:off x="0" y="0"/>
          <a:ext cx="0" cy="0"/>
          <a:chOff x="0" y="0"/>
          <a:chExt cx="0" cy="0"/>
        </a:xfrm>
      </p:grpSpPr>
      <p:graphicFrame>
        <p:nvGraphicFramePr>
          <p:cNvPr id="1307" name="Google Shape;1307;p157"/>
          <p:cNvGraphicFramePr/>
          <p:nvPr/>
        </p:nvGraphicFramePr>
        <p:xfrm>
          <a:off x="4886235" y="7286241"/>
          <a:ext cx="5314900" cy="5367600"/>
        </p:xfrm>
        <a:graphic>
          <a:graphicData uri="http://schemas.openxmlformats.org/drawingml/2006/table">
            <a:tbl>
              <a:tblPr firstRow="1" bandRow="1">
                <a:noFill/>
                <a:tableStyleId>{7115DFC7-485C-4A0C-B416-0AED01B2121F}</a:tableStyleId>
              </a:tblPr>
              <a:tblGrid>
                <a:gridCol w="240025">
                  <a:extLst>
                    <a:ext uri="{9D8B030D-6E8A-4147-A177-3AD203B41FA5}">
                      <a16:colId xmlns:a16="http://schemas.microsoft.com/office/drawing/2014/main" val="20000"/>
                    </a:ext>
                  </a:extLst>
                </a:gridCol>
                <a:gridCol w="338325">
                  <a:extLst>
                    <a:ext uri="{9D8B030D-6E8A-4147-A177-3AD203B41FA5}">
                      <a16:colId xmlns:a16="http://schemas.microsoft.com/office/drawing/2014/main" val="20001"/>
                    </a:ext>
                  </a:extLst>
                </a:gridCol>
                <a:gridCol w="338325">
                  <a:extLst>
                    <a:ext uri="{9D8B030D-6E8A-4147-A177-3AD203B41FA5}">
                      <a16:colId xmlns:a16="http://schemas.microsoft.com/office/drawing/2014/main" val="20002"/>
                    </a:ext>
                  </a:extLst>
                </a:gridCol>
                <a:gridCol w="338325">
                  <a:extLst>
                    <a:ext uri="{9D8B030D-6E8A-4147-A177-3AD203B41FA5}">
                      <a16:colId xmlns:a16="http://schemas.microsoft.com/office/drawing/2014/main" val="20003"/>
                    </a:ext>
                  </a:extLst>
                </a:gridCol>
                <a:gridCol w="338325">
                  <a:extLst>
                    <a:ext uri="{9D8B030D-6E8A-4147-A177-3AD203B41FA5}">
                      <a16:colId xmlns:a16="http://schemas.microsoft.com/office/drawing/2014/main" val="20004"/>
                    </a:ext>
                  </a:extLst>
                </a:gridCol>
                <a:gridCol w="338325">
                  <a:extLst>
                    <a:ext uri="{9D8B030D-6E8A-4147-A177-3AD203B41FA5}">
                      <a16:colId xmlns:a16="http://schemas.microsoft.com/office/drawing/2014/main" val="20005"/>
                    </a:ext>
                  </a:extLst>
                </a:gridCol>
                <a:gridCol w="338325">
                  <a:extLst>
                    <a:ext uri="{9D8B030D-6E8A-4147-A177-3AD203B41FA5}">
                      <a16:colId xmlns:a16="http://schemas.microsoft.com/office/drawing/2014/main" val="20006"/>
                    </a:ext>
                  </a:extLst>
                </a:gridCol>
                <a:gridCol w="338325">
                  <a:extLst>
                    <a:ext uri="{9D8B030D-6E8A-4147-A177-3AD203B41FA5}">
                      <a16:colId xmlns:a16="http://schemas.microsoft.com/office/drawing/2014/main" val="20007"/>
                    </a:ext>
                  </a:extLst>
                </a:gridCol>
                <a:gridCol w="338325">
                  <a:extLst>
                    <a:ext uri="{9D8B030D-6E8A-4147-A177-3AD203B41FA5}">
                      <a16:colId xmlns:a16="http://schemas.microsoft.com/office/drawing/2014/main" val="20008"/>
                    </a:ext>
                  </a:extLst>
                </a:gridCol>
                <a:gridCol w="338325">
                  <a:extLst>
                    <a:ext uri="{9D8B030D-6E8A-4147-A177-3AD203B41FA5}">
                      <a16:colId xmlns:a16="http://schemas.microsoft.com/office/drawing/2014/main" val="20009"/>
                    </a:ext>
                  </a:extLst>
                </a:gridCol>
                <a:gridCol w="338325">
                  <a:extLst>
                    <a:ext uri="{9D8B030D-6E8A-4147-A177-3AD203B41FA5}">
                      <a16:colId xmlns:a16="http://schemas.microsoft.com/office/drawing/2014/main" val="20010"/>
                    </a:ext>
                  </a:extLst>
                </a:gridCol>
                <a:gridCol w="338325">
                  <a:extLst>
                    <a:ext uri="{9D8B030D-6E8A-4147-A177-3AD203B41FA5}">
                      <a16:colId xmlns:a16="http://schemas.microsoft.com/office/drawing/2014/main" val="20011"/>
                    </a:ext>
                  </a:extLst>
                </a:gridCol>
                <a:gridCol w="338325">
                  <a:extLst>
                    <a:ext uri="{9D8B030D-6E8A-4147-A177-3AD203B41FA5}">
                      <a16:colId xmlns:a16="http://schemas.microsoft.com/office/drawing/2014/main" val="20012"/>
                    </a:ext>
                  </a:extLst>
                </a:gridCol>
                <a:gridCol w="338325">
                  <a:extLst>
                    <a:ext uri="{9D8B030D-6E8A-4147-A177-3AD203B41FA5}">
                      <a16:colId xmlns:a16="http://schemas.microsoft.com/office/drawing/2014/main" val="20013"/>
                    </a:ext>
                  </a:extLst>
                </a:gridCol>
                <a:gridCol w="338325">
                  <a:extLst>
                    <a:ext uri="{9D8B030D-6E8A-4147-A177-3AD203B41FA5}">
                      <a16:colId xmlns:a16="http://schemas.microsoft.com/office/drawing/2014/main" val="20014"/>
                    </a:ext>
                  </a:extLst>
                </a:gridCol>
                <a:gridCol w="338325">
                  <a:extLst>
                    <a:ext uri="{9D8B030D-6E8A-4147-A177-3AD203B41FA5}">
                      <a16:colId xmlns:a16="http://schemas.microsoft.com/office/drawing/2014/main" val="20015"/>
                    </a:ext>
                  </a:extLst>
                </a:gridCol>
              </a:tblGrid>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1"/>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2"/>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3"/>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4"/>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5"/>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6"/>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7"/>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8"/>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9"/>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0"/>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1"/>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2"/>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3"/>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4"/>
                  </a:ext>
                </a:extLst>
              </a:tr>
              <a:tr h="335475">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FF000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p>
                  </a:txBody>
                  <a:tcPr marL="91450" marR="91450" marT="45725" marB="45725">
                    <a:lnL w="19050" cap="flat" cmpd="sng">
                      <a:solidFill>
                        <a:srgbClr val="D8D8D8"/>
                      </a:solidFill>
                      <a:prstDash val="solid"/>
                      <a:round/>
                      <a:headEnd type="none" w="sm" len="sm"/>
                      <a:tailEnd type="none" w="sm" len="sm"/>
                    </a:lnL>
                    <a:lnT w="19050" cap="flat" cmpd="sng">
                      <a:solidFill>
                        <a:srgbClr val="D8D8D8"/>
                      </a:solidFill>
                      <a:prstDash val="solid"/>
                      <a:round/>
                      <a:headEnd type="none" w="sm" len="sm"/>
                      <a:tailEnd type="none" w="sm" len="sm"/>
                    </a:lnT>
                    <a:solidFill>
                      <a:srgbClr val="0365C0"/>
                    </a:solidFill>
                  </a:tcPr>
                </a:tc>
                <a:extLst>
                  <a:ext uri="{0D108BD9-81ED-4DB2-BD59-A6C34878D82A}">
                    <a16:rowId xmlns:a16="http://schemas.microsoft.com/office/drawing/2014/main" val="10015"/>
                  </a:ext>
                </a:extLst>
              </a:tr>
            </a:tbl>
          </a:graphicData>
        </a:graphic>
      </p:graphicFrame>
      <p:sp>
        <p:nvSpPr>
          <p:cNvPr id="2" name="Title 1">
            <a:extLst>
              <a:ext uri="{FF2B5EF4-FFF2-40B4-BE49-F238E27FC236}">
                <a16:creationId xmlns:a16="http://schemas.microsoft.com/office/drawing/2014/main" id="{97DF2AA4-B877-1C4A-B471-53AAAF6E96AA}"/>
              </a:ext>
            </a:extLst>
          </p:cNvPr>
          <p:cNvSpPr>
            <a:spLocks noGrp="1"/>
          </p:cNvSpPr>
          <p:nvPr>
            <p:ph type="title"/>
          </p:nvPr>
        </p:nvSpPr>
        <p:spPr/>
        <p:txBody>
          <a:bodyPr/>
          <a:lstStyle/>
          <a:p>
            <a:r>
              <a:rPr lang="en-US" dirty="0"/>
              <a:t>So </a:t>
            </a:r>
            <a:r>
              <a:rPr lang="en-US" b="1" dirty="0">
                <a:latin typeface="Open Sans"/>
                <a:ea typeface="Open Sans"/>
                <a:cs typeface="Open Sans"/>
                <a:sym typeface="Open Sans"/>
              </a:rPr>
              <a:t>what?</a:t>
            </a:r>
            <a:br>
              <a:rPr lang="en-US" dirty="0"/>
            </a:br>
            <a:endParaRPr lang="en-US" dirty="0"/>
          </a:p>
        </p:txBody>
      </p:sp>
      <p:cxnSp>
        <p:nvCxnSpPr>
          <p:cNvPr id="1310" name="Google Shape;1310;p157"/>
          <p:cNvCxnSpPr/>
          <p:nvPr/>
        </p:nvCxnSpPr>
        <p:spPr>
          <a:xfrm>
            <a:off x="-1" y="13088607"/>
            <a:ext cx="24384001" cy="1"/>
          </a:xfrm>
          <a:prstGeom prst="straightConnector1">
            <a:avLst/>
          </a:prstGeom>
          <a:noFill/>
          <a:ln w="12700" cap="flat" cmpd="sng">
            <a:solidFill>
              <a:srgbClr val="DCDEE0"/>
            </a:solidFill>
            <a:prstDash val="solid"/>
            <a:miter lim="400000"/>
            <a:headEnd type="none" w="sm" len="sm"/>
            <a:tailEnd type="none" w="sm" len="sm"/>
          </a:ln>
        </p:spPr>
      </p:cxnSp>
      <p:cxnSp>
        <p:nvCxnSpPr>
          <p:cNvPr id="1313" name="Google Shape;1313;p157"/>
          <p:cNvCxnSpPr/>
          <p:nvPr/>
        </p:nvCxnSpPr>
        <p:spPr>
          <a:xfrm>
            <a:off x="1649280" y="2459398"/>
            <a:ext cx="604822" cy="0"/>
          </a:xfrm>
          <a:prstGeom prst="straightConnector1">
            <a:avLst/>
          </a:prstGeom>
          <a:noFill/>
          <a:ln w="25400" cap="flat" cmpd="sng">
            <a:solidFill>
              <a:srgbClr val="0365C0"/>
            </a:solidFill>
            <a:prstDash val="solid"/>
            <a:miter lim="400000"/>
            <a:headEnd type="none" w="sm" len="sm"/>
            <a:tailEnd type="none" w="sm" len="sm"/>
          </a:ln>
        </p:spPr>
      </p:cxnSp>
      <p:sp>
        <p:nvSpPr>
          <p:cNvPr id="1314" name="Google Shape;1314;p157"/>
          <p:cNvSpPr/>
          <p:nvPr/>
        </p:nvSpPr>
        <p:spPr>
          <a:xfrm>
            <a:off x="5943668" y="8979107"/>
            <a:ext cx="3352986" cy="2308485"/>
          </a:xfrm>
          <a:prstGeom prst="rect">
            <a:avLst/>
          </a:prstGeom>
          <a:solidFill>
            <a:srgbClr val="7F7F7F">
              <a:alpha val="800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15" name="Google Shape;1315;p157"/>
          <p:cNvSpPr/>
          <p:nvPr/>
        </p:nvSpPr>
        <p:spPr>
          <a:xfrm>
            <a:off x="5943667" y="9333240"/>
            <a:ext cx="3352987" cy="1256754"/>
          </a:xfrm>
          <a:prstGeom prst="rect">
            <a:avLst/>
          </a:prstGeom>
          <a:noFill/>
          <a:ln>
            <a:noFill/>
          </a:ln>
        </p:spPr>
        <p:txBody>
          <a:bodyPr spcFirstLastPara="1" wrap="square" lIns="50800" tIns="50800" rIns="50800" bIns="50800" anchor="ctr" anchorCtr="0">
            <a:noAutofit/>
          </a:bodyPr>
          <a:lstStyle/>
          <a:p>
            <a:pPr marL="0" marR="0" lvl="0" indent="0" algn="ctr" rtl="0">
              <a:lnSpc>
                <a:spcPct val="93750"/>
              </a:lnSpc>
              <a:spcBef>
                <a:spcPts val="0"/>
              </a:spcBef>
              <a:spcAft>
                <a:spcPts val="0"/>
              </a:spcAft>
              <a:buClr>
                <a:srgbClr val="FFFFFF"/>
              </a:buClr>
              <a:buSzPts val="3200"/>
              <a:buFont typeface="Open Sans"/>
              <a:buNone/>
            </a:pPr>
            <a:r>
              <a:rPr lang="en-US" sz="3200" b="1" i="0" u="none" strike="noStrike" cap="none">
                <a:solidFill>
                  <a:srgbClr val="FFFFFF"/>
                </a:solidFill>
                <a:latin typeface="Open Sans"/>
                <a:ea typeface="Open Sans"/>
                <a:cs typeface="Open Sans"/>
                <a:sym typeface="Open Sans"/>
              </a:rPr>
              <a:t>256x </a:t>
            </a:r>
            <a:br>
              <a:rPr lang="en-US" sz="1800" b="1" i="0" u="none" strike="noStrike" cap="none">
                <a:solidFill>
                  <a:srgbClr val="FFFFFF"/>
                </a:solidFill>
                <a:latin typeface="Open Sans"/>
                <a:ea typeface="Open Sans"/>
                <a:cs typeface="Open Sans"/>
                <a:sym typeface="Open Sans"/>
              </a:rPr>
            </a:br>
            <a:r>
              <a:rPr lang="en-US" sz="2400" b="1" i="0" u="none" strike="noStrike" cap="none">
                <a:solidFill>
                  <a:srgbClr val="FFFFFF"/>
                </a:solidFill>
                <a:latin typeface="Open Sans"/>
                <a:ea typeface="Open Sans"/>
                <a:cs typeface="Open Sans"/>
                <a:sym typeface="Open Sans"/>
              </a:rPr>
              <a:t>is </a:t>
            </a:r>
            <a:br>
              <a:rPr lang="en-US" sz="2400" b="1" i="0" u="none" strike="noStrike" cap="none">
                <a:solidFill>
                  <a:srgbClr val="FFFFFF"/>
                </a:solidFill>
                <a:latin typeface="Open Sans"/>
                <a:ea typeface="Open Sans"/>
                <a:cs typeface="Open Sans"/>
                <a:sym typeface="Open Sans"/>
              </a:rPr>
            </a:br>
            <a:r>
              <a:rPr lang="en-US" sz="3200" b="1" i="0" u="none" strike="noStrike" cap="none">
                <a:solidFill>
                  <a:srgbClr val="FFFFFF"/>
                </a:solidFill>
                <a:latin typeface="Open Sans"/>
                <a:ea typeface="Open Sans"/>
                <a:cs typeface="Open Sans"/>
                <a:sym typeface="Open Sans"/>
              </a:rPr>
              <a:t>8 doublings</a:t>
            </a:r>
            <a:endParaRPr sz="3200" b="1" i="0" u="none" strike="noStrike" cap="none">
              <a:solidFill>
                <a:srgbClr val="000000"/>
              </a:solidFill>
              <a:latin typeface="Open Sans"/>
              <a:ea typeface="Open Sans"/>
              <a:cs typeface="Open Sans"/>
              <a:sym typeface="Open Sans"/>
            </a:endParaRPr>
          </a:p>
        </p:txBody>
      </p:sp>
      <p:sp>
        <p:nvSpPr>
          <p:cNvPr id="1316" name="Google Shape;1316;p157"/>
          <p:cNvSpPr/>
          <p:nvPr/>
        </p:nvSpPr>
        <p:spPr>
          <a:xfrm>
            <a:off x="6380016" y="10515663"/>
            <a:ext cx="2570235" cy="445763"/>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FFFFFF"/>
              </a:buClr>
              <a:buSzPts val="2000"/>
              <a:buFont typeface="Open Sans"/>
              <a:buNone/>
            </a:pPr>
            <a:r>
              <a:rPr lang="en-US" sz="2000" b="0" i="0" u="none" strike="noStrike" cap="none">
                <a:solidFill>
                  <a:srgbClr val="FFFFFF"/>
                </a:solidFill>
                <a:latin typeface="Open Sans"/>
                <a:ea typeface="Open Sans"/>
                <a:cs typeface="Open Sans"/>
                <a:sym typeface="Open Sans"/>
              </a:rPr>
              <a:t>(i.e., 2^8)</a:t>
            </a:r>
            <a:endParaRPr sz="2000" b="0" i="0" u="none" strike="noStrike" cap="none">
              <a:solidFill>
                <a:srgbClr val="000000"/>
              </a:solidFill>
              <a:latin typeface="Open Sans"/>
              <a:ea typeface="Open Sans"/>
              <a:cs typeface="Open Sans"/>
              <a:sym typeface="Open Sans"/>
            </a:endParaRPr>
          </a:p>
        </p:txBody>
      </p:sp>
      <p:sp>
        <p:nvSpPr>
          <p:cNvPr id="1318" name="Google Shape;1318;p157"/>
          <p:cNvSpPr/>
          <p:nvPr/>
        </p:nvSpPr>
        <p:spPr>
          <a:xfrm>
            <a:off x="1565275" y="3377789"/>
            <a:ext cx="9303022" cy="1527662"/>
          </a:xfrm>
          <a:prstGeom prst="rect">
            <a:avLst/>
          </a:prstGeom>
          <a:noFill/>
          <a:ln>
            <a:noFill/>
          </a:ln>
        </p:spPr>
        <p:txBody>
          <a:bodyPr spcFirstLastPara="1" wrap="square" lIns="50800" tIns="50800" rIns="50800" bIns="50800" anchor="b" anchorCtr="0">
            <a:noAutofit/>
          </a:bodyPr>
          <a:lstStyle/>
          <a:p>
            <a:pPr marL="0" marR="0" lvl="0" indent="0" algn="l" rtl="0">
              <a:lnSpc>
                <a:spcPct val="120000"/>
              </a:lnSpc>
              <a:spcBef>
                <a:spcPts val="0"/>
              </a:spcBef>
              <a:spcAft>
                <a:spcPts val="0"/>
              </a:spcAft>
              <a:buClr>
                <a:srgbClr val="53585F"/>
              </a:buClr>
              <a:buSzPts val="4000"/>
              <a:buFont typeface="Open Sans Light"/>
              <a:buNone/>
            </a:pPr>
            <a:r>
              <a:rPr lang="en-US" sz="4000" b="0" i="0" u="none" strike="noStrike" cap="none">
                <a:solidFill>
                  <a:srgbClr val="53585F"/>
                </a:solidFill>
                <a:latin typeface="Open Sans Light"/>
                <a:ea typeface="Open Sans Light"/>
                <a:cs typeface="Open Sans Light"/>
                <a:sym typeface="Open Sans Light"/>
              </a:rPr>
              <a:t>What are the implications of </a:t>
            </a:r>
            <a:br>
              <a:rPr lang="en-US" sz="4000" b="0" i="0" u="none" strike="noStrike" cap="none">
                <a:solidFill>
                  <a:srgbClr val="53585F"/>
                </a:solidFill>
                <a:latin typeface="Open Sans Light"/>
                <a:ea typeface="Open Sans Light"/>
                <a:cs typeface="Open Sans Light"/>
                <a:sym typeface="Open Sans Light"/>
              </a:rPr>
            </a:br>
            <a:r>
              <a:rPr lang="en-US" sz="4000" b="1" i="0" u="none" strike="noStrike" cap="none">
                <a:solidFill>
                  <a:srgbClr val="0365C0"/>
                </a:solidFill>
                <a:latin typeface="Open Sans"/>
                <a:ea typeface="Open Sans"/>
                <a:cs typeface="Open Sans"/>
                <a:sym typeface="Open Sans"/>
              </a:rPr>
              <a:t>2-3 orders of magnitude speed-up?</a:t>
            </a:r>
            <a:endParaRPr sz="4000" b="1" i="0" u="none" strike="noStrike" cap="none">
              <a:solidFill>
                <a:srgbClr val="0365C0"/>
              </a:solidFill>
              <a:latin typeface="Open Sans"/>
              <a:ea typeface="Open Sans"/>
              <a:cs typeface="Open Sans"/>
              <a:sym typeface="Open Sans"/>
            </a:endParaRPr>
          </a:p>
        </p:txBody>
      </p:sp>
      <p:sp>
        <p:nvSpPr>
          <p:cNvPr id="1322" name="Google Shape;1322;p157"/>
          <p:cNvSpPr/>
          <p:nvPr/>
        </p:nvSpPr>
        <p:spPr>
          <a:xfrm>
            <a:off x="14109158" y="6316675"/>
            <a:ext cx="3530912" cy="1449115"/>
          </a:xfrm>
          <a:prstGeom prst="rect">
            <a:avLst/>
          </a:prstGeom>
          <a:noFill/>
          <a:ln>
            <a:noFill/>
          </a:ln>
        </p:spPr>
        <p:txBody>
          <a:bodyPr spcFirstLastPara="1" wrap="square" lIns="50800" tIns="50800" rIns="50800" bIns="50800" anchor="ctr" anchorCtr="0">
            <a:noAutofit/>
          </a:bodyPr>
          <a:lstStyle/>
          <a:p>
            <a:pPr marL="0" marR="0" lvl="0" indent="0" algn="ctr" rtl="0">
              <a:lnSpc>
                <a:spcPct val="97222"/>
              </a:lnSpc>
              <a:spcBef>
                <a:spcPts val="0"/>
              </a:spcBef>
              <a:spcAft>
                <a:spcPts val="0"/>
              </a:spcAft>
              <a:buClr>
                <a:srgbClr val="FFFFFF"/>
              </a:buClr>
              <a:buSzPts val="3600"/>
              <a:buFont typeface="Helvetica Neue"/>
              <a:buNone/>
            </a:pPr>
            <a:r>
              <a:rPr lang="en-US" sz="3600" b="1" i="0" u="none" strike="noStrike" cap="none">
                <a:solidFill>
                  <a:srgbClr val="FFFFFF"/>
                </a:solidFill>
                <a:latin typeface="Helvetica Neue"/>
                <a:ea typeface="Helvetica Neue"/>
                <a:cs typeface="Helvetica Neue"/>
                <a:sym typeface="Helvetica Neue"/>
              </a:rPr>
              <a:t>256x </a:t>
            </a:r>
            <a:br>
              <a:rPr lang="en-US" sz="2000" b="1" i="0" u="none" strike="noStrike" cap="none">
                <a:solidFill>
                  <a:srgbClr val="FFFFFF"/>
                </a:solidFill>
                <a:latin typeface="Helvetica Neue"/>
                <a:ea typeface="Helvetica Neue"/>
                <a:cs typeface="Helvetica Neue"/>
                <a:sym typeface="Helvetica Neue"/>
              </a:rPr>
            </a:br>
            <a:r>
              <a:rPr lang="en-US" sz="2800" b="1" i="0" u="none" strike="noStrike" cap="none">
                <a:solidFill>
                  <a:srgbClr val="FFFFFF"/>
                </a:solidFill>
                <a:latin typeface="Helvetica Neue"/>
                <a:ea typeface="Helvetica Neue"/>
                <a:cs typeface="Helvetica Neue"/>
                <a:sym typeface="Helvetica Neue"/>
              </a:rPr>
              <a:t>is </a:t>
            </a:r>
            <a:br>
              <a:rPr lang="en-US" sz="2800" b="1" i="0" u="none" strike="noStrike" cap="none">
                <a:solidFill>
                  <a:srgbClr val="FFFFFF"/>
                </a:solidFill>
                <a:latin typeface="Helvetica Neue"/>
                <a:ea typeface="Helvetica Neue"/>
                <a:cs typeface="Helvetica Neue"/>
                <a:sym typeface="Helvetica Neue"/>
              </a:rPr>
            </a:br>
            <a:r>
              <a:rPr lang="en-US" sz="3600" b="1" i="0" u="none" strike="noStrike" cap="none">
                <a:solidFill>
                  <a:srgbClr val="FFFFFF"/>
                </a:solidFill>
                <a:latin typeface="Helvetica Neue"/>
                <a:ea typeface="Helvetica Neue"/>
                <a:cs typeface="Helvetica Neue"/>
                <a:sym typeface="Helvetica Neue"/>
              </a:rPr>
              <a:t>8 doublings</a:t>
            </a:r>
            <a:endParaRPr sz="3600" b="1" i="0" u="none" strike="noStrike" cap="none">
              <a:solidFill>
                <a:srgbClr val="000000"/>
              </a:solidFill>
              <a:latin typeface="Helvetica Neue"/>
              <a:ea typeface="Helvetica Neue"/>
              <a:cs typeface="Helvetica Neue"/>
              <a:sym typeface="Helvetica Neue"/>
            </a:endParaRPr>
          </a:p>
        </p:txBody>
      </p:sp>
      <p:graphicFrame>
        <p:nvGraphicFramePr>
          <p:cNvPr id="1323" name="Google Shape;1323;p157"/>
          <p:cNvGraphicFramePr/>
          <p:nvPr/>
        </p:nvGraphicFramePr>
        <p:xfrm>
          <a:off x="11168093" y="1947077"/>
          <a:ext cx="10636675" cy="10729280"/>
        </p:xfrm>
        <a:graphic>
          <a:graphicData uri="http://schemas.openxmlformats.org/drawingml/2006/table">
            <a:tbl>
              <a:tblPr firstRow="1" bandRow="1">
                <a:noFill/>
                <a:tableStyleId>{7115DFC7-485C-4A0C-B416-0AED01B2121F}</a:tableStyleId>
              </a:tblPr>
              <a:tblGrid>
                <a:gridCol w="148600">
                  <a:extLst>
                    <a:ext uri="{9D8B030D-6E8A-4147-A177-3AD203B41FA5}">
                      <a16:colId xmlns:a16="http://schemas.microsoft.com/office/drawing/2014/main" val="20000"/>
                    </a:ext>
                  </a:extLst>
                </a:gridCol>
                <a:gridCol w="338325">
                  <a:extLst>
                    <a:ext uri="{9D8B030D-6E8A-4147-A177-3AD203B41FA5}">
                      <a16:colId xmlns:a16="http://schemas.microsoft.com/office/drawing/2014/main" val="20001"/>
                    </a:ext>
                  </a:extLst>
                </a:gridCol>
                <a:gridCol w="338325">
                  <a:extLst>
                    <a:ext uri="{9D8B030D-6E8A-4147-A177-3AD203B41FA5}">
                      <a16:colId xmlns:a16="http://schemas.microsoft.com/office/drawing/2014/main" val="20002"/>
                    </a:ext>
                  </a:extLst>
                </a:gridCol>
                <a:gridCol w="338325">
                  <a:extLst>
                    <a:ext uri="{9D8B030D-6E8A-4147-A177-3AD203B41FA5}">
                      <a16:colId xmlns:a16="http://schemas.microsoft.com/office/drawing/2014/main" val="20003"/>
                    </a:ext>
                  </a:extLst>
                </a:gridCol>
                <a:gridCol w="338325">
                  <a:extLst>
                    <a:ext uri="{9D8B030D-6E8A-4147-A177-3AD203B41FA5}">
                      <a16:colId xmlns:a16="http://schemas.microsoft.com/office/drawing/2014/main" val="20004"/>
                    </a:ext>
                  </a:extLst>
                </a:gridCol>
                <a:gridCol w="338325">
                  <a:extLst>
                    <a:ext uri="{9D8B030D-6E8A-4147-A177-3AD203B41FA5}">
                      <a16:colId xmlns:a16="http://schemas.microsoft.com/office/drawing/2014/main" val="20005"/>
                    </a:ext>
                  </a:extLst>
                </a:gridCol>
                <a:gridCol w="338325">
                  <a:extLst>
                    <a:ext uri="{9D8B030D-6E8A-4147-A177-3AD203B41FA5}">
                      <a16:colId xmlns:a16="http://schemas.microsoft.com/office/drawing/2014/main" val="20006"/>
                    </a:ext>
                  </a:extLst>
                </a:gridCol>
                <a:gridCol w="338325">
                  <a:extLst>
                    <a:ext uri="{9D8B030D-6E8A-4147-A177-3AD203B41FA5}">
                      <a16:colId xmlns:a16="http://schemas.microsoft.com/office/drawing/2014/main" val="20007"/>
                    </a:ext>
                  </a:extLst>
                </a:gridCol>
                <a:gridCol w="338325">
                  <a:extLst>
                    <a:ext uri="{9D8B030D-6E8A-4147-A177-3AD203B41FA5}">
                      <a16:colId xmlns:a16="http://schemas.microsoft.com/office/drawing/2014/main" val="20008"/>
                    </a:ext>
                  </a:extLst>
                </a:gridCol>
                <a:gridCol w="338325">
                  <a:extLst>
                    <a:ext uri="{9D8B030D-6E8A-4147-A177-3AD203B41FA5}">
                      <a16:colId xmlns:a16="http://schemas.microsoft.com/office/drawing/2014/main" val="20009"/>
                    </a:ext>
                  </a:extLst>
                </a:gridCol>
                <a:gridCol w="338325">
                  <a:extLst>
                    <a:ext uri="{9D8B030D-6E8A-4147-A177-3AD203B41FA5}">
                      <a16:colId xmlns:a16="http://schemas.microsoft.com/office/drawing/2014/main" val="20010"/>
                    </a:ext>
                  </a:extLst>
                </a:gridCol>
                <a:gridCol w="338325">
                  <a:extLst>
                    <a:ext uri="{9D8B030D-6E8A-4147-A177-3AD203B41FA5}">
                      <a16:colId xmlns:a16="http://schemas.microsoft.com/office/drawing/2014/main" val="20011"/>
                    </a:ext>
                  </a:extLst>
                </a:gridCol>
                <a:gridCol w="338325">
                  <a:extLst>
                    <a:ext uri="{9D8B030D-6E8A-4147-A177-3AD203B41FA5}">
                      <a16:colId xmlns:a16="http://schemas.microsoft.com/office/drawing/2014/main" val="20012"/>
                    </a:ext>
                  </a:extLst>
                </a:gridCol>
                <a:gridCol w="338325">
                  <a:extLst>
                    <a:ext uri="{9D8B030D-6E8A-4147-A177-3AD203B41FA5}">
                      <a16:colId xmlns:a16="http://schemas.microsoft.com/office/drawing/2014/main" val="20013"/>
                    </a:ext>
                  </a:extLst>
                </a:gridCol>
                <a:gridCol w="338325">
                  <a:extLst>
                    <a:ext uri="{9D8B030D-6E8A-4147-A177-3AD203B41FA5}">
                      <a16:colId xmlns:a16="http://schemas.microsoft.com/office/drawing/2014/main" val="20014"/>
                    </a:ext>
                  </a:extLst>
                </a:gridCol>
                <a:gridCol w="338325">
                  <a:extLst>
                    <a:ext uri="{9D8B030D-6E8A-4147-A177-3AD203B41FA5}">
                      <a16:colId xmlns:a16="http://schemas.microsoft.com/office/drawing/2014/main" val="20015"/>
                    </a:ext>
                  </a:extLst>
                </a:gridCol>
                <a:gridCol w="338325">
                  <a:extLst>
                    <a:ext uri="{9D8B030D-6E8A-4147-A177-3AD203B41FA5}">
                      <a16:colId xmlns:a16="http://schemas.microsoft.com/office/drawing/2014/main" val="20016"/>
                    </a:ext>
                  </a:extLst>
                </a:gridCol>
                <a:gridCol w="338325">
                  <a:extLst>
                    <a:ext uri="{9D8B030D-6E8A-4147-A177-3AD203B41FA5}">
                      <a16:colId xmlns:a16="http://schemas.microsoft.com/office/drawing/2014/main" val="20017"/>
                    </a:ext>
                  </a:extLst>
                </a:gridCol>
                <a:gridCol w="338325">
                  <a:extLst>
                    <a:ext uri="{9D8B030D-6E8A-4147-A177-3AD203B41FA5}">
                      <a16:colId xmlns:a16="http://schemas.microsoft.com/office/drawing/2014/main" val="20018"/>
                    </a:ext>
                  </a:extLst>
                </a:gridCol>
                <a:gridCol w="338325">
                  <a:extLst>
                    <a:ext uri="{9D8B030D-6E8A-4147-A177-3AD203B41FA5}">
                      <a16:colId xmlns:a16="http://schemas.microsoft.com/office/drawing/2014/main" val="20019"/>
                    </a:ext>
                  </a:extLst>
                </a:gridCol>
                <a:gridCol w="338325">
                  <a:extLst>
                    <a:ext uri="{9D8B030D-6E8A-4147-A177-3AD203B41FA5}">
                      <a16:colId xmlns:a16="http://schemas.microsoft.com/office/drawing/2014/main" val="20020"/>
                    </a:ext>
                  </a:extLst>
                </a:gridCol>
                <a:gridCol w="338325">
                  <a:extLst>
                    <a:ext uri="{9D8B030D-6E8A-4147-A177-3AD203B41FA5}">
                      <a16:colId xmlns:a16="http://schemas.microsoft.com/office/drawing/2014/main" val="20021"/>
                    </a:ext>
                  </a:extLst>
                </a:gridCol>
                <a:gridCol w="338325">
                  <a:extLst>
                    <a:ext uri="{9D8B030D-6E8A-4147-A177-3AD203B41FA5}">
                      <a16:colId xmlns:a16="http://schemas.microsoft.com/office/drawing/2014/main" val="20022"/>
                    </a:ext>
                  </a:extLst>
                </a:gridCol>
                <a:gridCol w="338325">
                  <a:extLst>
                    <a:ext uri="{9D8B030D-6E8A-4147-A177-3AD203B41FA5}">
                      <a16:colId xmlns:a16="http://schemas.microsoft.com/office/drawing/2014/main" val="20023"/>
                    </a:ext>
                  </a:extLst>
                </a:gridCol>
                <a:gridCol w="338325">
                  <a:extLst>
                    <a:ext uri="{9D8B030D-6E8A-4147-A177-3AD203B41FA5}">
                      <a16:colId xmlns:a16="http://schemas.microsoft.com/office/drawing/2014/main" val="20024"/>
                    </a:ext>
                  </a:extLst>
                </a:gridCol>
                <a:gridCol w="338325">
                  <a:extLst>
                    <a:ext uri="{9D8B030D-6E8A-4147-A177-3AD203B41FA5}">
                      <a16:colId xmlns:a16="http://schemas.microsoft.com/office/drawing/2014/main" val="20025"/>
                    </a:ext>
                  </a:extLst>
                </a:gridCol>
                <a:gridCol w="338325">
                  <a:extLst>
                    <a:ext uri="{9D8B030D-6E8A-4147-A177-3AD203B41FA5}">
                      <a16:colId xmlns:a16="http://schemas.microsoft.com/office/drawing/2014/main" val="20026"/>
                    </a:ext>
                  </a:extLst>
                </a:gridCol>
                <a:gridCol w="338325">
                  <a:extLst>
                    <a:ext uri="{9D8B030D-6E8A-4147-A177-3AD203B41FA5}">
                      <a16:colId xmlns:a16="http://schemas.microsoft.com/office/drawing/2014/main" val="20027"/>
                    </a:ext>
                  </a:extLst>
                </a:gridCol>
                <a:gridCol w="338325">
                  <a:extLst>
                    <a:ext uri="{9D8B030D-6E8A-4147-A177-3AD203B41FA5}">
                      <a16:colId xmlns:a16="http://schemas.microsoft.com/office/drawing/2014/main" val="20028"/>
                    </a:ext>
                  </a:extLst>
                </a:gridCol>
                <a:gridCol w="338325">
                  <a:extLst>
                    <a:ext uri="{9D8B030D-6E8A-4147-A177-3AD203B41FA5}">
                      <a16:colId xmlns:a16="http://schemas.microsoft.com/office/drawing/2014/main" val="20029"/>
                    </a:ext>
                  </a:extLst>
                </a:gridCol>
                <a:gridCol w="338325">
                  <a:extLst>
                    <a:ext uri="{9D8B030D-6E8A-4147-A177-3AD203B41FA5}">
                      <a16:colId xmlns:a16="http://schemas.microsoft.com/office/drawing/2014/main" val="20030"/>
                    </a:ext>
                  </a:extLst>
                </a:gridCol>
                <a:gridCol w="338325">
                  <a:extLst>
                    <a:ext uri="{9D8B030D-6E8A-4147-A177-3AD203B41FA5}">
                      <a16:colId xmlns:a16="http://schemas.microsoft.com/office/drawing/2014/main" val="20031"/>
                    </a:ext>
                  </a:extLst>
                </a:gridCol>
              </a:tblGrid>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1"/>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2"/>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3"/>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4"/>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5"/>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6"/>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7"/>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8"/>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09"/>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1"/>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2"/>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3"/>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4"/>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5"/>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6"/>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7"/>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8"/>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19"/>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1"/>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2"/>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3"/>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4"/>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5"/>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6"/>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7"/>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8"/>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29"/>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19050" cap="flat" cmpd="sng">
                      <a:solidFill>
                        <a:srgbClr val="D8D8D8"/>
                      </a:solidFill>
                      <a:prstDash val="solid"/>
                      <a:round/>
                      <a:headEnd type="none" w="sm" len="sm"/>
                      <a:tailEnd type="none" w="sm" len="sm"/>
                    </a:lnB>
                    <a:solidFill>
                      <a:srgbClr val="0365C0"/>
                    </a:solidFill>
                  </a:tcPr>
                </a:tc>
                <a:extLst>
                  <a:ext uri="{0D108BD9-81ED-4DB2-BD59-A6C34878D82A}">
                    <a16:rowId xmlns:a16="http://schemas.microsoft.com/office/drawing/2014/main" val="10030"/>
                  </a:ext>
                </a:extLst>
              </a:tr>
              <a:tr h="296150">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9525" cap="flat" cmpd="sng">
                      <a:solidFill>
                        <a:srgbClr val="000000">
                          <a:alpha val="0"/>
                        </a:srgbClr>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19050" cap="flat" cmpd="sng">
                      <a:solidFill>
                        <a:srgbClr val="D8D8D8"/>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tc>
                  <a:txBody>
                    <a:bodyPr/>
                    <a:lstStyle/>
                    <a:p>
                      <a:pPr marL="0" marR="0" lvl="0" indent="0" algn="r" rtl="0">
                        <a:lnSpc>
                          <a:spcPct val="100000"/>
                        </a:lnSpc>
                        <a:spcBef>
                          <a:spcPts val="0"/>
                        </a:spcBef>
                        <a:spcAft>
                          <a:spcPts val="0"/>
                        </a:spcAft>
                        <a:buClr>
                          <a:schemeClr val="dk1"/>
                        </a:buClr>
                        <a:buSzPts val="1600"/>
                        <a:buFont typeface="Helvetica Neue Light"/>
                        <a:buNone/>
                      </a:pPr>
                      <a:endParaRPr sz="1600" u="none" strike="noStrike" cap="none">
                        <a:solidFill>
                          <a:srgbClr val="0070C0"/>
                        </a:solidFill>
                      </a:endParaRPr>
                    </a:p>
                  </a:txBody>
                  <a:tcPr marL="45725" marR="45725" marT="45725" marB="45725">
                    <a:lnL w="1905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365C0"/>
                    </a:solidFill>
                  </a:tcPr>
                </a:tc>
                <a:extLst>
                  <a:ext uri="{0D108BD9-81ED-4DB2-BD59-A6C34878D82A}">
                    <a16:rowId xmlns:a16="http://schemas.microsoft.com/office/drawing/2014/main" val="10031"/>
                  </a:ext>
                </a:extLst>
              </a:tr>
            </a:tbl>
          </a:graphicData>
        </a:graphic>
      </p:graphicFrame>
      <p:sp>
        <p:nvSpPr>
          <p:cNvPr id="1324" name="Google Shape;1324;p157"/>
          <p:cNvSpPr/>
          <p:nvPr/>
        </p:nvSpPr>
        <p:spPr>
          <a:xfrm>
            <a:off x="15224583" y="5575080"/>
            <a:ext cx="3011741" cy="2737536"/>
          </a:xfrm>
          <a:prstGeom prst="rect">
            <a:avLst/>
          </a:prstGeom>
          <a:solidFill>
            <a:srgbClr val="7F7F7F">
              <a:alpha val="800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25" name="Google Shape;1325;p157"/>
          <p:cNvSpPr/>
          <p:nvPr/>
        </p:nvSpPr>
        <p:spPr>
          <a:xfrm>
            <a:off x="15224583" y="6145897"/>
            <a:ext cx="3011742" cy="1256754"/>
          </a:xfrm>
          <a:prstGeom prst="rect">
            <a:avLst/>
          </a:prstGeom>
          <a:noFill/>
          <a:ln>
            <a:noFill/>
          </a:ln>
        </p:spPr>
        <p:txBody>
          <a:bodyPr spcFirstLastPara="1" wrap="square" lIns="50800" tIns="50800" rIns="50800" bIns="50800" anchor="ctr" anchorCtr="0">
            <a:noAutofit/>
          </a:bodyPr>
          <a:lstStyle/>
          <a:p>
            <a:pPr marL="0" marR="0" lvl="0" indent="0" algn="ctr" rtl="0">
              <a:lnSpc>
                <a:spcPct val="93750"/>
              </a:lnSpc>
              <a:spcBef>
                <a:spcPts val="0"/>
              </a:spcBef>
              <a:spcAft>
                <a:spcPts val="0"/>
              </a:spcAft>
              <a:buClr>
                <a:srgbClr val="FFFFFF"/>
              </a:buClr>
              <a:buSzPts val="3200"/>
              <a:buFont typeface="Open Sans"/>
              <a:buNone/>
            </a:pPr>
            <a:r>
              <a:rPr lang="en-US" sz="3200" b="1" i="0" u="none" strike="noStrike" cap="none">
                <a:solidFill>
                  <a:srgbClr val="FFFFFF"/>
                </a:solidFill>
                <a:latin typeface="Open Sans"/>
                <a:ea typeface="Open Sans"/>
                <a:cs typeface="Open Sans"/>
                <a:sym typeface="Open Sans"/>
              </a:rPr>
              <a:t>1024x </a:t>
            </a:r>
            <a:br>
              <a:rPr lang="en-US" sz="1800" b="1" i="0" u="none" strike="noStrike" cap="none">
                <a:solidFill>
                  <a:srgbClr val="FFFFFF"/>
                </a:solidFill>
                <a:latin typeface="Open Sans"/>
                <a:ea typeface="Open Sans"/>
                <a:cs typeface="Open Sans"/>
                <a:sym typeface="Open Sans"/>
              </a:rPr>
            </a:br>
            <a:r>
              <a:rPr lang="en-US" sz="2400" b="1" i="0" u="none" strike="noStrike" cap="none">
                <a:solidFill>
                  <a:srgbClr val="FFFFFF"/>
                </a:solidFill>
                <a:latin typeface="Open Sans"/>
                <a:ea typeface="Open Sans"/>
                <a:cs typeface="Open Sans"/>
                <a:sym typeface="Open Sans"/>
              </a:rPr>
              <a:t>is </a:t>
            </a:r>
            <a:br>
              <a:rPr lang="en-US" sz="2400" b="1" i="0" u="none" strike="noStrike" cap="none">
                <a:solidFill>
                  <a:srgbClr val="FFFFFF"/>
                </a:solidFill>
                <a:latin typeface="Open Sans"/>
                <a:ea typeface="Open Sans"/>
                <a:cs typeface="Open Sans"/>
                <a:sym typeface="Open Sans"/>
              </a:rPr>
            </a:br>
            <a:r>
              <a:rPr lang="en-US" sz="3200" b="1" i="0" u="none" strike="noStrike" cap="none">
                <a:solidFill>
                  <a:srgbClr val="FFFFFF"/>
                </a:solidFill>
                <a:latin typeface="Open Sans"/>
                <a:ea typeface="Open Sans"/>
                <a:cs typeface="Open Sans"/>
                <a:sym typeface="Open Sans"/>
              </a:rPr>
              <a:t>10 doublings</a:t>
            </a:r>
            <a:endParaRPr sz="3200" b="1" i="0" u="none" strike="noStrike" cap="none">
              <a:solidFill>
                <a:srgbClr val="000000"/>
              </a:solidFill>
              <a:latin typeface="Open Sans"/>
              <a:ea typeface="Open Sans"/>
              <a:cs typeface="Open Sans"/>
              <a:sym typeface="Open Sans"/>
            </a:endParaRPr>
          </a:p>
        </p:txBody>
      </p:sp>
      <p:sp>
        <p:nvSpPr>
          <p:cNvPr id="1326" name="Google Shape;1326;p157"/>
          <p:cNvSpPr/>
          <p:nvPr/>
        </p:nvSpPr>
        <p:spPr>
          <a:xfrm>
            <a:off x="15224581" y="7353146"/>
            <a:ext cx="3011741" cy="445763"/>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FFFFFF"/>
              </a:buClr>
              <a:buSzPts val="2000"/>
              <a:buFont typeface="Open Sans"/>
              <a:buNone/>
            </a:pPr>
            <a:r>
              <a:rPr lang="en-US" sz="2000" b="0" i="0" u="none" strike="noStrike" cap="none">
                <a:solidFill>
                  <a:srgbClr val="FFFFFF"/>
                </a:solidFill>
                <a:latin typeface="Open Sans"/>
                <a:ea typeface="Open Sans"/>
                <a:cs typeface="Open Sans"/>
                <a:sym typeface="Open Sans"/>
              </a:rPr>
              <a:t>(i.e., 2^10)</a:t>
            </a:r>
            <a:endParaRPr sz="2000" b="0" i="0" u="none" strike="noStrike" cap="none">
              <a:solidFill>
                <a:srgbClr val="000000"/>
              </a:solidFill>
              <a:latin typeface="Open Sans"/>
              <a:ea typeface="Open Sans"/>
              <a:cs typeface="Open Sans"/>
              <a:sym typeface="Open Sans"/>
            </a:endParaRPr>
          </a:p>
        </p:txBody>
      </p:sp>
      <p:sp>
        <p:nvSpPr>
          <p:cNvPr id="1327" name="Google Shape;1327;p157"/>
          <p:cNvSpPr/>
          <p:nvPr/>
        </p:nvSpPr>
        <p:spPr>
          <a:xfrm>
            <a:off x="36133" y="0"/>
            <a:ext cx="24362532" cy="13716000"/>
          </a:xfrm>
          <a:prstGeom prst="rect">
            <a:avLst/>
          </a:prstGeom>
          <a:solidFill>
            <a:srgbClr val="0365C0">
              <a:alpha val="8784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000000"/>
              </a:solidFill>
              <a:latin typeface="Helvetica Neue Light"/>
              <a:ea typeface="Helvetica Neue Light"/>
              <a:cs typeface="Helvetica Neue Light"/>
              <a:sym typeface="Helvetica Neue Light"/>
            </a:endParaRPr>
          </a:p>
        </p:txBody>
      </p:sp>
      <p:sp>
        <p:nvSpPr>
          <p:cNvPr id="1328" name="Google Shape;1328;p157"/>
          <p:cNvSpPr/>
          <p:nvPr/>
        </p:nvSpPr>
        <p:spPr>
          <a:xfrm>
            <a:off x="21469" y="6263636"/>
            <a:ext cx="24362532" cy="2349361"/>
          </a:xfrm>
          <a:prstGeom prst="rect">
            <a:avLst/>
          </a:prstGeom>
          <a:noFill/>
          <a:ln>
            <a:noFill/>
          </a:ln>
        </p:spPr>
        <p:txBody>
          <a:bodyPr spcFirstLastPara="1" wrap="square" lIns="50800" tIns="50800" rIns="50800" bIns="50800" anchor="b" anchorCtr="0">
            <a:noAutofit/>
          </a:bodyPr>
          <a:lstStyle/>
          <a:p>
            <a:pPr marL="0" marR="0" lvl="0" indent="0" algn="ctr" rtl="0">
              <a:lnSpc>
                <a:spcPct val="100000"/>
              </a:lnSpc>
              <a:spcBef>
                <a:spcPts val="0"/>
              </a:spcBef>
              <a:spcAft>
                <a:spcPts val="0"/>
              </a:spcAft>
              <a:buClr>
                <a:srgbClr val="FFFFFF"/>
              </a:buClr>
              <a:buSzPts val="6600"/>
              <a:buFont typeface="Open Sans Light"/>
              <a:buNone/>
            </a:pPr>
            <a:r>
              <a:rPr lang="en-US" sz="6600" b="0" i="0" u="none" strike="noStrike" cap="none" dirty="0">
                <a:solidFill>
                  <a:srgbClr val="FFFFFF"/>
                </a:solidFill>
                <a:latin typeface="Open Sans Light"/>
                <a:ea typeface="Open Sans Light"/>
                <a:cs typeface="Open Sans Light"/>
                <a:sym typeface="Open Sans Light"/>
              </a:rPr>
              <a:t>Algorithms that exploit the domain structure </a:t>
            </a:r>
            <a:br>
              <a:rPr lang="en-US" sz="6600" b="0" i="0" u="none" strike="noStrike" cap="none" dirty="0">
                <a:solidFill>
                  <a:srgbClr val="FFFFFF"/>
                </a:solidFill>
                <a:latin typeface="Open Sans Light"/>
                <a:ea typeface="Open Sans Light"/>
                <a:cs typeface="Open Sans Light"/>
                <a:sym typeface="Open Sans Light"/>
              </a:rPr>
            </a:br>
            <a:r>
              <a:rPr lang="en-US" sz="6600" b="0" i="0" u="none" strike="noStrike" cap="none" dirty="0">
                <a:solidFill>
                  <a:srgbClr val="FFFFFF"/>
                </a:solidFill>
                <a:latin typeface="Open Sans Light"/>
                <a:ea typeface="Open Sans Light"/>
                <a:cs typeface="Open Sans Light"/>
                <a:sym typeface="Open Sans Light"/>
              </a:rPr>
              <a:t>give us a </a:t>
            </a:r>
            <a:r>
              <a:rPr lang="en-US" sz="8000" b="1" i="0" u="none" strike="noStrike" cap="none" dirty="0">
                <a:solidFill>
                  <a:srgbClr val="FFFFFF"/>
                </a:solidFill>
                <a:latin typeface="Open Sans"/>
                <a:ea typeface="Open Sans"/>
                <a:cs typeface="Open Sans"/>
                <a:sym typeface="Open Sans"/>
              </a:rPr>
              <a:t>12-15 YEAR ADVANTAGE</a:t>
            </a:r>
            <a:endParaRPr sz="6600" b="0" i="0" u="none" strike="noStrike" cap="none" dirty="0">
              <a:solidFill>
                <a:srgbClr val="000000"/>
              </a:solidFill>
              <a:latin typeface="Open Sans Light"/>
              <a:ea typeface="Open Sans Light"/>
              <a:cs typeface="Open Sans Light"/>
              <a:sym typeface="Open Sans Light"/>
            </a:endParaRPr>
          </a:p>
        </p:txBody>
      </p:sp>
      <p:sp>
        <p:nvSpPr>
          <p:cNvPr id="18" name="Shape 555">
            <a:extLst>
              <a:ext uri="{FF2B5EF4-FFF2-40B4-BE49-F238E27FC236}">
                <a16:creationId xmlns:a16="http://schemas.microsoft.com/office/drawing/2014/main" id="{1F625179-4743-C745-91BB-313EFFC06123}"/>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2" name="Title 1">
            <a:extLst>
              <a:ext uri="{FF2B5EF4-FFF2-40B4-BE49-F238E27FC236}">
                <a16:creationId xmlns:a16="http://schemas.microsoft.com/office/drawing/2014/main" id="{E4B964A0-4F1B-B946-B581-DCD3A5667A13}"/>
              </a:ext>
            </a:extLst>
          </p:cNvPr>
          <p:cNvSpPr>
            <a:spLocks noGrp="1"/>
          </p:cNvSpPr>
          <p:nvPr>
            <p:ph type="title"/>
          </p:nvPr>
        </p:nvSpPr>
        <p:spPr/>
        <p:txBody>
          <a:bodyPr/>
          <a:lstStyle/>
          <a:p>
            <a:r>
              <a:rPr lang="en-US" dirty="0">
                <a:solidFill>
                  <a:srgbClr val="F2F2F2"/>
                </a:solidFill>
              </a:rPr>
              <a:t>AI’s </a:t>
            </a:r>
            <a:r>
              <a:rPr lang="en-US" b="1" dirty="0">
                <a:solidFill>
                  <a:srgbClr val="F2F2F2"/>
                </a:solidFill>
              </a:rPr>
              <a:t>biggest challenges are computational!</a:t>
            </a:r>
            <a:endParaRPr lang="en-US" dirty="0"/>
          </a:p>
        </p:txBody>
      </p:sp>
      <p:sp>
        <p:nvSpPr>
          <p:cNvPr id="1055" name="Google Shape;1055;p140"/>
          <p:cNvSpPr/>
          <p:nvPr/>
        </p:nvSpPr>
        <p:spPr>
          <a:xfrm>
            <a:off x="1782392" y="2816299"/>
            <a:ext cx="4736209" cy="51732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ACCURACY</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Search for better</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b="0" i="0" u="none" strike="noStrike" cap="none" dirty="0">
                <a:solidFill>
                  <a:schemeClr val="bg1"/>
                </a:solidFill>
                <a:latin typeface="Open Sans"/>
                <a:ea typeface="Open Sans"/>
                <a:cs typeface="Open Sans"/>
                <a:sym typeface="Open Sans"/>
              </a:rPr>
              <a:t>Hyper 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Features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Models</a:t>
            </a:r>
          </a:p>
          <a:p>
            <a:pPr marL="285750" marR="0" lvl="0" indent="-285750" algn="l" rtl="0">
              <a:lnSpc>
                <a:spcPct val="120000"/>
              </a:lnSpc>
              <a:spcBef>
                <a:spcPts val="0"/>
              </a:spcBef>
              <a:spcAft>
                <a:spcPts val="0"/>
              </a:spcAft>
              <a:buClr>
                <a:srgbClr val="53585F"/>
              </a:buClr>
              <a:buSzPts val="2400"/>
              <a:buFont typeface="Noto Sans Symbols"/>
              <a:buChar char="▪"/>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Don’t make assumptions that you don’t need to make (e.g. </a:t>
            </a:r>
            <a:r>
              <a:rPr lang="en-US" sz="2800" dirty="0" err="1">
                <a:solidFill>
                  <a:schemeClr val="bg1"/>
                </a:solidFill>
                <a:latin typeface="Open Sans"/>
                <a:ea typeface="Open Sans"/>
                <a:cs typeface="Open Sans"/>
                <a:sym typeface="Open Sans"/>
              </a:rPr>
              <a:t>i.i.d</a:t>
            </a:r>
            <a:r>
              <a:rPr lang="en-US" sz="2800" dirty="0">
                <a:solidFill>
                  <a:schemeClr val="bg1"/>
                </a:solidFill>
                <a:latin typeface="Open Sans"/>
                <a:ea typeface="Open Sans"/>
                <a:cs typeface="Open Sans"/>
                <a:sym typeface="Open Sans"/>
              </a:rPr>
              <a:t>. assumption)</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6" name="Google Shape;1056;p140"/>
          <p:cNvSpPr/>
          <p:nvPr/>
        </p:nvSpPr>
        <p:spPr>
          <a:xfrm>
            <a:off x="13341896" y="2757757"/>
            <a:ext cx="4570013" cy="54687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chemeClr val="bg1"/>
                </a:solidFill>
                <a:latin typeface="Open Sans"/>
                <a:ea typeface="Open Sans"/>
                <a:cs typeface="Open Sans"/>
                <a:sym typeface="Open Sans"/>
              </a:rPr>
              <a:t>ROBUSTNESS</a:t>
            </a:r>
            <a:endParaRPr lang="en-US" sz="24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Many ”big data” problems are really a big collection of small data problems</a:t>
            </a:r>
          </a:p>
          <a:p>
            <a:pPr marR="0" lvl="0" algn="l" rtl="0">
              <a:lnSpc>
                <a:spcPct val="120000"/>
              </a:lnSpc>
              <a:spcBef>
                <a:spcPts val="0"/>
              </a:spcBef>
              <a:spcAft>
                <a:spcPts val="0"/>
              </a:spcAft>
              <a:buClr>
                <a:srgbClr val="53585F"/>
              </a:buClr>
              <a:buSzPts val="2400"/>
            </a:pP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Overcome challenges with small, incomplete, and dirty data problems by incorporating prior knowledge and expertise</a:t>
            </a:r>
            <a:endParaRPr sz="2400" b="0" i="0" u="none" strike="noStrike" cap="none" dirty="0">
              <a:solidFill>
                <a:schemeClr val="bg1"/>
              </a:solidFill>
              <a:latin typeface="Open Sans"/>
              <a:ea typeface="Open Sans"/>
              <a:cs typeface="Open Sans"/>
              <a:sym typeface="Open Sans"/>
            </a:endParaRPr>
          </a:p>
        </p:txBody>
      </p:sp>
      <p:sp>
        <p:nvSpPr>
          <p:cNvPr id="1057" name="Google Shape;1057;p140"/>
          <p:cNvSpPr/>
          <p:nvPr/>
        </p:nvSpPr>
        <p:spPr>
          <a:xfrm>
            <a:off x="1772696" y="7992369"/>
            <a:ext cx="4696258"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INTERPRETABILITY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Searching for models that are accurate and interpretable is harder than searching for accurate models</a:t>
            </a:r>
          </a:p>
          <a:p>
            <a:pPr marR="0" lvl="0" algn="l" rtl="0">
              <a:lnSpc>
                <a:spcPct val="120000"/>
              </a:lnSpc>
              <a:spcBef>
                <a:spcPts val="0"/>
              </a:spcBef>
              <a:spcAft>
                <a:spcPts val="0"/>
              </a:spcAft>
              <a:buClr>
                <a:srgbClr val="53585F"/>
              </a:buClr>
              <a:buSzPts val="2400"/>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Interpretation in terms of prior knowledge and in 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8" name="Google Shape;1058;p140"/>
          <p:cNvSpPr/>
          <p:nvPr/>
        </p:nvSpPr>
        <p:spPr>
          <a:xfrm>
            <a:off x="7507672" y="2771695"/>
            <a:ext cx="5024119" cy="59910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VERSATILITY</a:t>
            </a: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Reasoning and (generalized) inference: From observations to unknowns in any time period</a:t>
            </a:r>
          </a:p>
          <a:p>
            <a:pPr marL="285750" marR="0" lvl="0" indent="-285750" algn="l" rtl="0">
              <a:lnSpc>
                <a:spcPct val="120000"/>
              </a:lnSpc>
              <a:spcBef>
                <a:spcPts val="0"/>
              </a:spcBef>
              <a:spcAft>
                <a:spcPts val="0"/>
              </a:spcAft>
              <a:buClr>
                <a:srgbClr val="53585F"/>
              </a:buClr>
              <a:buSzPts val="2400"/>
              <a:buFont typeface="Noto Sans Symbols"/>
              <a:buChar char="▪"/>
            </a:pPr>
            <a:endParaRPr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Inference of any property in the model (e.g., it’s just as easy to infer price from sales as it is to infer sales from price)</a:t>
            </a:r>
          </a:p>
          <a:p>
            <a:pPr marL="0" marR="0" lvl="0" indent="0" algn="l" rtl="0">
              <a:lnSpc>
                <a:spcPct val="120000"/>
              </a:lnSpc>
              <a:spcBef>
                <a:spcPts val="0"/>
              </a:spcBef>
              <a:spcAft>
                <a:spcPts val="0"/>
              </a:spcAft>
              <a:buClr>
                <a:srgbClr val="53585F"/>
              </a:buClr>
              <a:buSzPts val="1600"/>
              <a:buFont typeface="Play"/>
              <a:buNone/>
            </a:pPr>
            <a:endParaRPr sz="1600" b="0" i="0" u="none" strike="noStrike" cap="none" dirty="0">
              <a:solidFill>
                <a:srgbClr val="000000"/>
              </a:solidFill>
              <a:latin typeface="Open Sans"/>
              <a:ea typeface="Open Sans"/>
              <a:cs typeface="Open Sans"/>
              <a:sym typeface="Open Sans"/>
            </a:endParaRPr>
          </a:p>
        </p:txBody>
      </p:sp>
      <p:sp>
        <p:nvSpPr>
          <p:cNvPr id="1074" name="Google Shape;1074;p140"/>
          <p:cNvSpPr/>
          <p:nvPr/>
        </p:nvSpPr>
        <p:spPr>
          <a:xfrm>
            <a:off x="13275074" y="7925463"/>
            <a:ext cx="4879223" cy="614325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rgbClr val="0070C0"/>
                </a:solidFill>
                <a:latin typeface="Open Sans"/>
                <a:ea typeface="Open Sans"/>
                <a:cs typeface="Open Sans"/>
                <a:sym typeface="Open Sans"/>
              </a:rPr>
              <a:t>FAIRNESS</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pPr>
            <a:r>
              <a:rPr lang="en-US" sz="2800" dirty="0">
                <a:solidFill>
                  <a:schemeClr val="bg1">
                    <a:lumMod val="50000"/>
                  </a:schemeClr>
                </a:solidFill>
                <a:latin typeface="Open Sans"/>
                <a:ea typeface="Open Sans"/>
                <a:cs typeface="Open Sans"/>
                <a:sym typeface="Open Sans"/>
              </a:rPr>
              <a:t>It’s not enough to exclude gender, ethnicity, race, age, </a:t>
            </a:r>
            <a:r>
              <a:rPr lang="en-US" sz="2800" dirty="0" err="1">
                <a:solidFill>
                  <a:schemeClr val="bg1">
                    <a:lumMod val="50000"/>
                  </a:schemeClr>
                </a:solidFill>
                <a:latin typeface="Open Sans"/>
                <a:ea typeface="Open Sans"/>
                <a:cs typeface="Open Sans"/>
                <a:sym typeface="Open Sans"/>
              </a:rPr>
              <a:t>etc</a:t>
            </a:r>
            <a:r>
              <a:rPr lang="en-US" sz="2800" dirty="0">
                <a:solidFill>
                  <a:schemeClr val="bg1">
                    <a:lumMod val="50000"/>
                  </a:schemeClr>
                </a:solidFill>
                <a:latin typeface="Open Sans"/>
                <a:ea typeface="Open Sans"/>
                <a:cs typeface="Open Sans"/>
                <a:sym typeface="Open Sans"/>
              </a:rPr>
              <a:t> as features to the models.  Other features might be correlated.</a:t>
            </a:r>
            <a:endParaRPr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Prejudice is a computational </a:t>
            </a:r>
            <a:r>
              <a:rPr lang="en-US" sz="2800" dirty="0">
                <a:solidFill>
                  <a:srgbClr val="53585F"/>
                </a:solidFill>
                <a:latin typeface="Open Sans"/>
                <a:ea typeface="Open Sans"/>
                <a:cs typeface="Open Sans"/>
                <a:sym typeface="Open Sans"/>
              </a:rPr>
              <a:t>limitation:  Reasoning about each person vs reasoning about the group</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6" name="Google Shape;1057;p140">
            <a:extLst>
              <a:ext uri="{FF2B5EF4-FFF2-40B4-BE49-F238E27FC236}">
                <a16:creationId xmlns:a16="http://schemas.microsoft.com/office/drawing/2014/main" id="{D58415AC-AC69-B343-8D70-5DFC1B73AAA6}"/>
              </a:ext>
            </a:extLst>
          </p:cNvPr>
          <p:cNvSpPr/>
          <p:nvPr/>
        </p:nvSpPr>
        <p:spPr>
          <a:xfrm>
            <a:off x="7567639" y="7992369"/>
            <a:ext cx="487922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 EXPLAINABILITY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err="1">
                <a:solidFill>
                  <a:schemeClr val="bg1">
                    <a:lumMod val="50000"/>
                  </a:schemeClr>
                </a:solidFill>
                <a:latin typeface="Open Sans"/>
                <a:ea typeface="Open Sans"/>
                <a:cs typeface="Open Sans"/>
                <a:sym typeface="Open Sans"/>
              </a:rPr>
              <a:t>Explainability</a:t>
            </a:r>
            <a:r>
              <a:rPr lang="en-US" sz="2800" dirty="0">
                <a:solidFill>
                  <a:schemeClr val="bg1">
                    <a:lumMod val="50000"/>
                  </a:schemeClr>
                </a:solidFill>
                <a:latin typeface="Open Sans"/>
                <a:ea typeface="Open Sans"/>
                <a:cs typeface="Open Sans"/>
                <a:sym typeface="Open Sans"/>
              </a:rPr>
              <a:t> typically implanted via separate shadow models that have to be learned </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Explanation in terms of prior knowledge and in </a:t>
            </a:r>
            <a:r>
              <a:rPr lang="en-US" sz="2800" dirty="0">
                <a:solidFill>
                  <a:srgbClr val="53585F"/>
                </a:solidFill>
                <a:latin typeface="Open Sans"/>
                <a:ea typeface="Open Sans"/>
                <a:cs typeface="Open Sans"/>
                <a:sym typeface="Open Sans"/>
              </a:rPr>
              <a:t>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7" name="Google Shape;1057;p140">
            <a:extLst>
              <a:ext uri="{FF2B5EF4-FFF2-40B4-BE49-F238E27FC236}">
                <a16:creationId xmlns:a16="http://schemas.microsoft.com/office/drawing/2014/main" id="{ACDA4BFB-D2C2-7345-AB38-564F97C35C8D}"/>
              </a:ext>
            </a:extLst>
          </p:cNvPr>
          <p:cNvSpPr/>
          <p:nvPr/>
        </p:nvSpPr>
        <p:spPr>
          <a:xfrm>
            <a:off x="18775269" y="799236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lumMod val="50000"/>
                  </a:schemeClr>
                </a:solidFill>
                <a:latin typeface="Open Sans"/>
                <a:ea typeface="Open Sans"/>
                <a:cs typeface="Open Sans"/>
                <a:sym typeface="Open Sans"/>
              </a:rPr>
              <a:t> </a:t>
            </a:r>
            <a:r>
              <a:rPr lang="en-US" sz="3200" b="1" i="0" u="none" strike="noStrike" cap="none" dirty="0">
                <a:solidFill>
                  <a:srgbClr val="0070C0"/>
                </a:solidFill>
                <a:latin typeface="Open Sans"/>
                <a:ea typeface="Open Sans"/>
                <a:cs typeface="Open Sans"/>
                <a:sym typeface="Open Sans"/>
              </a:rPr>
              <a:t>CAUSALITY</a:t>
            </a:r>
            <a:r>
              <a:rPr lang="en-US" sz="3200" b="1" i="0" u="none" strike="noStrike" cap="none" dirty="0">
                <a:solidFill>
                  <a:schemeClr val="bg1">
                    <a:lumMod val="50000"/>
                  </a:schemeClr>
                </a:solidFill>
                <a:latin typeface="Open Sans"/>
                <a:ea typeface="Open Sans"/>
                <a:cs typeface="Open Sans"/>
                <a:sym typeface="Open Sans"/>
              </a:rPr>
              <a:t> </a:t>
            </a: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Understanding causality beyond A/B testing</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Computationally very expensive</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30" name="Google Shape;1057;p140">
            <a:extLst>
              <a:ext uri="{FF2B5EF4-FFF2-40B4-BE49-F238E27FC236}">
                <a16:creationId xmlns:a16="http://schemas.microsoft.com/office/drawing/2014/main" id="{E6BDEA66-DFF9-A24B-A168-8E6F0598BDCA}"/>
              </a:ext>
            </a:extLst>
          </p:cNvPr>
          <p:cNvSpPr/>
          <p:nvPr/>
        </p:nvSpPr>
        <p:spPr>
          <a:xfrm>
            <a:off x="18722014" y="281629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solidFill>
                <a:latin typeface="Open Sans"/>
                <a:ea typeface="Open Sans"/>
                <a:cs typeface="Open Sans"/>
                <a:sym typeface="Open Sans"/>
              </a:rPr>
              <a:t> </a:t>
            </a:r>
            <a:r>
              <a:rPr lang="en-US" sz="3200" b="1" dirty="0">
                <a:solidFill>
                  <a:schemeClr val="bg1"/>
                </a:solidFill>
                <a:latin typeface="Open Sans"/>
                <a:ea typeface="Open Sans"/>
                <a:cs typeface="Open Sans"/>
                <a:sym typeface="Open Sans"/>
              </a:rPr>
              <a:t>SELF-SUPERVISION</a:t>
            </a:r>
            <a:r>
              <a:rPr lang="en-US" sz="3200" b="1" i="0" u="none" strike="noStrike" cap="none" dirty="0">
                <a:solidFill>
                  <a:schemeClr val="bg1"/>
                </a:solidFill>
                <a:latin typeface="Open Sans"/>
                <a:ea typeface="Open Sans"/>
                <a:cs typeface="Open Sans"/>
                <a:sym typeface="Open Sans"/>
              </a:rPr>
              <a:t> </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“The future will be self-supervised” Yann </a:t>
            </a:r>
            <a:r>
              <a:rPr lang="en-US" sz="2800" dirty="0" err="1">
                <a:solidFill>
                  <a:schemeClr val="bg1"/>
                </a:solidFill>
                <a:latin typeface="Open Sans"/>
                <a:ea typeface="Open Sans"/>
                <a:cs typeface="Open Sans"/>
                <a:sym typeface="Open Sans"/>
              </a:rPr>
              <a:t>LeCun</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Build models of the world by observing it and searching model space for the models that have the most explanatory power</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4178962082"/>
      </p:ext>
    </p:extLst>
  </p:cSld>
  <p:clrMapOvr>
    <a:masterClrMapping/>
  </p:clrMapOvr>
  <p:transition spd="slow">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2" name="Title 1">
            <a:extLst>
              <a:ext uri="{FF2B5EF4-FFF2-40B4-BE49-F238E27FC236}">
                <a16:creationId xmlns:a16="http://schemas.microsoft.com/office/drawing/2014/main" id="{0531B095-8EA3-E34C-99A2-09327E3EDBA6}"/>
              </a:ext>
            </a:extLst>
          </p:cNvPr>
          <p:cNvSpPr>
            <a:spLocks noGrp="1"/>
          </p:cNvSpPr>
          <p:nvPr>
            <p:ph type="title"/>
          </p:nvPr>
        </p:nvSpPr>
        <p:spPr/>
        <p:txBody>
          <a:bodyPr/>
          <a:lstStyle/>
          <a:p>
            <a:r>
              <a:rPr lang="en-US" dirty="0"/>
              <a:t>Statistical Relational Learning</a:t>
            </a:r>
          </a:p>
        </p:txBody>
      </p:sp>
      <p:sp>
        <p:nvSpPr>
          <p:cNvPr id="554" name="Shape 554"/>
          <p:cNvSpPr txBox="1">
            <a:spLocks noGrp="1"/>
          </p:cNvSpPr>
          <p:nvPr>
            <p:ph type="subTitle" idx="1"/>
          </p:nvPr>
        </p:nvSpPr>
        <p:spPr>
          <a:prstGeom prst="rect">
            <a:avLst/>
          </a:prstGeom>
          <a:noFill/>
          <a:ln>
            <a:noFill/>
          </a:ln>
        </p:spPr>
        <p:txBody>
          <a:bodyPr spcFirstLastPara="1" wrap="square" lIns="243800" tIns="243800" rIns="243800" bIns="243800" anchor="t" anchorCtr="0">
            <a:noAutofit/>
          </a:bodyPr>
          <a:lstStyle/>
          <a:p>
            <a:pPr marL="0" indent="0">
              <a:lnSpc>
                <a:spcPct val="115000"/>
              </a:lnSpc>
              <a:spcAft>
                <a:spcPts val="4267"/>
              </a:spcAft>
            </a:pPr>
            <a:r>
              <a:rPr lang="en-US" dirty="0"/>
              <a:t>Relational generative models</a:t>
            </a:r>
            <a:endParaRPr dirty="0"/>
          </a:p>
        </p:txBody>
      </p:sp>
    </p:spTree>
    <p:extLst>
      <p:ext uri="{BB962C8B-B14F-4D97-AF65-F5344CB8AC3E}">
        <p14:creationId xmlns:p14="http://schemas.microsoft.com/office/powerpoint/2010/main" val="1878376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E8D9D5-D425-7B41-8FB9-BA0E222E32DB}"/>
              </a:ext>
            </a:extLst>
          </p:cNvPr>
          <p:cNvSpPr>
            <a:spLocks noGrp="1"/>
          </p:cNvSpPr>
          <p:nvPr>
            <p:ph type="title"/>
          </p:nvPr>
        </p:nvSpPr>
        <p:spPr>
          <a:xfrm>
            <a:off x="1489573" y="1415325"/>
            <a:ext cx="18761042" cy="1049700"/>
          </a:xfrm>
        </p:spPr>
        <p:txBody>
          <a:bodyPr/>
          <a:lstStyle/>
          <a:p>
            <a:r>
              <a:rPr lang="en-US" dirty="0">
                <a:solidFill>
                  <a:schemeClr val="tx1">
                    <a:lumMod val="75000"/>
                    <a:lumOff val="25000"/>
                  </a:schemeClr>
                </a:solidFill>
              </a:rPr>
              <a:t>What else </a:t>
            </a:r>
            <a:r>
              <a:rPr lang="en-US" b="1" dirty="0">
                <a:solidFill>
                  <a:schemeClr val="tx1">
                    <a:lumMod val="75000"/>
                    <a:lumOff val="25000"/>
                  </a:schemeClr>
                </a:solidFill>
              </a:rPr>
              <a:t>do we throw away when we build the feature matrix?</a:t>
            </a:r>
            <a:b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Bold"/>
              </a:rPr>
            </a:br>
            <a:endParaRPr lang="en-US" dirty="0"/>
          </a:p>
        </p:txBody>
      </p:sp>
      <p:sp>
        <p:nvSpPr>
          <p:cNvPr id="11" name="Shape 1089">
            <a:extLst>
              <a:ext uri="{FF2B5EF4-FFF2-40B4-BE49-F238E27FC236}">
                <a16:creationId xmlns:a16="http://schemas.microsoft.com/office/drawing/2014/main" id="{F3845B45-C252-7548-8E77-706ECBEEE478}"/>
              </a:ext>
            </a:extLst>
          </p:cNvPr>
          <p:cNvSpPr/>
          <p:nvPr/>
        </p:nvSpPr>
        <p:spPr>
          <a:xfrm>
            <a:off x="1649280" y="1533054"/>
            <a:ext cx="20733544" cy="92634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sz="3300">
                <a:solidFill>
                  <a:srgbClr val="53585F"/>
                </a:solidFill>
                <a:latin typeface="San Francisco Display Light"/>
                <a:ea typeface="San Francisco Display Light"/>
                <a:cs typeface="San Francisco Display Light"/>
                <a:sym typeface="San Francisco Display Light"/>
              </a:defRPr>
            </a:pPr>
            <a:endParaRPr kumimoji="0" sz="4800" b="1" i="0" u="none" strike="noStrike" kern="0" cap="none" spc="0" normalizeH="0" baseline="0" noProof="0" dirty="0">
              <a:ln>
                <a:noFill/>
              </a:ln>
              <a:solidFill>
                <a:srgbClr val="53585F"/>
              </a:solidFill>
              <a:effectLst/>
              <a:uLnTx/>
              <a:uFillTx/>
              <a:latin typeface="Open Sans" panose="020B0606030504020204" pitchFamily="34" charset="0"/>
              <a:ea typeface="Open Sans" panose="020B0606030504020204" pitchFamily="34" charset="0"/>
              <a:cs typeface="Open Sans" panose="020B0606030504020204" pitchFamily="34" charset="0"/>
              <a:sym typeface="San Francisco Display Bold"/>
            </a:endParaRPr>
          </a:p>
        </p:txBody>
      </p:sp>
      <p:pic>
        <p:nvPicPr>
          <p:cNvPr id="29" name="Picture Placeholder 3">
            <a:extLst>
              <a:ext uri="{FF2B5EF4-FFF2-40B4-BE49-F238E27FC236}">
                <a16:creationId xmlns:a16="http://schemas.microsoft.com/office/drawing/2014/main" id="{D1514BBA-B8CF-834C-9069-414CE1A2455C}"/>
              </a:ext>
            </a:extLst>
          </p:cNvPr>
          <p:cNvPicPr>
            <a:picLocks noChangeAspect="1"/>
          </p:cNvPicPr>
          <p:nvPr/>
        </p:nvPicPr>
        <p:blipFill>
          <a:blip r:embed="rId3">
            <a:extLst>
              <a:ext uri="{28A0092B-C50C-407E-A947-70E740481C1C}">
                <a14:useLocalDpi xmlns:a14="http://schemas.microsoft.com/office/drawing/2010/main" val="0"/>
              </a:ext>
            </a:extLst>
          </a:blip>
          <a:srcRect t="10171" b="10171"/>
          <a:stretch>
            <a:fillRect/>
          </a:stretch>
        </p:blipFill>
        <p:spPr>
          <a:xfrm>
            <a:off x="769834" y="3021496"/>
            <a:ext cx="8387418" cy="9615902"/>
          </a:xfrm>
          <a:prstGeom prst="rect">
            <a:avLst/>
          </a:prstGeom>
        </p:spPr>
      </p:pic>
      <p:graphicFrame>
        <p:nvGraphicFramePr>
          <p:cNvPr id="39" name="Shape 539">
            <a:extLst>
              <a:ext uri="{FF2B5EF4-FFF2-40B4-BE49-F238E27FC236}">
                <a16:creationId xmlns:a16="http://schemas.microsoft.com/office/drawing/2014/main" id="{2869FCFC-B687-4F45-8D25-5A057CED2840}"/>
              </a:ext>
            </a:extLst>
          </p:cNvPr>
          <p:cNvGraphicFramePr/>
          <p:nvPr>
            <p:extLst>
              <p:ext uri="{D42A27DB-BD31-4B8C-83A1-F6EECF244321}">
                <p14:modId xmlns:p14="http://schemas.microsoft.com/office/powerpoint/2010/main" val="2088230127"/>
              </p:ext>
            </p:extLst>
          </p:nvPr>
        </p:nvGraphicFramePr>
        <p:xfrm>
          <a:off x="16116300" y="3617012"/>
          <a:ext cx="6596745" cy="9232170"/>
        </p:xfrm>
        <a:graphic>
          <a:graphicData uri="http://schemas.openxmlformats.org/drawingml/2006/table">
            <a:tbl>
              <a:tblPr firstRow="1"/>
              <a:tblGrid>
                <a:gridCol w="1114200">
                  <a:extLst>
                    <a:ext uri="{9D8B030D-6E8A-4147-A177-3AD203B41FA5}">
                      <a16:colId xmlns:a16="http://schemas.microsoft.com/office/drawing/2014/main" val="20000"/>
                    </a:ext>
                  </a:extLst>
                </a:gridCol>
                <a:gridCol w="1096509">
                  <a:extLst>
                    <a:ext uri="{9D8B030D-6E8A-4147-A177-3AD203B41FA5}">
                      <a16:colId xmlns:a16="http://schemas.microsoft.com/office/drawing/2014/main" val="20001"/>
                    </a:ext>
                  </a:extLst>
                </a:gridCol>
                <a:gridCol w="1096509">
                  <a:extLst>
                    <a:ext uri="{9D8B030D-6E8A-4147-A177-3AD203B41FA5}">
                      <a16:colId xmlns:a16="http://schemas.microsoft.com/office/drawing/2014/main" val="20002"/>
                    </a:ext>
                  </a:extLst>
                </a:gridCol>
                <a:gridCol w="1096509">
                  <a:extLst>
                    <a:ext uri="{9D8B030D-6E8A-4147-A177-3AD203B41FA5}">
                      <a16:colId xmlns:a16="http://schemas.microsoft.com/office/drawing/2014/main" val="20003"/>
                    </a:ext>
                  </a:extLst>
                </a:gridCol>
                <a:gridCol w="1096509">
                  <a:extLst>
                    <a:ext uri="{9D8B030D-6E8A-4147-A177-3AD203B41FA5}">
                      <a16:colId xmlns:a16="http://schemas.microsoft.com/office/drawing/2014/main" val="20004"/>
                    </a:ext>
                  </a:extLst>
                </a:gridCol>
                <a:gridCol w="1096509">
                  <a:extLst>
                    <a:ext uri="{9D8B030D-6E8A-4147-A177-3AD203B41FA5}">
                      <a16:colId xmlns:a16="http://schemas.microsoft.com/office/drawing/2014/main" val="20005"/>
                    </a:ext>
                  </a:extLst>
                </a:gridCol>
              </a:tblGrid>
              <a:tr h="594832">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ID</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x1</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x2</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x3</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rPr>
                        <a:t>y</a:t>
                      </a:r>
                      <a:endParaRPr sz="3600" b="1" i="0" u="none" strike="noStrike" cap="none" baseline="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venir"/>
                      </a:endParaRPr>
                    </a:p>
                  </a:txBody>
                  <a:tcPr marL="232555" marR="232555" marT="232555" marB="232555">
                    <a:solidFill>
                      <a:srgbClr val="0070C0"/>
                    </a:solidFill>
                  </a:tcPr>
                </a:tc>
                <a:extLst>
                  <a:ext uri="{0D108BD9-81ED-4DB2-BD59-A6C34878D82A}">
                    <a16:rowId xmlns:a16="http://schemas.microsoft.com/office/drawing/2014/main" val="10000"/>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1"/>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2"/>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3"/>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4"/>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5"/>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0006"/>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79318904"/>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351742145"/>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833312000"/>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830577630"/>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2115930692"/>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4055049196"/>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806662584"/>
                  </a:ext>
                </a:extLst>
              </a:tr>
              <a:tr h="492537">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tc>
                  <a:txBody>
                    <a:bodyPr/>
                    <a:lstStyle/>
                    <a:p>
                      <a:pPr marL="0" marR="0" lvl="0" indent="0" algn="l" rtl="0">
                        <a:lnSpc>
                          <a:spcPct val="100000"/>
                        </a:lnSpc>
                        <a:spcBef>
                          <a:spcPts val="0"/>
                        </a:spcBef>
                        <a:spcAft>
                          <a:spcPts val="0"/>
                        </a:spcAft>
                        <a:buClr>
                          <a:srgbClr val="000000"/>
                        </a:buClr>
                        <a:buSzPts val="1400"/>
                        <a:buFont typeface="Arial"/>
                        <a:buNone/>
                      </a:pPr>
                      <a:endParaRPr lang="en-US" sz="800" b="0" i="0" u="none" strike="noStrike" cap="none" dirty="0">
                        <a:latin typeface="Open Sans" panose="020B0606030504020204" pitchFamily="34" charset="0"/>
                        <a:ea typeface="Open Sans" panose="020B0606030504020204" pitchFamily="34" charset="0"/>
                        <a:cs typeface="Open Sans" panose="020B0606030504020204" pitchFamily="34" charset="0"/>
                      </a:endParaRPr>
                    </a:p>
                  </a:txBody>
                  <a:tcPr marL="232555" marR="232555" marT="232555" marB="232555"/>
                </a:tc>
                <a:extLst>
                  <a:ext uri="{0D108BD9-81ED-4DB2-BD59-A6C34878D82A}">
                    <a16:rowId xmlns:a16="http://schemas.microsoft.com/office/drawing/2014/main" val="1970261011"/>
                  </a:ext>
                </a:extLst>
              </a:tr>
            </a:tbl>
          </a:graphicData>
        </a:graphic>
      </p:graphicFrame>
      <p:sp>
        <p:nvSpPr>
          <p:cNvPr id="40" name="Shape 2051">
            <a:extLst>
              <a:ext uri="{FF2B5EF4-FFF2-40B4-BE49-F238E27FC236}">
                <a16:creationId xmlns:a16="http://schemas.microsoft.com/office/drawing/2014/main" id="{14264C95-053F-314B-9E89-392F92D37E94}"/>
              </a:ext>
            </a:extLst>
          </p:cNvPr>
          <p:cNvSpPr/>
          <p:nvPr/>
        </p:nvSpPr>
        <p:spPr>
          <a:xfrm rot="9757533">
            <a:off x="11118384" y="4652485"/>
            <a:ext cx="2360050" cy="2814469"/>
          </a:xfrm>
          <a:custGeom>
            <a:avLst/>
            <a:gdLst/>
            <a:ahLst/>
            <a:cxnLst>
              <a:cxn ang="0">
                <a:pos x="wd2" y="hd2"/>
              </a:cxn>
              <a:cxn ang="5400000">
                <a:pos x="wd2" y="hd2"/>
              </a:cxn>
              <a:cxn ang="10800000">
                <a:pos x="wd2" y="hd2"/>
              </a:cxn>
              <a:cxn ang="16200000">
                <a:pos x="wd2" y="hd2"/>
              </a:cxn>
            </a:cxnLst>
            <a:rect l="0" t="0" r="r" b="b"/>
            <a:pathLst>
              <a:path w="21600" h="21600" extrusionOk="0">
                <a:moveTo>
                  <a:pt x="12880" y="0"/>
                </a:moveTo>
                <a:lnTo>
                  <a:pt x="12128" y="2070"/>
                </a:lnTo>
                <a:lnTo>
                  <a:pt x="21600" y="4612"/>
                </a:lnTo>
                <a:lnTo>
                  <a:pt x="14972" y="21600"/>
                </a:lnTo>
                <a:lnTo>
                  <a:pt x="5501" y="19058"/>
                </a:lnTo>
                <a:lnTo>
                  <a:pt x="4749" y="21128"/>
                </a:lnTo>
                <a:lnTo>
                  <a:pt x="0" y="8100"/>
                </a:lnTo>
                <a:lnTo>
                  <a:pt x="12880" y="0"/>
                </a:lnTo>
                <a:close/>
              </a:path>
            </a:pathLst>
          </a:custGeom>
          <a:solidFill>
            <a:srgbClr val="557BA1"/>
          </a:solidFill>
          <a:ln w="12700">
            <a:miter lim="400000"/>
          </a:ln>
          <a:effectLst>
            <a:outerShdw blurRad="38100" dist="25400" dir="5400000" rotWithShape="0">
              <a:srgbClr val="000000">
                <a:alpha val="27000"/>
              </a:srgbClr>
            </a:outerShdw>
          </a:effectLst>
        </p:spPr>
        <p:txBody>
          <a:bodyPr lIns="45719" rIns="45719" anchor="ctr"/>
          <a:lstStyle/>
          <a:p>
            <a:pPr marL="0" marR="0" lvl="0" indent="0" algn="l" defTabSz="814387" rtl="0" eaLnBrk="1" fontAlgn="auto" latinLnBrk="0" hangingPunct="1">
              <a:lnSpc>
                <a:spcPct val="90000"/>
              </a:lnSpc>
              <a:spcBef>
                <a:spcPts val="0"/>
              </a:spcBef>
              <a:spcAft>
                <a:spcPts val="0"/>
              </a:spcAft>
              <a:buClr>
                <a:srgbClr val="000000"/>
              </a:buClr>
              <a:buSzTx/>
              <a:buFont typeface="Arial"/>
              <a:buNone/>
              <a:tabLst/>
              <a:defRPr sz="2400">
                <a:solidFill>
                  <a:srgbClr val="2E3239"/>
                </a:solidFill>
                <a:latin typeface="Arial"/>
                <a:ea typeface="Arial"/>
                <a:cs typeface="Arial"/>
                <a:sym typeface="Arial"/>
              </a:defRPr>
            </a:pPr>
            <a:endParaRPr kumimoji="0" sz="2400" b="0" i="0" u="none" strike="noStrike" kern="0" cap="none" spc="0" normalizeH="0" baseline="0" noProof="0" dirty="0">
              <a:ln>
                <a:noFill/>
              </a:ln>
              <a:solidFill>
                <a:srgbClr val="2E3239"/>
              </a:solidFill>
              <a:effectLst/>
              <a:uLnTx/>
              <a:uFillTx/>
              <a:latin typeface="Arial"/>
              <a:cs typeface="Arial"/>
              <a:sym typeface="Arial"/>
            </a:endParaRPr>
          </a:p>
        </p:txBody>
      </p:sp>
      <p:sp>
        <p:nvSpPr>
          <p:cNvPr id="43" name="Shape 2052">
            <a:extLst>
              <a:ext uri="{FF2B5EF4-FFF2-40B4-BE49-F238E27FC236}">
                <a16:creationId xmlns:a16="http://schemas.microsoft.com/office/drawing/2014/main" id="{79F9F787-2BB6-A342-87A7-39EA7EF5BFD2}"/>
              </a:ext>
            </a:extLst>
          </p:cNvPr>
          <p:cNvSpPr/>
          <p:nvPr/>
        </p:nvSpPr>
        <p:spPr>
          <a:xfrm rot="9715360">
            <a:off x="11319889" y="4657315"/>
            <a:ext cx="1987718" cy="1738524"/>
          </a:xfrm>
          <a:custGeom>
            <a:avLst/>
            <a:gdLst/>
            <a:ahLst/>
            <a:cxnLst>
              <a:cxn ang="0">
                <a:pos x="wd2" y="hd2"/>
              </a:cxn>
              <a:cxn ang="5400000">
                <a:pos x="wd2" y="hd2"/>
              </a:cxn>
              <a:cxn ang="10800000">
                <a:pos x="wd2" y="hd2"/>
              </a:cxn>
              <a:cxn ang="16200000">
                <a:pos x="wd2" y="hd2"/>
              </a:cxn>
            </a:cxnLst>
            <a:rect l="0" t="0" r="r" b="b"/>
            <a:pathLst>
              <a:path w="21600" h="21600" extrusionOk="0">
                <a:moveTo>
                  <a:pt x="5639" y="20835"/>
                </a:moveTo>
                <a:lnTo>
                  <a:pt x="6531" y="17484"/>
                </a:lnTo>
                <a:lnTo>
                  <a:pt x="17777" y="21600"/>
                </a:lnTo>
                <a:lnTo>
                  <a:pt x="21600" y="7977"/>
                </a:lnTo>
                <a:lnTo>
                  <a:pt x="0" y="0"/>
                </a:lnTo>
                <a:lnTo>
                  <a:pt x="5639" y="20835"/>
                </a:lnTo>
                <a:close/>
              </a:path>
            </a:pathLst>
          </a:custGeom>
          <a:solidFill>
            <a:srgbClr val="2E3239">
              <a:alpha val="20000"/>
            </a:srgb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1800">
                <a:solidFill>
                  <a:srgbClr val="2E3239"/>
                </a:solidFill>
                <a:latin typeface="Calibri"/>
                <a:ea typeface="Calibri"/>
                <a:cs typeface="Calibri"/>
                <a:sym typeface="Calibri"/>
              </a:defRPr>
            </a:pPr>
            <a:endParaRPr kumimoji="0" sz="1800" b="0" i="0" u="none" strike="noStrike" kern="0" cap="none" spc="0" normalizeH="0" baseline="0" noProof="0" dirty="0">
              <a:ln>
                <a:noFill/>
              </a:ln>
              <a:solidFill>
                <a:srgbClr val="2E3239"/>
              </a:solidFill>
              <a:effectLst/>
              <a:uLnTx/>
              <a:uFillTx/>
              <a:latin typeface="Arial" panose="020B0604020202020204" pitchFamily="34" charset="0"/>
              <a:cs typeface="Arial" panose="020B0604020202020204" pitchFamily="34" charset="0"/>
              <a:sym typeface="Calibri"/>
            </a:endParaRPr>
          </a:p>
        </p:txBody>
      </p:sp>
      <p:sp>
        <p:nvSpPr>
          <p:cNvPr id="2" name="TextBox 1">
            <a:extLst>
              <a:ext uri="{FF2B5EF4-FFF2-40B4-BE49-F238E27FC236}">
                <a16:creationId xmlns:a16="http://schemas.microsoft.com/office/drawing/2014/main" id="{081655DA-72E3-674F-A2EF-50F1895E3816}"/>
              </a:ext>
            </a:extLst>
          </p:cNvPr>
          <p:cNvSpPr txBox="1"/>
          <p:nvPr/>
        </p:nvSpPr>
        <p:spPr>
          <a:xfrm>
            <a:off x="11883501" y="5563746"/>
            <a:ext cx="82073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Arial"/>
                <a:cs typeface="Arial"/>
                <a:sym typeface="Arial"/>
              </a:rPr>
              <a:t>⨝</a:t>
            </a:r>
            <a:endParaRPr kumimoji="0" lang="en-US" sz="4400" b="0" i="0" u="none" strike="noStrike" kern="0" cap="none" spc="0" normalizeH="0" baseline="0" noProof="0" dirty="0">
              <a:ln>
                <a:noFill/>
              </a:ln>
              <a:solidFill>
                <a:srgbClr val="FFFFFF"/>
              </a:solidFill>
              <a:effectLst/>
              <a:uLnTx/>
              <a:uFillTx/>
              <a:latin typeface="Arial"/>
              <a:cs typeface="Arial"/>
              <a:sym typeface="Arial"/>
            </a:endParaRPr>
          </a:p>
        </p:txBody>
      </p:sp>
      <p:sp>
        <p:nvSpPr>
          <p:cNvPr id="46" name="Shape 1492">
            <a:extLst>
              <a:ext uri="{FF2B5EF4-FFF2-40B4-BE49-F238E27FC236}">
                <a16:creationId xmlns:a16="http://schemas.microsoft.com/office/drawing/2014/main" id="{352CFCB1-36E5-4245-9A3A-B632DFB6C883}"/>
              </a:ext>
            </a:extLst>
          </p:cNvPr>
          <p:cNvSpPr/>
          <p:nvPr/>
        </p:nvSpPr>
        <p:spPr>
          <a:xfrm>
            <a:off x="9828648" y="7885927"/>
            <a:ext cx="5398102" cy="450379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914400" rtl="0" eaLnBrk="1" fontAlgn="auto" latinLnBrk="0" hangingPunct="1">
              <a:lnSpc>
                <a:spcPct val="100000"/>
              </a:lnSpc>
              <a:spcBef>
                <a:spcPts val="1800"/>
              </a:spcBef>
              <a:spcAft>
                <a:spcPts val="0"/>
              </a:spcAft>
              <a:buClr>
                <a:srgbClr val="000000"/>
              </a:buClr>
              <a:buSzTx/>
              <a:buFont typeface="Arial"/>
              <a:buNone/>
              <a:tabLst/>
              <a:defRPr sz="1800">
                <a:solidFill>
                  <a:srgbClr val="53585F"/>
                </a:solidFill>
                <a:latin typeface="San Francisco Display Light"/>
                <a:ea typeface="San Francisco Display Light"/>
                <a:cs typeface="San Francisco Display Light"/>
                <a:sym typeface="San Francisco Display Light"/>
              </a:defRPr>
            </a:pPr>
            <a:r>
              <a:rPr kumimoji="0" lang="en-US" sz="32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Translation to feature matrix assumes each entity is independent of the others</a:t>
            </a: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a:t>
            </a:r>
            <a:r>
              <a:rPr lang="en-US" sz="3200" dirty="0" err="1">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iid</a:t>
            </a:r>
            <a:r>
              <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assumption)</a:t>
            </a:r>
            <a:endParaRPr kumimoji="0" lang="en-US" sz="32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0" marR="0" lvl="0" indent="0" algn="l" defTabSz="914400" rtl="0" eaLnBrk="1" fontAlgn="auto" latinLnBrk="0" hangingPunct="1">
              <a:lnSpc>
                <a:spcPct val="100000"/>
              </a:lnSpc>
              <a:spcBef>
                <a:spcPts val="1800"/>
              </a:spcBef>
              <a:spcAft>
                <a:spcPts val="0"/>
              </a:spcAft>
              <a:buClr>
                <a:srgbClr val="000000"/>
              </a:buClr>
              <a:buSzTx/>
              <a:buFont typeface="Arial"/>
              <a:buNone/>
              <a:tabLst/>
              <a:defRPr sz="1800">
                <a:solidFill>
                  <a:srgbClr val="53585F"/>
                </a:solidFill>
                <a:latin typeface="San Francisco Display Light"/>
                <a:ea typeface="San Francisco Display Light"/>
                <a:cs typeface="San Francisco Display Light"/>
                <a:sym typeface="San Francisco Display Light"/>
              </a:defRPr>
            </a:pPr>
            <a:endParaRPr lang="en-US" sz="3200" dirty="0">
              <a:solidFill>
                <a:srgbClr val="53585F"/>
              </a:solidFill>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endParaRPr>
          </a:p>
          <a:p>
            <a:pPr marL="0" marR="0" lvl="0" indent="0" algn="l" defTabSz="914400" rtl="0" eaLnBrk="1" fontAlgn="auto" latinLnBrk="0" hangingPunct="1">
              <a:lnSpc>
                <a:spcPct val="100000"/>
              </a:lnSpc>
              <a:spcBef>
                <a:spcPts val="1800"/>
              </a:spcBef>
              <a:spcAft>
                <a:spcPts val="0"/>
              </a:spcAft>
              <a:buClr>
                <a:srgbClr val="000000"/>
              </a:buClr>
              <a:buSzTx/>
              <a:buFont typeface="Arial"/>
              <a:buNone/>
              <a:tabLst/>
              <a:defRPr sz="1800">
                <a:solidFill>
                  <a:srgbClr val="53585F"/>
                </a:solidFill>
                <a:latin typeface="San Francisco Display Light"/>
                <a:ea typeface="San Francisco Display Light"/>
                <a:cs typeface="San Francisco Display Light"/>
                <a:sym typeface="San Francisco Display Light"/>
              </a:defRPr>
            </a:pPr>
            <a:r>
              <a:rPr kumimoji="0" lang="en-US" sz="32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This is often not true - e.g. related </a:t>
            </a:r>
            <a:r>
              <a:rPr kumimoji="0" lang="en-US" sz="3200" b="0" i="0" u="none" strike="noStrike" kern="0" cap="none" spc="0" normalizeH="0" baseline="0" noProof="0" dirty="0" err="1">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sku’s</a:t>
            </a:r>
            <a:r>
              <a:rPr kumimoji="0" lang="en-US" sz="32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 or related people</a:t>
            </a:r>
          </a:p>
        </p:txBody>
      </p:sp>
      <p:sp>
        <p:nvSpPr>
          <p:cNvPr id="47" name="Shape 540">
            <a:extLst>
              <a:ext uri="{FF2B5EF4-FFF2-40B4-BE49-F238E27FC236}">
                <a16:creationId xmlns:a16="http://schemas.microsoft.com/office/drawing/2014/main" id="{31BA5B6C-AA59-E14C-BC83-6C1043E28EFA}"/>
              </a:ext>
            </a:extLst>
          </p:cNvPr>
          <p:cNvSpPr txBox="1"/>
          <p:nvPr/>
        </p:nvSpPr>
        <p:spPr>
          <a:xfrm>
            <a:off x="18039193" y="2834471"/>
            <a:ext cx="2750957" cy="735459"/>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3200" b="0" i="0" u="none" strike="noStrike" kern="0" cap="none" spc="0" normalizeH="0" baseline="0" noProof="0" dirty="0">
                <a:ln>
                  <a:noFill/>
                </a:ln>
                <a:solidFill>
                  <a:srgbClr val="FFFFFF">
                    <a:lumMod val="50000"/>
                  </a:srgb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venir"/>
              </a:rPr>
              <a:t>Features</a:t>
            </a:r>
            <a:endParaRPr kumimoji="0" sz="2400" b="0" i="0" u="none" strike="noStrike" kern="0" cap="none" spc="0" normalizeH="0" baseline="0" noProof="0" dirty="0">
              <a:ln>
                <a:noFill/>
              </a:ln>
              <a:solidFill>
                <a:srgbClr val="FFFFFF">
                  <a:lumMod val="50000"/>
                </a:srgb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48" name="Shape 541">
            <a:extLst>
              <a:ext uri="{FF2B5EF4-FFF2-40B4-BE49-F238E27FC236}">
                <a16:creationId xmlns:a16="http://schemas.microsoft.com/office/drawing/2014/main" id="{F23B42FD-A98F-4E4C-BE42-86B82CB95827}"/>
              </a:ext>
            </a:extLst>
          </p:cNvPr>
          <p:cNvSpPr txBox="1"/>
          <p:nvPr/>
        </p:nvSpPr>
        <p:spPr>
          <a:xfrm rot="-5400000">
            <a:off x="12964024" y="8253932"/>
            <a:ext cx="5328977" cy="37789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3200" b="0" i="0" u="none" strike="noStrike" kern="0" cap="none" spc="0" normalizeH="0" baseline="0" noProof="0" dirty="0">
                <a:ln>
                  <a:noFill/>
                </a:ln>
                <a:solidFill>
                  <a:srgbClr val="FFFFF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Avenir"/>
              </a:rPr>
              <a:t>Examples</a:t>
            </a:r>
            <a:endParaRPr kumimoji="0" sz="2400" b="0" i="0" u="none" strike="noStrike" kern="0" cap="none" spc="0" normalizeH="0" baseline="0" noProof="0" dirty="0">
              <a:ln>
                <a:noFill/>
              </a:ln>
              <a:solidFill>
                <a:srgbClr val="FFFFF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0" name="Shape 1091">
            <a:extLst>
              <a:ext uri="{FF2B5EF4-FFF2-40B4-BE49-F238E27FC236}">
                <a16:creationId xmlns:a16="http://schemas.microsoft.com/office/drawing/2014/main" id="{B25FA6F8-8CDD-3544-B8B5-07BFDF29B4E1}"/>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200"/>
            </a:pPr>
            <a:endParaRPr kumimoji="0" sz="32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Shape 1492">
            <a:extLst>
              <a:ext uri="{FF2B5EF4-FFF2-40B4-BE49-F238E27FC236}">
                <a16:creationId xmlns:a16="http://schemas.microsoft.com/office/drawing/2014/main" id="{DB927323-4663-AE4F-9A80-E19CBEC853F8}"/>
              </a:ext>
            </a:extLst>
          </p:cNvPr>
          <p:cNvSpPr/>
          <p:nvPr/>
        </p:nvSpPr>
        <p:spPr>
          <a:xfrm>
            <a:off x="10024044" y="3720313"/>
            <a:ext cx="5129581"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914400" rtl="0" eaLnBrk="1" fontAlgn="auto" latinLnBrk="0" hangingPunct="1">
              <a:lnSpc>
                <a:spcPct val="100000"/>
              </a:lnSpc>
              <a:spcBef>
                <a:spcPts val="1800"/>
              </a:spcBef>
              <a:spcAft>
                <a:spcPts val="0"/>
              </a:spcAft>
              <a:buClr>
                <a:srgbClr val="000000"/>
              </a:buClr>
              <a:buSzTx/>
              <a:buFont typeface="Arial"/>
              <a:buNone/>
              <a:tabLst/>
              <a:defRPr sz="1800">
                <a:solidFill>
                  <a:srgbClr val="53585F"/>
                </a:solidFill>
                <a:latin typeface="San Francisco Display Light"/>
                <a:ea typeface="San Francisco Display Light"/>
                <a:cs typeface="San Francisco Display Light"/>
                <a:sym typeface="San Francisco Display Light"/>
              </a:defRPr>
            </a:pPr>
            <a:r>
              <a:rPr kumimoji="0" lang="en-US" sz="3200" b="0" i="0" u="none" strike="noStrike" kern="0" cap="none" spc="0" normalizeH="0" baseline="0" noProof="0" dirty="0">
                <a:ln>
                  <a:noFill/>
                </a:ln>
                <a:solidFill>
                  <a:srgbClr val="0070C0"/>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San Francisco Display Light"/>
              </a:rPr>
              <a:t>Feature extraction query</a:t>
            </a:r>
          </a:p>
        </p:txBody>
      </p:sp>
      <p:sp>
        <p:nvSpPr>
          <p:cNvPr id="16" name="Shape 555">
            <a:extLst>
              <a:ext uri="{FF2B5EF4-FFF2-40B4-BE49-F238E27FC236}">
                <a16:creationId xmlns:a16="http://schemas.microsoft.com/office/drawing/2014/main" id="{4E213F59-26F9-AA4B-A9C0-4C208F81AAAD}"/>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54</a:t>
            </a:fld>
            <a:endParaRPr lang="en-US" dirty="0"/>
          </a:p>
        </p:txBody>
      </p:sp>
    </p:spTree>
    <p:extLst>
      <p:ext uri="{BB962C8B-B14F-4D97-AF65-F5344CB8AC3E}">
        <p14:creationId xmlns:p14="http://schemas.microsoft.com/office/powerpoint/2010/main" val="521558550"/>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2" grpId="0"/>
      <p:bldP spid="46" grpId="0" animBg="1"/>
      <p:bldP spid="47" grpId="0"/>
      <p:bldP spid="48" grpId="0"/>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aphicFrame>
        <p:nvGraphicFramePr>
          <p:cNvPr id="438" name="Shape 438"/>
          <p:cNvGraphicFramePr/>
          <p:nvPr/>
        </p:nvGraphicFramePr>
        <p:xfrm>
          <a:off x="6064923" y="5313855"/>
          <a:ext cx="6125598" cy="4226280"/>
        </p:xfrm>
        <a:graphic>
          <a:graphicData uri="http://schemas.openxmlformats.org/drawingml/2006/table">
            <a:tbl>
              <a:tblPr>
                <a:noFill/>
              </a:tblPr>
              <a:tblGrid>
                <a:gridCol w="1020933">
                  <a:extLst>
                    <a:ext uri="{9D8B030D-6E8A-4147-A177-3AD203B41FA5}">
                      <a16:colId xmlns:a16="http://schemas.microsoft.com/office/drawing/2014/main" val="20000"/>
                    </a:ext>
                  </a:extLst>
                </a:gridCol>
                <a:gridCol w="1020933">
                  <a:extLst>
                    <a:ext uri="{9D8B030D-6E8A-4147-A177-3AD203B41FA5}">
                      <a16:colId xmlns:a16="http://schemas.microsoft.com/office/drawing/2014/main" val="20001"/>
                    </a:ext>
                  </a:extLst>
                </a:gridCol>
                <a:gridCol w="1020933">
                  <a:extLst>
                    <a:ext uri="{9D8B030D-6E8A-4147-A177-3AD203B41FA5}">
                      <a16:colId xmlns:a16="http://schemas.microsoft.com/office/drawing/2014/main" val="20002"/>
                    </a:ext>
                  </a:extLst>
                </a:gridCol>
                <a:gridCol w="1020933">
                  <a:extLst>
                    <a:ext uri="{9D8B030D-6E8A-4147-A177-3AD203B41FA5}">
                      <a16:colId xmlns:a16="http://schemas.microsoft.com/office/drawing/2014/main" val="20003"/>
                    </a:ext>
                  </a:extLst>
                </a:gridCol>
                <a:gridCol w="1020933">
                  <a:extLst>
                    <a:ext uri="{9D8B030D-6E8A-4147-A177-3AD203B41FA5}">
                      <a16:colId xmlns:a16="http://schemas.microsoft.com/office/drawing/2014/main" val="20004"/>
                    </a:ext>
                  </a:extLst>
                </a:gridCol>
                <a:gridCol w="1020933">
                  <a:extLst>
                    <a:ext uri="{9D8B030D-6E8A-4147-A177-3AD203B41FA5}">
                      <a16:colId xmlns:a16="http://schemas.microsoft.com/office/drawing/2014/main" val="20005"/>
                    </a:ext>
                  </a:extLst>
                </a:gridCol>
              </a:tblGrid>
              <a:tr h="1056560">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ID</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x1</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x2</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x3</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y</a:t>
                      </a:r>
                      <a:endParaRPr sz="3700">
                        <a:solidFill>
                          <a:srgbClr val="516865"/>
                        </a:solidFill>
                        <a:latin typeface="Avenir"/>
                        <a:ea typeface="Avenir"/>
                        <a:cs typeface="Avenir"/>
                        <a:sym typeface="Avenir"/>
                      </a:endParaRPr>
                    </a:p>
                  </a:txBody>
                  <a:tcPr marL="243800" marR="243800" marT="243800" marB="243800"/>
                </a:tc>
                <a:extLst>
                  <a:ext uri="{0D108BD9-81ED-4DB2-BD59-A6C34878D82A}">
                    <a16:rowId xmlns:a16="http://schemas.microsoft.com/office/drawing/2014/main" val="10000"/>
                  </a:ext>
                </a:extLst>
              </a:tr>
              <a:tr h="105660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1"/>
                  </a:ext>
                </a:extLst>
              </a:tr>
              <a:tr h="105656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2"/>
                  </a:ext>
                </a:extLst>
              </a:tr>
              <a:tr h="105656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3"/>
                  </a:ext>
                </a:extLst>
              </a:tr>
            </a:tbl>
          </a:graphicData>
        </a:graphic>
      </p:graphicFrame>
      <p:sp>
        <p:nvSpPr>
          <p:cNvPr id="439" name="Shape 439"/>
          <p:cNvSpPr txBox="1"/>
          <p:nvPr/>
        </p:nvSpPr>
        <p:spPr>
          <a:xfrm>
            <a:off x="10552800" y="4095360"/>
            <a:ext cx="3635200" cy="994400"/>
          </a:xfrm>
          <a:prstGeom prst="rect">
            <a:avLst/>
          </a:prstGeom>
          <a:noFill/>
          <a:ln>
            <a:noFill/>
          </a:ln>
        </p:spPr>
        <p:txBody>
          <a:bodyPr spcFirstLastPara="1" wrap="square" lIns="243800" tIns="243800" rIns="243800" bIns="2438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venir"/>
              </a:rPr>
              <a:t>Features</a:t>
            </a:r>
            <a:endParaRPr kumimoji="0"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440" name="Shape 440"/>
          <p:cNvSpPr txBox="1"/>
          <p:nvPr/>
        </p:nvSpPr>
        <p:spPr>
          <a:xfrm rot="-5400000">
            <a:off x="2591533" y="6877360"/>
            <a:ext cx="4848800" cy="994400"/>
          </a:xfrm>
          <a:prstGeom prst="rect">
            <a:avLst/>
          </a:prstGeom>
          <a:noFill/>
          <a:ln>
            <a:noFill/>
          </a:ln>
        </p:spPr>
        <p:txBody>
          <a:bodyPr spcFirstLastPara="1" wrap="square" lIns="243800" tIns="243800" rIns="243800" bIns="2438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venir"/>
              </a:rPr>
              <a:t>Pairs of Entities</a:t>
            </a:r>
            <a:endParaRPr kumimoji="0"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graphicFrame>
        <p:nvGraphicFramePr>
          <p:cNvPr id="441" name="Shape 441"/>
          <p:cNvGraphicFramePr/>
          <p:nvPr/>
        </p:nvGraphicFramePr>
        <p:xfrm>
          <a:off x="12193477" y="5313853"/>
          <a:ext cx="6125598" cy="4226240"/>
        </p:xfrm>
        <a:graphic>
          <a:graphicData uri="http://schemas.openxmlformats.org/drawingml/2006/table">
            <a:tbl>
              <a:tblPr>
                <a:noFill/>
              </a:tblPr>
              <a:tblGrid>
                <a:gridCol w="1020933">
                  <a:extLst>
                    <a:ext uri="{9D8B030D-6E8A-4147-A177-3AD203B41FA5}">
                      <a16:colId xmlns:a16="http://schemas.microsoft.com/office/drawing/2014/main" val="20000"/>
                    </a:ext>
                  </a:extLst>
                </a:gridCol>
                <a:gridCol w="1020933">
                  <a:extLst>
                    <a:ext uri="{9D8B030D-6E8A-4147-A177-3AD203B41FA5}">
                      <a16:colId xmlns:a16="http://schemas.microsoft.com/office/drawing/2014/main" val="20001"/>
                    </a:ext>
                  </a:extLst>
                </a:gridCol>
                <a:gridCol w="1020933">
                  <a:extLst>
                    <a:ext uri="{9D8B030D-6E8A-4147-A177-3AD203B41FA5}">
                      <a16:colId xmlns:a16="http://schemas.microsoft.com/office/drawing/2014/main" val="20002"/>
                    </a:ext>
                  </a:extLst>
                </a:gridCol>
                <a:gridCol w="1020933">
                  <a:extLst>
                    <a:ext uri="{9D8B030D-6E8A-4147-A177-3AD203B41FA5}">
                      <a16:colId xmlns:a16="http://schemas.microsoft.com/office/drawing/2014/main" val="20003"/>
                    </a:ext>
                  </a:extLst>
                </a:gridCol>
                <a:gridCol w="1020933">
                  <a:extLst>
                    <a:ext uri="{9D8B030D-6E8A-4147-A177-3AD203B41FA5}">
                      <a16:colId xmlns:a16="http://schemas.microsoft.com/office/drawing/2014/main" val="20004"/>
                    </a:ext>
                  </a:extLst>
                </a:gridCol>
                <a:gridCol w="1020933">
                  <a:extLst>
                    <a:ext uri="{9D8B030D-6E8A-4147-A177-3AD203B41FA5}">
                      <a16:colId xmlns:a16="http://schemas.microsoft.com/office/drawing/2014/main" val="20005"/>
                    </a:ext>
                  </a:extLst>
                </a:gridCol>
              </a:tblGrid>
              <a:tr h="1056560">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ID</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x1</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x2</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x3</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y</a:t>
                      </a:r>
                      <a:endParaRPr sz="3700">
                        <a:solidFill>
                          <a:srgbClr val="516865"/>
                        </a:solidFill>
                        <a:latin typeface="Avenir"/>
                        <a:ea typeface="Avenir"/>
                        <a:cs typeface="Avenir"/>
                        <a:sym typeface="Avenir"/>
                      </a:endParaRPr>
                    </a:p>
                  </a:txBody>
                  <a:tcPr marL="243800" marR="243800" marT="243800" marB="243800"/>
                </a:tc>
                <a:extLst>
                  <a:ext uri="{0D108BD9-81ED-4DB2-BD59-A6C34878D82A}">
                    <a16:rowId xmlns:a16="http://schemas.microsoft.com/office/drawing/2014/main" val="10000"/>
                  </a:ext>
                </a:extLst>
              </a:tr>
              <a:tr h="105656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rtl="0">
                        <a:spcBef>
                          <a:spcPts val="0"/>
                        </a:spcBef>
                        <a:spcAft>
                          <a:spcPts val="0"/>
                        </a:spcAft>
                        <a:buNone/>
                      </a:pPr>
                      <a:endParaRPr sz="3700"/>
                    </a:p>
                  </a:txBody>
                  <a:tcPr marL="243800" marR="243800" marT="243800" marB="243800"/>
                </a:tc>
                <a:tc>
                  <a:txBody>
                    <a:bodyPr/>
                    <a:lstStyle/>
                    <a:p>
                      <a:pPr marL="0" lvl="0" indent="0" rtl="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1"/>
                  </a:ext>
                </a:extLst>
              </a:tr>
              <a:tr h="1056560">
                <a:tc>
                  <a:txBody>
                    <a:bodyPr/>
                    <a:lstStyle/>
                    <a:p>
                      <a:pPr marL="0" lvl="0" indent="0">
                        <a:spcBef>
                          <a:spcPts val="0"/>
                        </a:spcBef>
                        <a:spcAft>
                          <a:spcPts val="0"/>
                        </a:spcAft>
                        <a:buNone/>
                      </a:pPr>
                      <a:endParaRPr sz="3700"/>
                    </a:p>
                  </a:txBody>
                  <a:tcPr marL="243800" marR="243800" marT="243800" marB="243800"/>
                </a:tc>
                <a:tc>
                  <a:txBody>
                    <a:bodyPr/>
                    <a:lstStyle/>
                    <a:p>
                      <a:pPr marL="0" lvl="0" indent="0" rtl="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2"/>
                  </a:ext>
                </a:extLst>
              </a:tr>
              <a:tr h="105656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3"/>
                  </a:ext>
                </a:extLst>
              </a:tr>
            </a:tbl>
          </a:graphicData>
        </a:graphic>
      </p:graphicFrame>
      <p:sp>
        <p:nvSpPr>
          <p:cNvPr id="4" name="Title 3">
            <a:extLst>
              <a:ext uri="{FF2B5EF4-FFF2-40B4-BE49-F238E27FC236}">
                <a16:creationId xmlns:a16="http://schemas.microsoft.com/office/drawing/2014/main" id="{CA3078D1-D1D5-C444-B48F-5BA9391F14EA}"/>
              </a:ext>
            </a:extLst>
          </p:cNvPr>
          <p:cNvSpPr>
            <a:spLocks noGrp="1"/>
          </p:cNvSpPr>
          <p:nvPr>
            <p:ph type="title"/>
          </p:nvPr>
        </p:nvSpPr>
        <p:spPr/>
        <p:txBody>
          <a:bodyPr/>
          <a:lstStyle/>
          <a:p>
            <a:r>
              <a:rPr lang="en-US" dirty="0"/>
              <a:t>What if we </a:t>
            </a:r>
            <a:r>
              <a:rPr lang="en-US" b="1" dirty="0"/>
              <a:t>don’t make the </a:t>
            </a:r>
            <a:r>
              <a:rPr lang="en-US" b="1" dirty="0" err="1"/>
              <a:t>i.i.d</a:t>
            </a:r>
            <a:r>
              <a:rPr lang="en-US" b="1" dirty="0"/>
              <a:t> assumption?</a:t>
            </a:r>
          </a:p>
        </p:txBody>
      </p:sp>
      <p:sp>
        <p:nvSpPr>
          <p:cNvPr id="7" name="Shape 555">
            <a:extLst>
              <a:ext uri="{FF2B5EF4-FFF2-40B4-BE49-F238E27FC236}">
                <a16:creationId xmlns:a16="http://schemas.microsoft.com/office/drawing/2014/main" id="{868B781E-C8ED-0B4F-932D-61D7B841B251}"/>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55</a:t>
            </a:fld>
            <a:endParaRPr lang="en-US" dirty="0"/>
          </a:p>
        </p:txBody>
      </p:sp>
    </p:spTree>
    <p:extLst>
      <p:ext uri="{BB962C8B-B14F-4D97-AF65-F5344CB8AC3E}">
        <p14:creationId xmlns:p14="http://schemas.microsoft.com/office/powerpoint/2010/main" val="511705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Shape 447"/>
          <p:cNvSpPr txBox="1"/>
          <p:nvPr/>
        </p:nvSpPr>
        <p:spPr>
          <a:xfrm>
            <a:off x="10552800" y="4887840"/>
            <a:ext cx="3635200" cy="994400"/>
          </a:xfrm>
          <a:prstGeom prst="rect">
            <a:avLst/>
          </a:prstGeom>
          <a:noFill/>
          <a:ln>
            <a:noFill/>
          </a:ln>
        </p:spPr>
        <p:txBody>
          <a:bodyPr spcFirstLastPara="1" wrap="square" lIns="243800" tIns="243800" rIns="243800" bIns="2438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venir"/>
              </a:rPr>
              <a:t>Features</a:t>
            </a:r>
            <a:endParaRPr kumimoji="0"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sp>
        <p:nvSpPr>
          <p:cNvPr id="448" name="Shape 448"/>
          <p:cNvSpPr txBox="1"/>
          <p:nvPr/>
        </p:nvSpPr>
        <p:spPr>
          <a:xfrm rot="-5400000">
            <a:off x="372244" y="6567520"/>
            <a:ext cx="1343200" cy="994400"/>
          </a:xfrm>
          <a:prstGeom prst="rect">
            <a:avLst/>
          </a:prstGeom>
          <a:noFill/>
          <a:ln>
            <a:noFill/>
          </a:ln>
        </p:spPr>
        <p:txBody>
          <a:bodyPr spcFirstLastPara="1" wrap="square" lIns="243800" tIns="243800" rIns="243800" bIns="2438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venir"/>
              </a:rPr>
              <a:t>All</a:t>
            </a:r>
            <a:endParaRPr kumimoji="0" sz="4000" b="0" i="0" u="none" strike="noStrike" kern="0" cap="none" spc="0" normalizeH="0" baseline="0" noProof="0" dirty="0">
              <a:ln>
                <a:noFill/>
              </a:ln>
              <a:solidFill>
                <a:srgbClr val="53585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p:txBody>
      </p:sp>
      <p:graphicFrame>
        <p:nvGraphicFramePr>
          <p:cNvPr id="449" name="Shape 449"/>
          <p:cNvGraphicFramePr/>
          <p:nvPr/>
        </p:nvGraphicFramePr>
        <p:xfrm>
          <a:off x="8371624" y="6106335"/>
          <a:ext cx="6125598" cy="2113160"/>
        </p:xfrm>
        <a:graphic>
          <a:graphicData uri="http://schemas.openxmlformats.org/drawingml/2006/table">
            <a:tbl>
              <a:tblPr>
                <a:noFill/>
              </a:tblPr>
              <a:tblGrid>
                <a:gridCol w="1020933">
                  <a:extLst>
                    <a:ext uri="{9D8B030D-6E8A-4147-A177-3AD203B41FA5}">
                      <a16:colId xmlns:a16="http://schemas.microsoft.com/office/drawing/2014/main" val="20000"/>
                    </a:ext>
                  </a:extLst>
                </a:gridCol>
                <a:gridCol w="1020933">
                  <a:extLst>
                    <a:ext uri="{9D8B030D-6E8A-4147-A177-3AD203B41FA5}">
                      <a16:colId xmlns:a16="http://schemas.microsoft.com/office/drawing/2014/main" val="20001"/>
                    </a:ext>
                  </a:extLst>
                </a:gridCol>
                <a:gridCol w="1020933">
                  <a:extLst>
                    <a:ext uri="{9D8B030D-6E8A-4147-A177-3AD203B41FA5}">
                      <a16:colId xmlns:a16="http://schemas.microsoft.com/office/drawing/2014/main" val="20002"/>
                    </a:ext>
                  </a:extLst>
                </a:gridCol>
                <a:gridCol w="1020933">
                  <a:extLst>
                    <a:ext uri="{9D8B030D-6E8A-4147-A177-3AD203B41FA5}">
                      <a16:colId xmlns:a16="http://schemas.microsoft.com/office/drawing/2014/main" val="20003"/>
                    </a:ext>
                  </a:extLst>
                </a:gridCol>
                <a:gridCol w="1020933">
                  <a:extLst>
                    <a:ext uri="{9D8B030D-6E8A-4147-A177-3AD203B41FA5}">
                      <a16:colId xmlns:a16="http://schemas.microsoft.com/office/drawing/2014/main" val="20004"/>
                    </a:ext>
                  </a:extLst>
                </a:gridCol>
                <a:gridCol w="1020933">
                  <a:extLst>
                    <a:ext uri="{9D8B030D-6E8A-4147-A177-3AD203B41FA5}">
                      <a16:colId xmlns:a16="http://schemas.microsoft.com/office/drawing/2014/main" val="20005"/>
                    </a:ext>
                  </a:extLst>
                </a:gridCol>
              </a:tblGrid>
              <a:tr h="1056560">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ID</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x1</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x2</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x3</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y</a:t>
                      </a:r>
                      <a:endParaRPr sz="3700">
                        <a:solidFill>
                          <a:srgbClr val="516865"/>
                        </a:solidFill>
                        <a:latin typeface="Avenir"/>
                        <a:ea typeface="Avenir"/>
                        <a:cs typeface="Avenir"/>
                        <a:sym typeface="Avenir"/>
                      </a:endParaRPr>
                    </a:p>
                  </a:txBody>
                  <a:tcPr marL="243800" marR="243800" marT="243800" marB="243800"/>
                </a:tc>
                <a:extLst>
                  <a:ext uri="{0D108BD9-81ED-4DB2-BD59-A6C34878D82A}">
                    <a16:rowId xmlns:a16="http://schemas.microsoft.com/office/drawing/2014/main" val="10000"/>
                  </a:ext>
                </a:extLst>
              </a:tr>
              <a:tr h="105660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1"/>
                  </a:ext>
                </a:extLst>
              </a:tr>
            </a:tbl>
          </a:graphicData>
        </a:graphic>
      </p:graphicFrame>
      <p:graphicFrame>
        <p:nvGraphicFramePr>
          <p:cNvPr id="450" name="Shape 450"/>
          <p:cNvGraphicFramePr/>
          <p:nvPr/>
        </p:nvGraphicFramePr>
        <p:xfrm>
          <a:off x="16906024" y="6106333"/>
          <a:ext cx="6125598" cy="2113120"/>
        </p:xfrm>
        <a:graphic>
          <a:graphicData uri="http://schemas.openxmlformats.org/drawingml/2006/table">
            <a:tbl>
              <a:tblPr>
                <a:noFill/>
              </a:tblPr>
              <a:tblGrid>
                <a:gridCol w="1020933">
                  <a:extLst>
                    <a:ext uri="{9D8B030D-6E8A-4147-A177-3AD203B41FA5}">
                      <a16:colId xmlns:a16="http://schemas.microsoft.com/office/drawing/2014/main" val="20000"/>
                    </a:ext>
                  </a:extLst>
                </a:gridCol>
                <a:gridCol w="1020933">
                  <a:extLst>
                    <a:ext uri="{9D8B030D-6E8A-4147-A177-3AD203B41FA5}">
                      <a16:colId xmlns:a16="http://schemas.microsoft.com/office/drawing/2014/main" val="20001"/>
                    </a:ext>
                  </a:extLst>
                </a:gridCol>
                <a:gridCol w="1020933">
                  <a:extLst>
                    <a:ext uri="{9D8B030D-6E8A-4147-A177-3AD203B41FA5}">
                      <a16:colId xmlns:a16="http://schemas.microsoft.com/office/drawing/2014/main" val="20002"/>
                    </a:ext>
                  </a:extLst>
                </a:gridCol>
                <a:gridCol w="1020933">
                  <a:extLst>
                    <a:ext uri="{9D8B030D-6E8A-4147-A177-3AD203B41FA5}">
                      <a16:colId xmlns:a16="http://schemas.microsoft.com/office/drawing/2014/main" val="20003"/>
                    </a:ext>
                  </a:extLst>
                </a:gridCol>
                <a:gridCol w="1020933">
                  <a:extLst>
                    <a:ext uri="{9D8B030D-6E8A-4147-A177-3AD203B41FA5}">
                      <a16:colId xmlns:a16="http://schemas.microsoft.com/office/drawing/2014/main" val="20004"/>
                    </a:ext>
                  </a:extLst>
                </a:gridCol>
                <a:gridCol w="1020933">
                  <a:extLst>
                    <a:ext uri="{9D8B030D-6E8A-4147-A177-3AD203B41FA5}">
                      <a16:colId xmlns:a16="http://schemas.microsoft.com/office/drawing/2014/main" val="20005"/>
                    </a:ext>
                  </a:extLst>
                </a:gridCol>
              </a:tblGrid>
              <a:tr h="1056560">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ID</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x1</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x2</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x3</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y</a:t>
                      </a:r>
                      <a:endParaRPr sz="3700">
                        <a:solidFill>
                          <a:srgbClr val="516865"/>
                        </a:solidFill>
                        <a:latin typeface="Avenir"/>
                        <a:ea typeface="Avenir"/>
                        <a:cs typeface="Avenir"/>
                        <a:sym typeface="Avenir"/>
                      </a:endParaRPr>
                    </a:p>
                  </a:txBody>
                  <a:tcPr marL="243800" marR="243800" marT="243800" marB="243800"/>
                </a:tc>
                <a:extLst>
                  <a:ext uri="{0D108BD9-81ED-4DB2-BD59-A6C34878D82A}">
                    <a16:rowId xmlns:a16="http://schemas.microsoft.com/office/drawing/2014/main" val="10000"/>
                  </a:ext>
                </a:extLst>
              </a:tr>
              <a:tr h="1056560">
                <a:tc>
                  <a:txBody>
                    <a:bodyPr/>
                    <a:lstStyle/>
                    <a:p>
                      <a:pPr marL="0" lvl="0" indent="0" rtl="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1"/>
                  </a:ext>
                </a:extLst>
              </a:tr>
            </a:tbl>
          </a:graphicData>
        </a:graphic>
      </p:graphicFrame>
      <p:sp>
        <p:nvSpPr>
          <p:cNvPr id="451" name="Shape 451"/>
          <p:cNvSpPr txBox="1"/>
          <p:nvPr/>
        </p:nvSpPr>
        <p:spPr>
          <a:xfrm>
            <a:off x="14942800" y="5910240"/>
            <a:ext cx="1963200" cy="994400"/>
          </a:xfrm>
          <a:prstGeom prst="rect">
            <a:avLst/>
          </a:prstGeom>
          <a:noFill/>
          <a:ln>
            <a:noFill/>
          </a:ln>
        </p:spPr>
        <p:txBody>
          <a:bodyPr spcFirstLastPara="1" wrap="square" lIns="243800" tIns="243800" rIns="243800" bIns="243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600" b="0" i="0" u="none" strike="noStrike" kern="0" cap="none" spc="0" normalizeH="0" baseline="0" noProof="0">
                <a:ln>
                  <a:noFill/>
                </a:ln>
                <a:solidFill>
                  <a:srgbClr val="000000"/>
                </a:solidFill>
                <a:effectLst/>
                <a:uLnTx/>
                <a:uFillTx/>
                <a:latin typeface="Arial"/>
                <a:cs typeface="Arial"/>
                <a:sym typeface="Arial"/>
              </a:rPr>
              <a:t>...</a:t>
            </a:r>
            <a:endParaRPr kumimoji="0" sz="96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452" name="Shape 452"/>
          <p:cNvGraphicFramePr/>
          <p:nvPr/>
        </p:nvGraphicFramePr>
        <p:xfrm>
          <a:off x="2248245" y="6106333"/>
          <a:ext cx="6125598" cy="2113120"/>
        </p:xfrm>
        <a:graphic>
          <a:graphicData uri="http://schemas.openxmlformats.org/drawingml/2006/table">
            <a:tbl>
              <a:tblPr>
                <a:noFill/>
              </a:tblPr>
              <a:tblGrid>
                <a:gridCol w="1020933">
                  <a:extLst>
                    <a:ext uri="{9D8B030D-6E8A-4147-A177-3AD203B41FA5}">
                      <a16:colId xmlns:a16="http://schemas.microsoft.com/office/drawing/2014/main" val="20000"/>
                    </a:ext>
                  </a:extLst>
                </a:gridCol>
                <a:gridCol w="1020933">
                  <a:extLst>
                    <a:ext uri="{9D8B030D-6E8A-4147-A177-3AD203B41FA5}">
                      <a16:colId xmlns:a16="http://schemas.microsoft.com/office/drawing/2014/main" val="20001"/>
                    </a:ext>
                  </a:extLst>
                </a:gridCol>
                <a:gridCol w="1020933">
                  <a:extLst>
                    <a:ext uri="{9D8B030D-6E8A-4147-A177-3AD203B41FA5}">
                      <a16:colId xmlns:a16="http://schemas.microsoft.com/office/drawing/2014/main" val="20002"/>
                    </a:ext>
                  </a:extLst>
                </a:gridCol>
                <a:gridCol w="1020933">
                  <a:extLst>
                    <a:ext uri="{9D8B030D-6E8A-4147-A177-3AD203B41FA5}">
                      <a16:colId xmlns:a16="http://schemas.microsoft.com/office/drawing/2014/main" val="20003"/>
                    </a:ext>
                  </a:extLst>
                </a:gridCol>
                <a:gridCol w="1020933">
                  <a:extLst>
                    <a:ext uri="{9D8B030D-6E8A-4147-A177-3AD203B41FA5}">
                      <a16:colId xmlns:a16="http://schemas.microsoft.com/office/drawing/2014/main" val="20004"/>
                    </a:ext>
                  </a:extLst>
                </a:gridCol>
                <a:gridCol w="1020933">
                  <a:extLst>
                    <a:ext uri="{9D8B030D-6E8A-4147-A177-3AD203B41FA5}">
                      <a16:colId xmlns:a16="http://schemas.microsoft.com/office/drawing/2014/main" val="20005"/>
                    </a:ext>
                  </a:extLst>
                </a:gridCol>
              </a:tblGrid>
              <a:tr h="1056560">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ID</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x1</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x2</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x3</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a:t>
                      </a:r>
                      <a:endParaRPr sz="3700">
                        <a:solidFill>
                          <a:srgbClr val="516865"/>
                        </a:solidFill>
                        <a:latin typeface="Avenir"/>
                        <a:ea typeface="Avenir"/>
                        <a:cs typeface="Avenir"/>
                        <a:sym typeface="Avenir"/>
                      </a:endParaRPr>
                    </a:p>
                  </a:txBody>
                  <a:tcPr marL="243800" marR="243800" marT="243800" marB="243800"/>
                </a:tc>
                <a:tc>
                  <a:txBody>
                    <a:bodyPr/>
                    <a:lstStyle/>
                    <a:p>
                      <a:pPr marL="0" lvl="0" indent="0" rtl="0">
                        <a:spcBef>
                          <a:spcPts val="0"/>
                        </a:spcBef>
                        <a:spcAft>
                          <a:spcPts val="0"/>
                        </a:spcAft>
                        <a:buNone/>
                      </a:pPr>
                      <a:r>
                        <a:rPr lang="en" sz="3700">
                          <a:solidFill>
                            <a:srgbClr val="516865"/>
                          </a:solidFill>
                          <a:latin typeface="Avenir"/>
                          <a:ea typeface="Avenir"/>
                          <a:cs typeface="Avenir"/>
                          <a:sym typeface="Avenir"/>
                        </a:rPr>
                        <a:t>y</a:t>
                      </a:r>
                      <a:endParaRPr sz="3700">
                        <a:solidFill>
                          <a:srgbClr val="516865"/>
                        </a:solidFill>
                        <a:latin typeface="Avenir"/>
                        <a:ea typeface="Avenir"/>
                        <a:cs typeface="Avenir"/>
                        <a:sym typeface="Avenir"/>
                      </a:endParaRPr>
                    </a:p>
                  </a:txBody>
                  <a:tcPr marL="243800" marR="243800" marT="243800" marB="243800"/>
                </a:tc>
                <a:extLst>
                  <a:ext uri="{0D108BD9-81ED-4DB2-BD59-A6C34878D82A}">
                    <a16:rowId xmlns:a16="http://schemas.microsoft.com/office/drawing/2014/main" val="10000"/>
                  </a:ext>
                </a:extLst>
              </a:tr>
              <a:tr h="1056560">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rtl="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tc>
                  <a:txBody>
                    <a:bodyPr/>
                    <a:lstStyle/>
                    <a:p>
                      <a:pPr marL="0" lvl="0" indent="0">
                        <a:spcBef>
                          <a:spcPts val="0"/>
                        </a:spcBef>
                        <a:spcAft>
                          <a:spcPts val="0"/>
                        </a:spcAft>
                        <a:buNone/>
                      </a:pPr>
                      <a:endParaRPr sz="3700"/>
                    </a:p>
                  </a:txBody>
                  <a:tcPr marL="243800" marR="243800" marT="243800" marB="243800"/>
                </a:tc>
                <a:extLst>
                  <a:ext uri="{0D108BD9-81ED-4DB2-BD59-A6C34878D82A}">
                    <a16:rowId xmlns:a16="http://schemas.microsoft.com/office/drawing/2014/main" val="10001"/>
                  </a:ext>
                </a:extLst>
              </a:tr>
            </a:tbl>
          </a:graphicData>
        </a:graphic>
      </p:graphicFrame>
      <p:sp>
        <p:nvSpPr>
          <p:cNvPr id="4" name="Title 3">
            <a:extLst>
              <a:ext uri="{FF2B5EF4-FFF2-40B4-BE49-F238E27FC236}">
                <a16:creationId xmlns:a16="http://schemas.microsoft.com/office/drawing/2014/main" id="{38251233-1A9F-8E40-9F3A-05BE08B83569}"/>
              </a:ext>
            </a:extLst>
          </p:cNvPr>
          <p:cNvSpPr>
            <a:spLocks noGrp="1"/>
          </p:cNvSpPr>
          <p:nvPr>
            <p:ph type="title"/>
          </p:nvPr>
        </p:nvSpPr>
        <p:spPr/>
        <p:txBody>
          <a:bodyPr/>
          <a:lstStyle/>
          <a:p>
            <a:r>
              <a:rPr lang="en-US" dirty="0"/>
              <a:t>What if we </a:t>
            </a:r>
            <a:r>
              <a:rPr lang="en-US" b="1" dirty="0"/>
              <a:t>don’t make the </a:t>
            </a:r>
            <a:r>
              <a:rPr lang="en-US" b="1" dirty="0" err="1"/>
              <a:t>i.i.d</a:t>
            </a:r>
            <a:r>
              <a:rPr lang="en-US" b="1" dirty="0"/>
              <a:t> assumption?</a:t>
            </a:r>
          </a:p>
        </p:txBody>
      </p:sp>
      <p:sp>
        <p:nvSpPr>
          <p:cNvPr id="9" name="Shape 555">
            <a:extLst>
              <a:ext uri="{FF2B5EF4-FFF2-40B4-BE49-F238E27FC236}">
                <a16:creationId xmlns:a16="http://schemas.microsoft.com/office/drawing/2014/main" id="{8AFDC3B2-4B00-F14C-A85E-5AC01096B735}"/>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56</a:t>
            </a:fld>
            <a:endParaRPr lang="en-US" dirty="0"/>
          </a:p>
        </p:txBody>
      </p:sp>
    </p:spTree>
    <p:extLst>
      <p:ext uri="{BB962C8B-B14F-4D97-AF65-F5344CB8AC3E}">
        <p14:creationId xmlns:p14="http://schemas.microsoft.com/office/powerpoint/2010/main" val="3901539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41AE19-CC65-A24A-816F-E306E6E7B273}"/>
              </a:ext>
            </a:extLst>
          </p:cNvPr>
          <p:cNvSpPr>
            <a:spLocks noGrp="1"/>
          </p:cNvSpPr>
          <p:nvPr>
            <p:ph type="body" idx="1"/>
          </p:nvPr>
        </p:nvSpPr>
        <p:spPr/>
        <p:txBody>
          <a:bodyPr/>
          <a:lstStyle/>
          <a:p>
            <a:pPr>
              <a:spcBef>
                <a:spcPts val="1600"/>
              </a:spcBef>
            </a:pPr>
            <a:r>
              <a:rPr lang="en-US" sz="3600" dirty="0"/>
              <a:t>Statistical Relational models generalize PGMs in the same way that first order logic generalizes propositional logic – they allow us to quantify over individuals/entities</a:t>
            </a:r>
          </a:p>
          <a:p>
            <a:pPr lvl="1">
              <a:spcBef>
                <a:spcPts val="1600"/>
              </a:spcBef>
            </a:pPr>
            <a:r>
              <a:rPr lang="en-US" dirty="0"/>
              <a:t>Allows for generalization (e.g. item, sub-class, class, dept, etc.)</a:t>
            </a:r>
          </a:p>
          <a:p>
            <a:pPr lvl="1">
              <a:spcBef>
                <a:spcPts val="1600"/>
              </a:spcBef>
            </a:pPr>
            <a:r>
              <a:rPr lang="en-US" dirty="0"/>
              <a:t>Ability to predict link-based patterns (e.g. inter item dependencies at  sub-class, class, dept etc.)</a:t>
            </a:r>
          </a:p>
          <a:p>
            <a:pPr lvl="1">
              <a:spcBef>
                <a:spcPts val="1600"/>
              </a:spcBef>
            </a:pPr>
            <a:r>
              <a:rPr lang="en-US" dirty="0"/>
              <a:t>Models a varied number of observations for each object/relation. (e.g. friends, colleagues, etc.</a:t>
            </a:r>
            <a:r>
              <a:rPr lang="en-US" sz="3600" dirty="0"/>
              <a:t>)</a:t>
            </a:r>
          </a:p>
          <a:p>
            <a:pPr>
              <a:spcBef>
                <a:spcPts val="1600"/>
              </a:spcBef>
            </a:pPr>
            <a:r>
              <a:rPr lang="en-US" sz="3600" dirty="0"/>
              <a:t>Variants</a:t>
            </a:r>
          </a:p>
          <a:p>
            <a:pPr lvl="1">
              <a:spcBef>
                <a:spcPts val="1600"/>
              </a:spcBef>
            </a:pPr>
            <a:r>
              <a:rPr lang="en-US" sz="3600" dirty="0"/>
              <a:t>MLN in various flavors, PSL, RDN, </a:t>
            </a:r>
            <a:r>
              <a:rPr lang="en-US" sz="3600" dirty="0" err="1"/>
              <a:t>BoostSRL</a:t>
            </a:r>
            <a:r>
              <a:rPr lang="en-US" sz="3600" dirty="0"/>
              <a:t>, </a:t>
            </a:r>
            <a:r>
              <a:rPr lang="en-US" sz="3600" dirty="0" err="1"/>
              <a:t>ProbLog</a:t>
            </a:r>
            <a:r>
              <a:rPr lang="en-US" sz="3600" dirty="0"/>
              <a:t>, etc.</a:t>
            </a:r>
          </a:p>
        </p:txBody>
      </p:sp>
      <p:sp>
        <p:nvSpPr>
          <p:cNvPr id="6" name="Title 5">
            <a:extLst>
              <a:ext uri="{FF2B5EF4-FFF2-40B4-BE49-F238E27FC236}">
                <a16:creationId xmlns:a16="http://schemas.microsoft.com/office/drawing/2014/main" id="{0269DC84-5536-4C4E-AC0E-6B88639F61DF}"/>
              </a:ext>
            </a:extLst>
          </p:cNvPr>
          <p:cNvSpPr>
            <a:spLocks noGrp="1"/>
          </p:cNvSpPr>
          <p:nvPr>
            <p:ph type="title"/>
          </p:nvPr>
        </p:nvSpPr>
        <p:spPr/>
        <p:txBody>
          <a:bodyPr/>
          <a:lstStyle/>
          <a:p>
            <a:r>
              <a:rPr lang="en-US" dirty="0"/>
              <a:t>Statistical Relational Learning</a:t>
            </a:r>
          </a:p>
        </p:txBody>
      </p:sp>
      <p:sp>
        <p:nvSpPr>
          <p:cNvPr id="5" name="Shape 555">
            <a:extLst>
              <a:ext uri="{FF2B5EF4-FFF2-40B4-BE49-F238E27FC236}">
                <a16:creationId xmlns:a16="http://schemas.microsoft.com/office/drawing/2014/main" id="{340F9404-9293-7D40-9FEA-82D5FA9ACFC3}"/>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57</a:t>
            </a:fld>
            <a:endParaRPr lang="en-US" dirty="0"/>
          </a:p>
        </p:txBody>
      </p:sp>
    </p:spTree>
    <p:extLst>
      <p:ext uri="{BB962C8B-B14F-4D97-AF65-F5344CB8AC3E}">
        <p14:creationId xmlns:p14="http://schemas.microsoft.com/office/powerpoint/2010/main" val="4173376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41AE19-CC65-A24A-816F-E306E6E7B273}"/>
              </a:ext>
            </a:extLst>
          </p:cNvPr>
          <p:cNvSpPr>
            <a:spLocks noGrp="1"/>
          </p:cNvSpPr>
          <p:nvPr>
            <p:ph type="body" idx="1"/>
          </p:nvPr>
        </p:nvSpPr>
        <p:spPr/>
        <p:txBody>
          <a:bodyPr/>
          <a:lstStyle/>
          <a:p>
            <a:pPr>
              <a:spcBef>
                <a:spcPts val="1600"/>
              </a:spcBef>
            </a:pPr>
            <a:r>
              <a:rPr lang="en-US" sz="3600" dirty="0"/>
              <a:t>Inference</a:t>
            </a:r>
            <a:endParaRPr lang="en-US" dirty="0"/>
          </a:p>
          <a:p>
            <a:pPr lvl="1">
              <a:spcBef>
                <a:spcPts val="1600"/>
              </a:spcBef>
            </a:pPr>
            <a:r>
              <a:rPr lang="en-US" dirty="0"/>
              <a:t>Unlike “traditional” methods where prediction is the input applied to the parameters of the model class, inference in SRL requires expensive optimization or (approximate) integration over possible worlds</a:t>
            </a:r>
          </a:p>
          <a:p>
            <a:pPr>
              <a:spcBef>
                <a:spcPts val="1600"/>
              </a:spcBef>
            </a:pPr>
            <a:r>
              <a:rPr lang="en-US" sz="3600" dirty="0"/>
              <a:t>Learning</a:t>
            </a:r>
            <a:endParaRPr lang="en-US" dirty="0"/>
          </a:p>
          <a:p>
            <a:pPr lvl="1">
              <a:spcBef>
                <a:spcPts val="1600"/>
              </a:spcBef>
            </a:pPr>
            <a:r>
              <a:rPr lang="en-US" dirty="0"/>
              <a:t>Unlike traditional learning algorithms, just one instance to learn from (the relational DB)</a:t>
            </a:r>
          </a:p>
          <a:p>
            <a:pPr lvl="1">
              <a:spcBef>
                <a:spcPts val="1600"/>
              </a:spcBef>
            </a:pPr>
            <a:r>
              <a:rPr lang="en-US" dirty="0"/>
              <a:t>Structure learning uses inference during each step</a:t>
            </a:r>
          </a:p>
          <a:p>
            <a:pPr marL="25400" indent="0">
              <a:spcBef>
                <a:spcPts val="1600"/>
              </a:spcBef>
              <a:buNone/>
            </a:pPr>
            <a:endParaRPr lang="en-US" dirty="0"/>
          </a:p>
          <a:p>
            <a:pPr lvl="1">
              <a:spcBef>
                <a:spcPts val="1600"/>
              </a:spcBef>
            </a:pPr>
            <a:endParaRPr lang="en-US" dirty="0"/>
          </a:p>
        </p:txBody>
      </p:sp>
      <p:sp>
        <p:nvSpPr>
          <p:cNvPr id="6" name="Title 5">
            <a:extLst>
              <a:ext uri="{FF2B5EF4-FFF2-40B4-BE49-F238E27FC236}">
                <a16:creationId xmlns:a16="http://schemas.microsoft.com/office/drawing/2014/main" id="{0269DC84-5536-4C4E-AC0E-6B88639F61DF}"/>
              </a:ext>
            </a:extLst>
          </p:cNvPr>
          <p:cNvSpPr>
            <a:spLocks noGrp="1"/>
          </p:cNvSpPr>
          <p:nvPr>
            <p:ph type="title"/>
          </p:nvPr>
        </p:nvSpPr>
        <p:spPr/>
        <p:txBody>
          <a:bodyPr/>
          <a:lstStyle/>
          <a:p>
            <a:r>
              <a:rPr lang="en-US" dirty="0"/>
              <a:t>Statistical Relational Learning</a:t>
            </a:r>
          </a:p>
        </p:txBody>
      </p:sp>
      <p:sp>
        <p:nvSpPr>
          <p:cNvPr id="5" name="Shape 555">
            <a:extLst>
              <a:ext uri="{FF2B5EF4-FFF2-40B4-BE49-F238E27FC236}">
                <a16:creationId xmlns:a16="http://schemas.microsoft.com/office/drawing/2014/main" id="{50864085-EBE7-0247-BA0F-25EF8C186DBD}"/>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58</a:t>
            </a:fld>
            <a:endParaRPr lang="en-US" dirty="0"/>
          </a:p>
        </p:txBody>
      </p:sp>
    </p:spTree>
    <p:extLst>
      <p:ext uri="{BB962C8B-B14F-4D97-AF65-F5344CB8AC3E}">
        <p14:creationId xmlns:p14="http://schemas.microsoft.com/office/powerpoint/2010/main" val="1637800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mokegraphic">
            <a:extLst>
              <a:ext uri="{FF2B5EF4-FFF2-40B4-BE49-F238E27FC236}">
                <a16:creationId xmlns:a16="http://schemas.microsoft.com/office/drawing/2014/main" id="{B43A8407-4B54-F243-A5A3-85DF6279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60483" y="1593485"/>
            <a:ext cx="18910720" cy="113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1B867BAA-23DA-944C-885A-E8560DEB82F2}"/>
              </a:ext>
            </a:extLst>
          </p:cNvPr>
          <p:cNvSpPr txBox="1"/>
          <p:nvPr/>
        </p:nvSpPr>
        <p:spPr>
          <a:xfrm>
            <a:off x="320034" y="13142613"/>
            <a:ext cx="10023069" cy="523220"/>
          </a:xfrm>
          <a:prstGeom prst="rect">
            <a:avLst/>
          </a:prstGeom>
          <a:noFill/>
        </p:spPr>
        <p:txBody>
          <a:bodyPr wrap="square" rtlCol="0">
            <a:spAutoFit/>
          </a:bodyPr>
          <a:lstStyle/>
          <a:p>
            <a:r>
              <a:rPr lang="en-US" sz="2800" dirty="0">
                <a:solidFill>
                  <a:srgbClr val="53585F"/>
                </a:solidFill>
                <a:latin typeface="Open Sans Light"/>
                <a:ea typeface="Open Sans Light"/>
                <a:cs typeface="Open Sans Light"/>
                <a:sym typeface="Avenir"/>
              </a:rPr>
              <a:t>Slide and example thanks to Pedro </a:t>
            </a:r>
            <a:r>
              <a:rPr lang="en-US" sz="2800" dirty="0" err="1">
                <a:solidFill>
                  <a:srgbClr val="53585F"/>
                </a:solidFill>
                <a:latin typeface="Open Sans Light"/>
                <a:ea typeface="Open Sans Light"/>
                <a:cs typeface="Open Sans Light"/>
                <a:sym typeface="Avenir"/>
              </a:rPr>
              <a:t>Domingos</a:t>
            </a:r>
            <a:endParaRPr lang="en-US" sz="2800" dirty="0">
              <a:solidFill>
                <a:srgbClr val="53585F"/>
              </a:solidFill>
              <a:latin typeface="Open Sans Light"/>
              <a:ea typeface="Open Sans Light"/>
              <a:cs typeface="Open Sans Light"/>
              <a:sym typeface="Open Sans Light"/>
            </a:endParaRPr>
          </a:p>
        </p:txBody>
      </p:sp>
      <p:sp>
        <p:nvSpPr>
          <p:cNvPr id="7" name="Shape 555">
            <a:extLst>
              <a:ext uri="{FF2B5EF4-FFF2-40B4-BE49-F238E27FC236}">
                <a16:creationId xmlns:a16="http://schemas.microsoft.com/office/drawing/2014/main" id="{F56D6B78-20D0-2B4E-92CD-1C1A21C94E1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59</a:t>
            </a:fld>
            <a:endParaRPr lang="en-US" dirty="0"/>
          </a:p>
        </p:txBody>
      </p:sp>
    </p:spTree>
    <p:extLst>
      <p:ext uri="{BB962C8B-B14F-4D97-AF65-F5344CB8AC3E}">
        <p14:creationId xmlns:p14="http://schemas.microsoft.com/office/powerpoint/2010/main" val="254746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967B9C-77C1-5341-9243-11E5053A4837}"/>
              </a:ext>
            </a:extLst>
          </p:cNvPr>
          <p:cNvPicPr>
            <a:picLocks noChangeAspect="1"/>
          </p:cNvPicPr>
          <p:nvPr/>
        </p:nvPicPr>
        <p:blipFill>
          <a:blip r:embed="rId3"/>
          <a:stretch>
            <a:fillRect/>
          </a:stretch>
        </p:blipFill>
        <p:spPr>
          <a:xfrm>
            <a:off x="12413660" y="14458521"/>
            <a:ext cx="11521008" cy="3271911"/>
          </a:xfrm>
          <a:prstGeom prst="rect">
            <a:avLst/>
          </a:prstGeom>
        </p:spPr>
      </p:pic>
      <p:sp>
        <p:nvSpPr>
          <p:cNvPr id="49" name="Shape 1091">
            <a:extLst>
              <a:ext uri="{FF2B5EF4-FFF2-40B4-BE49-F238E27FC236}">
                <a16:creationId xmlns:a16="http://schemas.microsoft.com/office/drawing/2014/main" id="{0295186E-DB8F-1047-80D6-DAFC83A30C60}"/>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5" name="Text Placeholder 4">
            <a:extLst>
              <a:ext uri="{FF2B5EF4-FFF2-40B4-BE49-F238E27FC236}">
                <a16:creationId xmlns:a16="http://schemas.microsoft.com/office/drawing/2014/main" id="{03DBF017-6C66-634C-8D91-E354A4600023}"/>
              </a:ext>
            </a:extLst>
          </p:cNvPr>
          <p:cNvSpPr>
            <a:spLocks noGrp="1"/>
          </p:cNvSpPr>
          <p:nvPr>
            <p:ph type="body" idx="1"/>
          </p:nvPr>
        </p:nvSpPr>
        <p:spPr/>
        <p:txBody>
          <a:bodyPr/>
          <a:lstStyle/>
          <a:p>
            <a:pPr marL="25400" indent="0" algn="ctr">
              <a:buNone/>
            </a:pPr>
            <a:r>
              <a:rPr lang="en-US" sz="4800" b="1" dirty="0"/>
              <a:t>Navigational        vs         Relational</a:t>
            </a:r>
          </a:p>
          <a:p>
            <a:pPr marL="25400" indent="0" algn="ctr">
              <a:buNone/>
            </a:pPr>
            <a:endParaRPr lang="en-US" sz="4400" dirty="0"/>
          </a:p>
          <a:p>
            <a:pPr marL="25400" indent="0" algn="ctr">
              <a:buNone/>
            </a:pPr>
            <a:endParaRPr lang="en-US" sz="4400" dirty="0"/>
          </a:p>
          <a:p>
            <a:pPr marL="25400" indent="0" algn="ctr">
              <a:buNone/>
            </a:pPr>
            <a:r>
              <a:rPr lang="en-US" sz="4400" dirty="0"/>
              <a:t>In the Navigational vs Relational DB wars of the 1980’s, </a:t>
            </a:r>
            <a:br>
              <a:rPr lang="en-US" sz="4400" dirty="0"/>
            </a:br>
            <a:r>
              <a:rPr lang="en-US" sz="4400" dirty="0"/>
              <a:t>Navigational DB’s were the incumbent and Relational DBs were the underdog!</a:t>
            </a:r>
          </a:p>
        </p:txBody>
      </p:sp>
      <p:sp>
        <p:nvSpPr>
          <p:cNvPr id="3" name="Title 2">
            <a:extLst>
              <a:ext uri="{FF2B5EF4-FFF2-40B4-BE49-F238E27FC236}">
                <a16:creationId xmlns:a16="http://schemas.microsoft.com/office/drawing/2014/main" id="{A6A6BA97-F691-C242-B642-A6C97C7ACADB}"/>
              </a:ext>
            </a:extLst>
          </p:cNvPr>
          <p:cNvSpPr>
            <a:spLocks noGrp="1"/>
          </p:cNvSpPr>
          <p:nvPr>
            <p:ph type="title"/>
          </p:nvPr>
        </p:nvSpPr>
        <p:spPr/>
        <p:txBody>
          <a:bodyPr/>
          <a:lstStyle/>
          <a:p>
            <a:r>
              <a:rPr lang="en-US" dirty="0"/>
              <a:t>Not </a:t>
            </a:r>
            <a:r>
              <a:rPr lang="en-US" b="1" dirty="0"/>
              <a:t>Controversial </a:t>
            </a:r>
            <a:r>
              <a:rPr lang="en-US" b="1" dirty="0">
                <a:latin typeface="Open Sans Light" panose="020B0306030504020204" pitchFamily="34" charset="0"/>
                <a:ea typeface="Open Sans Light" panose="020B0306030504020204" pitchFamily="34" charset="0"/>
                <a:cs typeface="Open Sans Light" panose="020B0306030504020204" pitchFamily="34" charset="0"/>
              </a:rPr>
              <a:t>but</a:t>
            </a:r>
            <a:r>
              <a:rPr lang="en-US" dirty="0">
                <a:latin typeface="Open Sans Light" panose="020B0306030504020204" pitchFamily="34" charset="0"/>
                <a:ea typeface="Open Sans Light" panose="020B0306030504020204" pitchFamily="34" charset="0"/>
                <a:cs typeface="Open Sans Light" panose="020B0306030504020204" pitchFamily="34" charset="0"/>
              </a:rPr>
              <a:t> </a:t>
            </a:r>
            <a:r>
              <a:rPr lang="en-US" b="1" dirty="0">
                <a:latin typeface="Open Sans Light" panose="020B0306030504020204" pitchFamily="34" charset="0"/>
                <a:ea typeface="Open Sans Light" panose="020B0306030504020204" pitchFamily="34" charset="0"/>
                <a:cs typeface="Open Sans Light" panose="020B0306030504020204" pitchFamily="34" charset="0"/>
              </a:rPr>
              <a:t>it used to be</a:t>
            </a:r>
            <a:endParaRPr lang="en-US" dirty="0"/>
          </a:p>
        </p:txBody>
      </p:sp>
      <p:sp>
        <p:nvSpPr>
          <p:cNvPr id="7" name="Shape 555">
            <a:extLst>
              <a:ext uri="{FF2B5EF4-FFF2-40B4-BE49-F238E27FC236}">
                <a16:creationId xmlns:a16="http://schemas.microsoft.com/office/drawing/2014/main" id="{485E0D7B-251D-7649-8D25-BB41598D89F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a:t>
            </a:fld>
            <a:endParaRPr lang="en-US" dirty="0"/>
          </a:p>
        </p:txBody>
      </p:sp>
      <p:pic>
        <p:nvPicPr>
          <p:cNvPr id="8" name="Picture 2" descr="https://lh4.googleusercontent.com/HYezaLfxku5S3ZhzzWScaNg6lWaJbyRWncJb91yZtYW1Uy6Fpn9PGzoY37xZ2am8YmVZzfBEe1snQLBJ9VAeMZ8el1vRVn6G9RnBIwKSv3De4VPUNWrsHhAlvsvyfGJGBoYBXAw2_EQ">
            <a:extLst>
              <a:ext uri="{FF2B5EF4-FFF2-40B4-BE49-F238E27FC236}">
                <a16:creationId xmlns:a16="http://schemas.microsoft.com/office/drawing/2014/main" id="{2B0AFA9E-87CA-0A46-890A-250F283B1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09" y="3067649"/>
            <a:ext cx="5332985" cy="4077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lh4.googleusercontent.com/bNTBAEvkD8FAikXqA3-ZPllVH-AQ2iGUHFJrCF-Qy2-pSJSJE_E7O53W0Jg0XvzTVZ1o7rC9QurBsSRtwbAPG129FBY8sgHlAcniC-sod_4AdWMWwGSaw5QDllPkYVfq3HsBAl-Qoz8">
            <a:extLst>
              <a:ext uri="{FF2B5EF4-FFF2-40B4-BE49-F238E27FC236}">
                <a16:creationId xmlns:a16="http://schemas.microsoft.com/office/drawing/2014/main" id="{A1F5E688-1493-8D40-9174-F6B21A046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0773" y="3067649"/>
            <a:ext cx="4783674" cy="382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31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2" name="Title 1">
            <a:extLst>
              <a:ext uri="{FF2B5EF4-FFF2-40B4-BE49-F238E27FC236}">
                <a16:creationId xmlns:a16="http://schemas.microsoft.com/office/drawing/2014/main" id="{0E34FD16-BC16-344E-9A19-F2A4332FDEF5}"/>
              </a:ext>
            </a:extLst>
          </p:cNvPr>
          <p:cNvSpPr>
            <a:spLocks noGrp="1"/>
          </p:cNvSpPr>
          <p:nvPr>
            <p:ph type="title"/>
          </p:nvPr>
        </p:nvSpPr>
        <p:spPr/>
        <p:txBody>
          <a:bodyPr/>
          <a:lstStyle/>
          <a:p>
            <a:pPr algn="l"/>
            <a:r>
              <a:rPr lang="en" dirty="0">
                <a:solidFill>
                  <a:srgbClr val="516865"/>
                </a:solidFill>
                <a:latin typeface="Avenir"/>
                <a:ea typeface="Avenir"/>
                <a:cs typeface="Avenir"/>
                <a:sym typeface="Avenir"/>
              </a:rPr>
              <a:t>CERTAIN KNOWLEDGE WITH INTEGRITY CONSTRAINTS</a:t>
            </a:r>
            <a:endParaRPr lang="en-US" dirty="0"/>
          </a:p>
        </p:txBody>
      </p:sp>
      <p:sp>
        <p:nvSpPr>
          <p:cNvPr id="498" name="Shape 498"/>
          <p:cNvSpPr txBox="1">
            <a:spLocks noGrp="1"/>
          </p:cNvSpPr>
          <p:nvPr>
            <p:ph type="body" idx="4294967295"/>
          </p:nvPr>
        </p:nvSpPr>
        <p:spPr>
          <a:xfrm>
            <a:off x="1145858" y="2677160"/>
            <a:ext cx="21988462" cy="10410825"/>
          </a:xfrm>
          <a:prstGeom prst="rect">
            <a:avLst/>
          </a:prstGeom>
        </p:spPr>
        <p:txBody>
          <a:bodyPr spcFirstLastPara="1" wrap="square" lIns="243800" tIns="243800" rIns="243800" bIns="243800" anchor="t" anchorCtr="0">
            <a:noAutofit/>
          </a:bodyPr>
          <a:lstStyle/>
          <a:p>
            <a:pPr marL="101602" indent="0" algn="l">
              <a:buNone/>
            </a:pPr>
            <a:r>
              <a:rPr lang="en" dirty="0"/>
              <a:t>A logical Knowledge Base is a set of Integrity Constraints that define a set of possible worlds:</a:t>
            </a:r>
          </a:p>
          <a:p>
            <a:pPr marL="101602" indent="0" algn="l">
              <a:buNone/>
            </a:pPr>
            <a:endParaRPr dirty="0"/>
          </a:p>
          <a:p>
            <a:pPr marL="2540032" indent="0" algn="l">
              <a:buClr>
                <a:srgbClr val="516865"/>
              </a:buClr>
              <a:buSzPts val="1200"/>
              <a:buNone/>
            </a:pPr>
            <a:r>
              <a:rPr lang="en" dirty="0">
                <a:latin typeface="Courier New" panose="02070309020205020404" pitchFamily="49" charset="0"/>
                <a:ea typeface="Courier"/>
                <a:cs typeface="Courier New" panose="02070309020205020404" pitchFamily="49" charset="0"/>
                <a:sym typeface="Courier"/>
              </a:rPr>
              <a:t>person(x)</a:t>
            </a:r>
            <a:endParaRPr dirty="0">
              <a:latin typeface="Courier New" panose="02070309020205020404" pitchFamily="49" charset="0"/>
              <a:ea typeface="Courier"/>
              <a:cs typeface="Courier New" panose="02070309020205020404" pitchFamily="49" charset="0"/>
              <a:sym typeface="Courier"/>
            </a:endParaRP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smokes(x) -&gt; person(x)		</a:t>
            </a: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cancer(x) -&gt; person(x)</a:t>
            </a: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friends(x, y) -&gt; person(x), person(y)</a:t>
            </a:r>
          </a:p>
          <a:p>
            <a:pPr marL="2540032" indent="0" algn="l">
              <a:buSzPts val="1100"/>
              <a:buNone/>
            </a:pPr>
            <a:endParaRPr dirty="0">
              <a:latin typeface="Courier New" panose="02070309020205020404" pitchFamily="49" charset="0"/>
              <a:ea typeface="Courier"/>
              <a:cs typeface="Courier New" panose="02070309020205020404" pitchFamily="49" charset="0"/>
              <a:sym typeface="Courier"/>
            </a:endParaRPr>
          </a:p>
          <a:p>
            <a:pPr marL="101602" indent="0" algn="l">
              <a:buNone/>
            </a:pPr>
            <a:endParaRPr dirty="0"/>
          </a:p>
        </p:txBody>
      </p:sp>
    </p:spTree>
    <p:extLst>
      <p:ext uri="{BB962C8B-B14F-4D97-AF65-F5344CB8AC3E}">
        <p14:creationId xmlns:p14="http://schemas.microsoft.com/office/powerpoint/2010/main" val="158251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2" name="Title 1">
            <a:extLst>
              <a:ext uri="{FF2B5EF4-FFF2-40B4-BE49-F238E27FC236}">
                <a16:creationId xmlns:a16="http://schemas.microsoft.com/office/drawing/2014/main" id="{0E34FD16-BC16-344E-9A19-F2A4332FDEF5}"/>
              </a:ext>
            </a:extLst>
          </p:cNvPr>
          <p:cNvSpPr>
            <a:spLocks noGrp="1"/>
          </p:cNvSpPr>
          <p:nvPr>
            <p:ph type="title"/>
          </p:nvPr>
        </p:nvSpPr>
        <p:spPr/>
        <p:txBody>
          <a:bodyPr/>
          <a:lstStyle/>
          <a:p>
            <a:pPr algn="l"/>
            <a:r>
              <a:rPr lang="en" dirty="0">
                <a:solidFill>
                  <a:srgbClr val="516865"/>
                </a:solidFill>
                <a:latin typeface="Avenir"/>
                <a:ea typeface="Avenir"/>
                <a:cs typeface="Avenir"/>
                <a:sym typeface="Avenir"/>
              </a:rPr>
              <a:t>CERTAIN KNOWLEDGE WITH INTEGRITY CONSTRAINTS</a:t>
            </a:r>
            <a:endParaRPr lang="en-US" dirty="0"/>
          </a:p>
        </p:txBody>
      </p:sp>
      <p:sp>
        <p:nvSpPr>
          <p:cNvPr id="498" name="Shape 498"/>
          <p:cNvSpPr txBox="1">
            <a:spLocks noGrp="1"/>
          </p:cNvSpPr>
          <p:nvPr>
            <p:ph type="body" idx="4294967295"/>
          </p:nvPr>
        </p:nvSpPr>
        <p:spPr>
          <a:xfrm>
            <a:off x="1145858" y="2677160"/>
            <a:ext cx="21988462" cy="10410825"/>
          </a:xfrm>
          <a:prstGeom prst="rect">
            <a:avLst/>
          </a:prstGeom>
        </p:spPr>
        <p:txBody>
          <a:bodyPr spcFirstLastPara="1" wrap="square" lIns="243800" tIns="243800" rIns="243800" bIns="243800" anchor="t" anchorCtr="0">
            <a:noAutofit/>
          </a:bodyPr>
          <a:lstStyle/>
          <a:p>
            <a:pPr marL="101602" indent="0" algn="l">
              <a:buNone/>
            </a:pPr>
            <a:r>
              <a:rPr lang="en" dirty="0"/>
              <a:t>A logical Knowledge Base is a set of Integrity Constraints that define a set of possible worlds:</a:t>
            </a:r>
          </a:p>
          <a:p>
            <a:pPr marL="101602" indent="0" algn="l">
              <a:buNone/>
            </a:pPr>
            <a:endParaRPr dirty="0"/>
          </a:p>
          <a:p>
            <a:pPr marL="2540032" indent="0" algn="l">
              <a:buClr>
                <a:srgbClr val="516865"/>
              </a:buClr>
              <a:buSzPts val="1200"/>
              <a:buNone/>
            </a:pPr>
            <a:r>
              <a:rPr lang="en" dirty="0">
                <a:latin typeface="Courier New" panose="02070309020205020404" pitchFamily="49" charset="0"/>
                <a:ea typeface="Courier"/>
                <a:cs typeface="Courier New" panose="02070309020205020404" pitchFamily="49" charset="0"/>
                <a:sym typeface="Courier"/>
              </a:rPr>
              <a:t>person(x)</a:t>
            </a:r>
            <a:endParaRPr dirty="0">
              <a:latin typeface="Courier New" panose="02070309020205020404" pitchFamily="49" charset="0"/>
              <a:ea typeface="Courier"/>
              <a:cs typeface="Courier New" panose="02070309020205020404" pitchFamily="49" charset="0"/>
              <a:sym typeface="Courier"/>
            </a:endParaRP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smokes(x) -&gt; person(x)		</a:t>
            </a: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cancer(x) -&gt; person(x)</a:t>
            </a: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friends(x, y) -&gt; person(x), person(y)</a:t>
            </a:r>
          </a:p>
          <a:p>
            <a:pPr marL="2540032" indent="0" algn="l">
              <a:buSzPts val="1100"/>
              <a:buNone/>
            </a:pPr>
            <a:endParaRPr dirty="0">
              <a:latin typeface="Courier New" panose="02070309020205020404" pitchFamily="49" charset="0"/>
              <a:ea typeface="Courier"/>
              <a:cs typeface="Courier New" panose="02070309020205020404" pitchFamily="49" charset="0"/>
              <a:sym typeface="Courier"/>
            </a:endParaRPr>
          </a:p>
          <a:p>
            <a:pPr marL="101602" indent="0" algn="l">
              <a:buNone/>
            </a:pPr>
            <a:endParaRPr lang="en-US" dirty="0"/>
          </a:p>
          <a:p>
            <a:pPr marL="101602" indent="0" algn="l">
              <a:buNone/>
            </a:pPr>
            <a:endParaRPr lang="en-US" dirty="0"/>
          </a:p>
          <a:p>
            <a:pPr marL="101602" indent="0" algn="l">
              <a:buNone/>
            </a:pPr>
            <a:endParaRPr lang="en-US" dirty="0"/>
          </a:p>
          <a:p>
            <a:pPr marL="101602" indent="0" algn="l">
              <a:buNone/>
            </a:pPr>
            <a:endParaRPr lang="en-US" dirty="0"/>
          </a:p>
          <a:p>
            <a:pPr marL="101602" indent="0" algn="l">
              <a:buNone/>
            </a:pPr>
            <a:endParaRPr lang="en-US" dirty="0"/>
          </a:p>
          <a:p>
            <a:pPr marL="101602" indent="0" algn="l">
              <a:buNone/>
            </a:pPr>
            <a:endParaRPr lang="en-US" dirty="0"/>
          </a:p>
          <a:p>
            <a:pPr marL="101602" indent="0" algn="l">
              <a:buNone/>
            </a:pPr>
            <a:endParaRPr dirty="0"/>
          </a:p>
        </p:txBody>
      </p:sp>
      <p:sp>
        <p:nvSpPr>
          <p:cNvPr id="4" name="Rounded Rectangle 3">
            <a:extLst>
              <a:ext uri="{FF2B5EF4-FFF2-40B4-BE49-F238E27FC236}">
                <a16:creationId xmlns:a16="http://schemas.microsoft.com/office/drawing/2014/main" id="{467D6857-9F90-DD40-9E91-7543415787A0}"/>
              </a:ext>
            </a:extLst>
          </p:cNvPr>
          <p:cNvSpPr/>
          <p:nvPr/>
        </p:nvSpPr>
        <p:spPr>
          <a:xfrm>
            <a:off x="5498052" y="6858000"/>
            <a:ext cx="12604125" cy="161375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390"/>
            <a:r>
              <a:rPr lang="en-US" sz="5333" dirty="0">
                <a:solidFill>
                  <a:schemeClr val="bg1"/>
                </a:solidFill>
              </a:rPr>
              <a:t>Smoking causes cancer</a:t>
            </a:r>
          </a:p>
          <a:p>
            <a:pPr marL="257390"/>
            <a:r>
              <a:rPr lang="en-US" sz="5333" dirty="0">
                <a:solidFill>
                  <a:schemeClr val="bg1"/>
                </a:solidFill>
              </a:rPr>
              <a:t>Friends have similar smoking habits</a:t>
            </a:r>
          </a:p>
        </p:txBody>
      </p:sp>
    </p:spTree>
    <p:extLst>
      <p:ext uri="{BB962C8B-B14F-4D97-AF65-F5344CB8AC3E}">
        <p14:creationId xmlns:p14="http://schemas.microsoft.com/office/powerpoint/2010/main" val="3362114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2" name="Title 1">
            <a:extLst>
              <a:ext uri="{FF2B5EF4-FFF2-40B4-BE49-F238E27FC236}">
                <a16:creationId xmlns:a16="http://schemas.microsoft.com/office/drawing/2014/main" id="{0E34FD16-BC16-344E-9A19-F2A4332FDEF5}"/>
              </a:ext>
            </a:extLst>
          </p:cNvPr>
          <p:cNvSpPr>
            <a:spLocks noGrp="1"/>
          </p:cNvSpPr>
          <p:nvPr>
            <p:ph type="title"/>
          </p:nvPr>
        </p:nvSpPr>
        <p:spPr/>
        <p:txBody>
          <a:bodyPr/>
          <a:lstStyle/>
          <a:p>
            <a:pPr algn="l"/>
            <a:r>
              <a:rPr lang="en" dirty="0">
                <a:solidFill>
                  <a:srgbClr val="516865"/>
                </a:solidFill>
                <a:latin typeface="Avenir"/>
                <a:ea typeface="Avenir"/>
                <a:cs typeface="Avenir"/>
                <a:sym typeface="Avenir"/>
              </a:rPr>
              <a:t>CERTAIN KNOWLEDGE WITH INTEGRITY CONSTRAINTS</a:t>
            </a:r>
            <a:endParaRPr lang="en-US" dirty="0"/>
          </a:p>
        </p:txBody>
      </p:sp>
      <p:sp>
        <p:nvSpPr>
          <p:cNvPr id="498" name="Shape 498"/>
          <p:cNvSpPr txBox="1">
            <a:spLocks noGrp="1"/>
          </p:cNvSpPr>
          <p:nvPr>
            <p:ph type="body" idx="4294967295"/>
          </p:nvPr>
        </p:nvSpPr>
        <p:spPr>
          <a:xfrm>
            <a:off x="1145858" y="2677160"/>
            <a:ext cx="21988462" cy="10410825"/>
          </a:xfrm>
          <a:prstGeom prst="rect">
            <a:avLst/>
          </a:prstGeom>
        </p:spPr>
        <p:txBody>
          <a:bodyPr spcFirstLastPara="1" wrap="square" lIns="243800" tIns="243800" rIns="243800" bIns="243800" anchor="t" anchorCtr="0">
            <a:noAutofit/>
          </a:bodyPr>
          <a:lstStyle/>
          <a:p>
            <a:pPr marL="101602" indent="0" algn="l">
              <a:buNone/>
            </a:pPr>
            <a:r>
              <a:rPr lang="en" dirty="0"/>
              <a:t>A logical Knowledge Base is a set of Integrity Constraints that define a set of possible worlds:</a:t>
            </a:r>
          </a:p>
          <a:p>
            <a:pPr marL="101602" indent="0" algn="l">
              <a:buNone/>
            </a:pPr>
            <a:endParaRPr dirty="0"/>
          </a:p>
          <a:p>
            <a:pPr marL="2540032" indent="0" algn="l">
              <a:buClr>
                <a:srgbClr val="516865"/>
              </a:buClr>
              <a:buSzPts val="1200"/>
              <a:buNone/>
            </a:pPr>
            <a:r>
              <a:rPr lang="en" dirty="0">
                <a:latin typeface="Courier New" panose="02070309020205020404" pitchFamily="49" charset="0"/>
                <a:ea typeface="Courier"/>
                <a:cs typeface="Courier New" panose="02070309020205020404" pitchFamily="49" charset="0"/>
                <a:sym typeface="Courier"/>
              </a:rPr>
              <a:t>person(x)</a:t>
            </a:r>
            <a:endParaRPr dirty="0">
              <a:latin typeface="Courier New" panose="02070309020205020404" pitchFamily="49" charset="0"/>
              <a:ea typeface="Courier"/>
              <a:cs typeface="Courier New" panose="02070309020205020404" pitchFamily="49" charset="0"/>
              <a:sym typeface="Courier"/>
            </a:endParaRP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smokes(x) -&gt; person(x)		</a:t>
            </a: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cancer(x) -&gt; person(x)</a:t>
            </a:r>
          </a:p>
          <a:p>
            <a:pPr marL="2540032" indent="0" algn="l">
              <a:buSzPts val="1100"/>
              <a:buNone/>
            </a:pPr>
            <a:r>
              <a:rPr lang="en" dirty="0">
                <a:latin typeface="Courier New" panose="02070309020205020404" pitchFamily="49" charset="0"/>
                <a:ea typeface="Courier"/>
                <a:cs typeface="Courier New" panose="02070309020205020404" pitchFamily="49" charset="0"/>
                <a:sym typeface="Courier"/>
              </a:rPr>
              <a:t>friends(x, y) -&gt; person(x), person(y)</a:t>
            </a:r>
          </a:p>
          <a:p>
            <a:pPr marL="2540032" indent="0" algn="l">
              <a:buSzPts val="1100"/>
              <a:buNone/>
            </a:pPr>
            <a:endParaRPr dirty="0">
              <a:latin typeface="Courier New" panose="02070309020205020404" pitchFamily="49" charset="0"/>
              <a:ea typeface="Courier"/>
              <a:cs typeface="Courier New" panose="02070309020205020404" pitchFamily="49" charset="0"/>
              <a:sym typeface="Courier"/>
            </a:endParaRPr>
          </a:p>
          <a:p>
            <a:pPr marL="101602" indent="0" algn="l">
              <a:buNone/>
            </a:pPr>
            <a:endParaRPr lang="en-US" dirty="0"/>
          </a:p>
          <a:p>
            <a:pPr marL="101602" indent="0" algn="l">
              <a:buNone/>
            </a:pPr>
            <a:endParaRPr lang="en-US" dirty="0"/>
          </a:p>
          <a:p>
            <a:pPr marL="101602" indent="0" algn="l">
              <a:buNone/>
            </a:pPr>
            <a:endParaRPr lang="en-US" dirty="0"/>
          </a:p>
          <a:p>
            <a:pPr marL="101602" indent="0" algn="l">
              <a:buNone/>
            </a:pPr>
            <a:endParaRPr lang="en-US" dirty="0"/>
          </a:p>
          <a:p>
            <a:pPr marL="101602" indent="0" algn="l">
              <a:buNone/>
            </a:pPr>
            <a:endParaRPr lang="en-US" dirty="0"/>
          </a:p>
          <a:p>
            <a:pPr marL="2540032" indent="0">
              <a:spcBef>
                <a:spcPts val="600"/>
              </a:spcBef>
              <a:buNone/>
            </a:pPr>
            <a:r>
              <a:rPr lang="en" dirty="0">
                <a:solidFill>
                  <a:schemeClr val="accent3"/>
                </a:solidFill>
                <a:latin typeface="Courier New" panose="02070309020205020404" pitchFamily="49" charset="0"/>
                <a:ea typeface="Courier"/>
                <a:cs typeface="Courier New" panose="02070309020205020404" pitchFamily="49" charset="0"/>
                <a:sym typeface="Courier"/>
              </a:rPr>
              <a:t>w1</a:t>
            </a:r>
            <a:r>
              <a:rPr lang="en" dirty="0">
                <a:latin typeface="Courier New" panose="02070309020205020404" pitchFamily="49" charset="0"/>
                <a:ea typeface="Courier"/>
                <a:cs typeface="Courier New" panose="02070309020205020404" pitchFamily="49" charset="0"/>
                <a:sym typeface="Courier"/>
              </a:rPr>
              <a:t>	smokes(x) -&gt; cancer(x)</a:t>
            </a:r>
          </a:p>
          <a:p>
            <a:pPr marL="2540032" indent="0">
              <a:spcBef>
                <a:spcPts val="600"/>
              </a:spcBef>
              <a:buNone/>
            </a:pPr>
            <a:r>
              <a:rPr lang="en" dirty="0">
                <a:solidFill>
                  <a:schemeClr val="accent3"/>
                </a:solidFill>
                <a:latin typeface="Courier New" panose="02070309020205020404" pitchFamily="49" charset="0"/>
                <a:ea typeface="Courier"/>
                <a:cs typeface="Courier New" panose="02070309020205020404" pitchFamily="49" charset="0"/>
                <a:sym typeface="Courier"/>
              </a:rPr>
              <a:t>w2</a:t>
            </a:r>
            <a:r>
              <a:rPr lang="en" dirty="0">
                <a:latin typeface="Courier New" panose="02070309020205020404" pitchFamily="49" charset="0"/>
                <a:ea typeface="Courier"/>
                <a:cs typeface="Courier New" panose="02070309020205020404" pitchFamily="49" charset="0"/>
                <a:sym typeface="Courier"/>
              </a:rPr>
              <a:t>	smokes(x), friends(x, y) -&gt; smokes(y)</a:t>
            </a:r>
          </a:p>
          <a:p>
            <a:pPr marL="2540032" indent="0">
              <a:spcBef>
                <a:spcPts val="600"/>
              </a:spcBef>
              <a:buNone/>
            </a:pPr>
            <a:endParaRPr lang="en" dirty="0">
              <a:latin typeface="Courier New" panose="02070309020205020404" pitchFamily="49" charset="0"/>
              <a:cs typeface="Courier New" panose="02070309020205020404" pitchFamily="49" charset="0"/>
              <a:sym typeface="Courier"/>
            </a:endParaRPr>
          </a:p>
          <a:p>
            <a:pPr marL="2540032" indent="0">
              <a:spcBef>
                <a:spcPts val="600"/>
              </a:spcBef>
              <a:buNone/>
            </a:pPr>
            <a:endParaRPr lang="en-US" dirty="0">
              <a:latin typeface="Courier New" panose="02070309020205020404" pitchFamily="49" charset="0"/>
              <a:cs typeface="Courier New" panose="02070309020205020404" pitchFamily="49" charset="0"/>
            </a:endParaRPr>
          </a:p>
          <a:p>
            <a:pPr marL="101602" indent="0" algn="l">
              <a:buNone/>
            </a:pPr>
            <a:endParaRPr dirty="0"/>
          </a:p>
        </p:txBody>
      </p:sp>
      <p:sp>
        <p:nvSpPr>
          <p:cNvPr id="4" name="Rounded Rectangle 3">
            <a:extLst>
              <a:ext uri="{FF2B5EF4-FFF2-40B4-BE49-F238E27FC236}">
                <a16:creationId xmlns:a16="http://schemas.microsoft.com/office/drawing/2014/main" id="{467D6857-9F90-DD40-9E91-7543415787A0}"/>
              </a:ext>
            </a:extLst>
          </p:cNvPr>
          <p:cNvSpPr/>
          <p:nvPr/>
        </p:nvSpPr>
        <p:spPr>
          <a:xfrm>
            <a:off x="5498052" y="6858000"/>
            <a:ext cx="12604125" cy="161375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390"/>
            <a:r>
              <a:rPr lang="en-US" sz="5333" dirty="0">
                <a:solidFill>
                  <a:schemeClr val="bg1"/>
                </a:solidFill>
              </a:rPr>
              <a:t>Smoking causes cancer</a:t>
            </a:r>
          </a:p>
          <a:p>
            <a:pPr marL="257390"/>
            <a:r>
              <a:rPr lang="en-US" sz="5333" dirty="0">
                <a:solidFill>
                  <a:schemeClr val="bg1"/>
                </a:solidFill>
              </a:rPr>
              <a:t>Friends have similar smoking habits</a:t>
            </a:r>
          </a:p>
        </p:txBody>
      </p:sp>
    </p:spTree>
    <p:extLst>
      <p:ext uri="{BB962C8B-B14F-4D97-AF65-F5344CB8AC3E}">
        <p14:creationId xmlns:p14="http://schemas.microsoft.com/office/powerpoint/2010/main" val="535750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469B7F-8716-034E-B472-C2E9924D06A1}"/>
              </a:ext>
            </a:extLst>
          </p:cNvPr>
          <p:cNvSpPr>
            <a:spLocks noGrp="1"/>
          </p:cNvSpPr>
          <p:nvPr>
            <p:ph type="body" idx="1"/>
          </p:nvPr>
        </p:nvSpPr>
        <p:spPr>
          <a:xfrm>
            <a:off x="1565791" y="3073275"/>
            <a:ext cx="21294209" cy="9110400"/>
          </a:xfrm>
        </p:spPr>
        <p:txBody>
          <a:bodyPr/>
          <a:lstStyle/>
          <a:p>
            <a:pPr marL="25400" indent="0" algn="ctr">
              <a:buNone/>
            </a:pPr>
            <a:r>
              <a:rPr lang="en-US" sz="4000" dirty="0"/>
              <a:t>Approximate answer by converting into convex continuous optimization problem</a:t>
            </a:r>
          </a:p>
          <a:p>
            <a:pPr marL="25400" indent="0" algn="ctr">
              <a:buNone/>
            </a:pPr>
            <a:endParaRPr lang="en-US" sz="4000" dirty="0"/>
          </a:p>
          <a:p>
            <a:pPr marL="25400" indent="0" algn="ctr">
              <a:buNone/>
            </a:pPr>
            <a:r>
              <a:rPr lang="en-US" sz="4000" dirty="0"/>
              <a:t>Exploit group symmetry </a:t>
            </a:r>
            <a:r>
              <a:rPr lang="en-US" sz="4000" dirty="0">
                <a:sym typeface="Wingdings" pitchFamily="2" charset="2"/>
              </a:rPr>
              <a:t> lifted inference and approximate lifted inference</a:t>
            </a:r>
          </a:p>
          <a:p>
            <a:pPr marL="25400" indent="0" algn="ctr">
              <a:buNone/>
            </a:pPr>
            <a:endParaRPr lang="en-US" sz="4000" dirty="0"/>
          </a:p>
          <a:p>
            <a:pPr marL="25400" indent="0" algn="ctr">
              <a:buNone/>
            </a:pPr>
            <a:r>
              <a:rPr lang="en-US" sz="4000" dirty="0"/>
              <a:t>Avoid grounding altogether </a:t>
            </a:r>
            <a:r>
              <a:rPr lang="en-US" sz="4000" dirty="0">
                <a:sym typeface="Wingdings" pitchFamily="2" charset="2"/>
              </a:rPr>
              <a:t></a:t>
            </a:r>
            <a:r>
              <a:rPr lang="en-US" sz="4000" dirty="0"/>
              <a:t> in-database learning</a:t>
            </a:r>
          </a:p>
          <a:p>
            <a:pPr marL="25400" indent="0" algn="ctr">
              <a:buNone/>
            </a:pPr>
            <a:endParaRPr lang="en-US" sz="4000" dirty="0"/>
          </a:p>
          <a:p>
            <a:pPr marL="25400" indent="0" algn="ctr">
              <a:buNone/>
            </a:pPr>
            <a:r>
              <a:rPr lang="en-US" sz="4000" dirty="0"/>
              <a:t>Leveraging database semantics to avoid having to cluster -&gt; in-database SPNs</a:t>
            </a:r>
          </a:p>
          <a:p>
            <a:pPr marL="25400" indent="0" algn="ctr">
              <a:buNone/>
            </a:pPr>
            <a:endParaRPr lang="en-US" sz="4000" dirty="0"/>
          </a:p>
          <a:p>
            <a:pPr marL="25400" indent="0" algn="ctr">
              <a:buNone/>
            </a:pPr>
            <a:r>
              <a:rPr lang="en-US" sz="4000" dirty="0"/>
              <a:t>Stay tuned</a:t>
            </a:r>
          </a:p>
        </p:txBody>
      </p:sp>
      <p:sp>
        <p:nvSpPr>
          <p:cNvPr id="3" name="Title 2">
            <a:extLst>
              <a:ext uri="{FF2B5EF4-FFF2-40B4-BE49-F238E27FC236}">
                <a16:creationId xmlns:a16="http://schemas.microsoft.com/office/drawing/2014/main" id="{AC8870D3-F4D6-2446-B513-E644BE746DEE}"/>
              </a:ext>
            </a:extLst>
          </p:cNvPr>
          <p:cNvSpPr>
            <a:spLocks noGrp="1"/>
          </p:cNvSpPr>
          <p:nvPr>
            <p:ph type="title"/>
          </p:nvPr>
        </p:nvSpPr>
        <p:spPr/>
        <p:txBody>
          <a:bodyPr/>
          <a:lstStyle/>
          <a:p>
            <a:r>
              <a:rPr lang="en-US" dirty="0"/>
              <a:t>How do you make this tractable?</a:t>
            </a:r>
          </a:p>
        </p:txBody>
      </p:sp>
      <p:sp>
        <p:nvSpPr>
          <p:cNvPr id="4" name="Shape 555">
            <a:extLst>
              <a:ext uri="{FF2B5EF4-FFF2-40B4-BE49-F238E27FC236}">
                <a16:creationId xmlns:a16="http://schemas.microsoft.com/office/drawing/2014/main" id="{D461B49C-C887-C442-88D4-2D0E999CA97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63</a:t>
            </a:fld>
            <a:endParaRPr lang="en-US" dirty="0"/>
          </a:p>
        </p:txBody>
      </p:sp>
    </p:spTree>
    <p:extLst>
      <p:ext uri="{BB962C8B-B14F-4D97-AF65-F5344CB8AC3E}">
        <p14:creationId xmlns:p14="http://schemas.microsoft.com/office/powerpoint/2010/main" val="1479002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2" name="Title 1">
            <a:extLst>
              <a:ext uri="{FF2B5EF4-FFF2-40B4-BE49-F238E27FC236}">
                <a16:creationId xmlns:a16="http://schemas.microsoft.com/office/drawing/2014/main" id="{5DCA3352-91D2-2B4A-98D8-D4C617650BEE}"/>
              </a:ext>
            </a:extLst>
          </p:cNvPr>
          <p:cNvSpPr>
            <a:spLocks noGrp="1"/>
          </p:cNvSpPr>
          <p:nvPr>
            <p:ph type="title"/>
          </p:nvPr>
        </p:nvSpPr>
        <p:spPr/>
        <p:txBody>
          <a:bodyPr/>
          <a:lstStyle/>
          <a:p>
            <a:r>
              <a:rPr lang="en-US" dirty="0"/>
              <a:t>Brawn</a:t>
            </a:r>
          </a:p>
        </p:txBody>
      </p:sp>
      <p:sp>
        <p:nvSpPr>
          <p:cNvPr id="1347" name="Google Shape;1347;p159"/>
          <p:cNvSpPr txBox="1">
            <a:spLocks noGrp="1"/>
          </p:cNvSpPr>
          <p:nvPr>
            <p:ph type="subTitle" idx="1"/>
          </p:nvPr>
        </p:nvSpPr>
        <p:spPr>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chemeClr val="lt1"/>
              </a:buClr>
              <a:buSzPts val="5400"/>
              <a:buFont typeface="Open Sans"/>
              <a:buNone/>
            </a:pPr>
            <a:r>
              <a:rPr lang="en-US" dirty="0"/>
              <a:t>Do same amount of work faster</a:t>
            </a:r>
            <a:endParaRPr dirty="0"/>
          </a:p>
        </p:txBody>
      </p:sp>
    </p:spTree>
    <p:extLst>
      <p:ext uri="{BB962C8B-B14F-4D97-AF65-F5344CB8AC3E}">
        <p14:creationId xmlns:p14="http://schemas.microsoft.com/office/powerpoint/2010/main" val="730006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3" name="Text Placeholder 2">
            <a:extLst>
              <a:ext uri="{FF2B5EF4-FFF2-40B4-BE49-F238E27FC236}">
                <a16:creationId xmlns:a16="http://schemas.microsoft.com/office/drawing/2014/main" id="{60E6BEFC-5116-3D40-BE9C-4E66CB07A853}"/>
              </a:ext>
            </a:extLst>
          </p:cNvPr>
          <p:cNvSpPr>
            <a:spLocks noGrp="1"/>
          </p:cNvSpPr>
          <p:nvPr>
            <p:ph type="body" idx="1"/>
          </p:nvPr>
        </p:nvSpPr>
        <p:spPr>
          <a:xfrm>
            <a:off x="1565791" y="3073275"/>
            <a:ext cx="21987000" cy="9110400"/>
          </a:xfrm>
        </p:spPr>
        <p:txBody>
          <a:bodyPr/>
          <a:lstStyle/>
          <a:p>
            <a:pPr marL="0" lvl="0" indent="0">
              <a:lnSpc>
                <a:spcPct val="100000"/>
              </a:lnSpc>
              <a:spcBef>
                <a:spcPts val="0"/>
              </a:spcBef>
              <a:buNone/>
            </a:pPr>
            <a:r>
              <a:rPr lang="en-US" sz="3600" b="1" dirty="0">
                <a:latin typeface="Open Sans"/>
                <a:ea typeface="Open Sans"/>
                <a:cs typeface="Open Sans"/>
                <a:sym typeface="Open Sans"/>
              </a:rPr>
              <a:t>Constant factors – Do same amount of work faster (i.e., brawn)</a:t>
            </a:r>
            <a:endParaRPr lang="en-US" sz="3600" dirty="0"/>
          </a:p>
          <a:p>
            <a:pPr indent="-457200">
              <a:buClr>
                <a:srgbClr val="0070C0"/>
              </a:buClr>
              <a:buFont typeface="Noto Sans Symbols"/>
              <a:buChar char="▪"/>
            </a:pPr>
            <a:r>
              <a:rPr lang="en-US" dirty="0">
                <a:solidFill>
                  <a:srgbClr val="0070C0"/>
                </a:solidFill>
              </a:rPr>
              <a:t>Latency hiding</a:t>
            </a:r>
            <a:r>
              <a:rPr lang="en-US" dirty="0"/>
              <a:t>: Memory hierarchy and network latencies (e.g., in memory and near-data computing)</a:t>
            </a:r>
          </a:p>
          <a:p>
            <a:pPr lvl="0" indent="-457200">
              <a:buClr>
                <a:srgbClr val="0070C0"/>
              </a:buClr>
              <a:buFont typeface="Noto Sans Symbols"/>
              <a:buChar char="▪"/>
            </a:pPr>
            <a:r>
              <a:rPr lang="en-US" dirty="0">
                <a:solidFill>
                  <a:srgbClr val="0070C0"/>
                </a:solidFill>
              </a:rPr>
              <a:t>Parallelization</a:t>
            </a:r>
            <a:r>
              <a:rPr lang="en-US" dirty="0"/>
              <a:t>: SIMD, multi-core, accelerators (e.g., GPU, TPU, FPGA)</a:t>
            </a:r>
          </a:p>
          <a:p>
            <a:pPr lvl="0" indent="-457200">
              <a:buClr>
                <a:srgbClr val="0070C0"/>
              </a:buClr>
              <a:buFont typeface="Noto Sans Symbols"/>
              <a:buChar char="▪"/>
            </a:pPr>
            <a:r>
              <a:rPr lang="en-US" dirty="0">
                <a:solidFill>
                  <a:srgbClr val="0070C0"/>
                </a:solidFill>
              </a:rPr>
              <a:t>Specialization</a:t>
            </a:r>
            <a:r>
              <a:rPr lang="en-US" dirty="0"/>
              <a:t>: Specialize for workload (e.g., JIT compilation), specialize for data</a:t>
            </a:r>
          </a:p>
        </p:txBody>
      </p:sp>
      <p:sp>
        <p:nvSpPr>
          <p:cNvPr id="2" name="Title 1">
            <a:extLst>
              <a:ext uri="{FF2B5EF4-FFF2-40B4-BE49-F238E27FC236}">
                <a16:creationId xmlns:a16="http://schemas.microsoft.com/office/drawing/2014/main" id="{4B6A5693-1AA1-E344-9360-0313EF9ED85E}"/>
              </a:ext>
            </a:extLst>
          </p:cNvPr>
          <p:cNvSpPr>
            <a:spLocks noGrp="1"/>
          </p:cNvSpPr>
          <p:nvPr>
            <p:ph type="title"/>
          </p:nvPr>
        </p:nvSpPr>
        <p:spPr/>
        <p:txBody>
          <a:bodyPr/>
          <a:lstStyle/>
          <a:p>
            <a:r>
              <a:rPr lang="en-US" dirty="0"/>
              <a:t>The Path to Performance: </a:t>
            </a:r>
            <a:r>
              <a:rPr lang="en-US" b="1" dirty="0"/>
              <a:t>Brawn</a:t>
            </a:r>
            <a:endParaRPr lang="en-US" dirty="0"/>
          </a:p>
        </p:txBody>
      </p:sp>
      <p:sp>
        <p:nvSpPr>
          <p:cNvPr id="1357" name="Google Shape;1357;p160"/>
          <p:cNvSpPr/>
          <p:nvPr/>
        </p:nvSpPr>
        <p:spPr>
          <a:xfrm>
            <a:off x="2923083" y="11449902"/>
            <a:ext cx="7869900" cy="594900"/>
          </a:xfrm>
          <a:prstGeom prst="rect">
            <a:avLst/>
          </a:prstGeom>
          <a:noFill/>
          <a:ln>
            <a:noFill/>
          </a:ln>
        </p:spPr>
        <p:txBody>
          <a:bodyPr spcFirstLastPara="1" wrap="square" lIns="50800" tIns="50800" rIns="50800" bIns="50800" anchor="ctr" anchorCtr="0">
            <a:noAutofit/>
          </a:bodyPr>
          <a:lstStyle/>
          <a:p>
            <a:pPr marL="457200" marR="0" lvl="0" indent="-457200" algn="l" defTabSz="914400" rtl="0" eaLnBrk="1" fontAlgn="auto" latinLnBrk="0" hangingPunct="1">
              <a:lnSpc>
                <a:spcPct val="100000"/>
              </a:lnSpc>
              <a:spcBef>
                <a:spcPts val="0"/>
              </a:spcBef>
              <a:spcAft>
                <a:spcPts val="0"/>
              </a:spcAft>
              <a:buClr>
                <a:srgbClr val="53585F"/>
              </a:buClr>
              <a:buSzPts val="3200"/>
              <a:buFont typeface="Arial"/>
              <a:buChar char="•"/>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Shape 555">
            <a:extLst>
              <a:ext uri="{FF2B5EF4-FFF2-40B4-BE49-F238E27FC236}">
                <a16:creationId xmlns:a16="http://schemas.microsoft.com/office/drawing/2014/main" id="{BEE54689-8143-CD45-8489-EC92DEBBDD53}"/>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65</a:t>
            </a:fld>
            <a:endParaRPr lang="en-US" dirty="0"/>
          </a:p>
        </p:txBody>
      </p:sp>
    </p:spTree>
    <p:extLst>
      <p:ext uri="{BB962C8B-B14F-4D97-AF65-F5344CB8AC3E}">
        <p14:creationId xmlns:p14="http://schemas.microsoft.com/office/powerpoint/2010/main" val="2779173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2" name="Title 1">
            <a:extLst>
              <a:ext uri="{FF2B5EF4-FFF2-40B4-BE49-F238E27FC236}">
                <a16:creationId xmlns:a16="http://schemas.microsoft.com/office/drawing/2014/main" id="{55F1E0B2-5FA5-334A-BC4D-D1A1ED856896}"/>
              </a:ext>
            </a:extLst>
          </p:cNvPr>
          <p:cNvSpPr>
            <a:spLocks noGrp="1"/>
          </p:cNvSpPr>
          <p:nvPr>
            <p:ph type="title"/>
          </p:nvPr>
        </p:nvSpPr>
        <p:spPr/>
        <p:txBody>
          <a:bodyPr/>
          <a:lstStyle/>
          <a:p>
            <a:r>
              <a:rPr lang="en-US" dirty="0"/>
              <a:t>Motivation </a:t>
            </a:r>
            <a:r>
              <a:rPr lang="en-US" b="1" dirty="0"/>
              <a:t>for implementation strategy</a:t>
            </a:r>
            <a:br>
              <a:rPr lang="en-US" b="1" dirty="0">
                <a:solidFill>
                  <a:srgbClr val="000000"/>
                </a:solidFill>
                <a:latin typeface="Open Sans"/>
                <a:ea typeface="Open Sans"/>
                <a:cs typeface="Open Sans"/>
                <a:sym typeface="Open Sans"/>
              </a:rPr>
            </a:br>
            <a:endParaRPr lang="en-US" dirty="0"/>
          </a:p>
        </p:txBody>
      </p:sp>
      <p:sp>
        <p:nvSpPr>
          <p:cNvPr id="1353" name="Google Shape;1353;p160"/>
          <p:cNvSpPr/>
          <p:nvPr/>
        </p:nvSpPr>
        <p:spPr>
          <a:xfrm>
            <a:off x="1649280" y="2998199"/>
            <a:ext cx="20386200" cy="965512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53585F"/>
              </a:buClr>
              <a:buSzPts val="3200"/>
              <a:buFont typeface="Open Sans"/>
              <a:buNone/>
            </a:pPr>
            <a:endParaRPr lang="en-US" sz="3200" b="1" dirty="0">
              <a:solidFill>
                <a:srgbClr val="53585F"/>
              </a:solidFill>
              <a:latin typeface="Open Sans"/>
              <a:ea typeface="Open Sans"/>
              <a:cs typeface="Open Sans"/>
              <a:sym typeface="Open Sans"/>
            </a:endParaRPr>
          </a:p>
          <a:p>
            <a:pPr marL="0" marR="0" lvl="0" indent="0" algn="l" rtl="0">
              <a:lnSpc>
                <a:spcPct val="100000"/>
              </a:lnSpc>
              <a:spcBef>
                <a:spcPts val="0"/>
              </a:spcBef>
              <a:spcAft>
                <a:spcPts val="0"/>
              </a:spcAft>
              <a:buClr>
                <a:srgbClr val="53585F"/>
              </a:buClr>
              <a:buSzPts val="3200"/>
              <a:buFont typeface="Open Sans"/>
              <a:buNone/>
            </a:pPr>
            <a:endParaRPr lang="en-US" sz="3200" b="1" dirty="0">
              <a:solidFill>
                <a:srgbClr val="53585F"/>
              </a:solidFill>
              <a:latin typeface="Open Sans"/>
              <a:ea typeface="Open Sans"/>
              <a:cs typeface="Open Sans"/>
              <a:sym typeface="Open Sans"/>
            </a:endParaRPr>
          </a:p>
          <a:p>
            <a:pPr marL="0" marR="0" lvl="0" indent="0" algn="ctr" rtl="0">
              <a:lnSpc>
                <a:spcPct val="100000"/>
              </a:lnSpc>
              <a:spcBef>
                <a:spcPts val="0"/>
              </a:spcBef>
              <a:spcAft>
                <a:spcPts val="0"/>
              </a:spcAft>
              <a:buClr>
                <a:srgbClr val="53585F"/>
              </a:buClr>
              <a:buSzPts val="3200"/>
              <a:buFont typeface="Open Sans"/>
              <a:buNone/>
            </a:pPr>
            <a:endParaRPr lang="en-US" sz="3200" b="1" dirty="0">
              <a:solidFill>
                <a:srgbClr val="53585F"/>
              </a:solidFill>
              <a:latin typeface="Open Sans"/>
              <a:ea typeface="Open Sans"/>
              <a:cs typeface="Open Sans"/>
              <a:sym typeface="Open Sans"/>
            </a:endParaRPr>
          </a:p>
          <a:p>
            <a:pPr algn="ctr">
              <a:buClr>
                <a:srgbClr val="53585F"/>
              </a:buClr>
              <a:buSzPts val="3200"/>
            </a:pPr>
            <a:r>
              <a:rPr lang="en-US" sz="28700" b="1" dirty="0">
                <a:solidFill>
                  <a:srgbClr val="53585F"/>
                </a:solidFill>
                <a:latin typeface="Open Sans"/>
                <a:ea typeface="Open Sans"/>
                <a:cs typeface="Open Sans"/>
                <a:sym typeface="Open Sans"/>
              </a:rPr>
              <a:t> ⏱ </a:t>
            </a:r>
            <a:r>
              <a:rPr lang="en-US" sz="6600" b="1" dirty="0">
                <a:solidFill>
                  <a:srgbClr val="53585F"/>
                </a:solidFill>
                <a:latin typeface="Open Sans"/>
                <a:ea typeface="Open Sans"/>
                <a:cs typeface="Open Sans"/>
                <a:sym typeface="Open Sans"/>
              </a:rPr>
              <a:t>and  </a:t>
            </a:r>
            <a:r>
              <a:rPr lang="en-US" sz="28700" b="1" dirty="0">
                <a:solidFill>
                  <a:srgbClr val="53585F"/>
                </a:solidFill>
                <a:latin typeface="Open Sans"/>
                <a:ea typeface="Open Sans"/>
                <a:cs typeface="Open Sans"/>
                <a:sym typeface="Open Sans"/>
              </a:rPr>
              <a:t>💰</a:t>
            </a:r>
          </a:p>
          <a:p>
            <a:pPr marL="0" marR="0" lvl="0" indent="0" algn="ctr" rtl="0">
              <a:lnSpc>
                <a:spcPct val="100000"/>
              </a:lnSpc>
              <a:spcBef>
                <a:spcPts val="0"/>
              </a:spcBef>
              <a:spcAft>
                <a:spcPts val="0"/>
              </a:spcAft>
              <a:buClr>
                <a:srgbClr val="53585F"/>
              </a:buClr>
              <a:buSzPts val="3200"/>
              <a:buFont typeface="Open Sans"/>
              <a:buNone/>
            </a:pPr>
            <a:endParaRPr lang="en-US" sz="2800" b="1" dirty="0">
              <a:solidFill>
                <a:srgbClr val="53585F"/>
              </a:solidFill>
              <a:latin typeface="Open Sans"/>
              <a:ea typeface="Open Sans"/>
              <a:cs typeface="Open Sans"/>
              <a:sym typeface="Open Sans"/>
            </a:endParaRPr>
          </a:p>
          <a:p>
            <a:pPr marL="0" marR="0" lvl="0" indent="0" algn="ctr" rtl="0">
              <a:lnSpc>
                <a:spcPct val="100000"/>
              </a:lnSpc>
              <a:spcBef>
                <a:spcPts val="0"/>
              </a:spcBef>
              <a:spcAft>
                <a:spcPts val="0"/>
              </a:spcAft>
              <a:buClr>
                <a:srgbClr val="53585F"/>
              </a:buClr>
              <a:buSzPts val="3200"/>
              <a:buFont typeface="Open Sans"/>
              <a:buNone/>
            </a:pPr>
            <a:endParaRPr lang="en-US" sz="2800" b="1" dirty="0">
              <a:solidFill>
                <a:srgbClr val="53585F"/>
              </a:solidFill>
              <a:latin typeface="Open Sans"/>
              <a:ea typeface="Open Sans"/>
              <a:cs typeface="Open Sans"/>
              <a:sym typeface="Open Sans"/>
            </a:endParaRPr>
          </a:p>
          <a:p>
            <a:pPr marL="0" marR="0" lvl="0" indent="0" algn="ctr" rtl="0">
              <a:lnSpc>
                <a:spcPct val="100000"/>
              </a:lnSpc>
              <a:spcBef>
                <a:spcPts val="0"/>
              </a:spcBef>
              <a:spcAft>
                <a:spcPts val="0"/>
              </a:spcAft>
              <a:buClr>
                <a:srgbClr val="53585F"/>
              </a:buClr>
              <a:buSzPts val="3200"/>
              <a:buFont typeface="Open Sans"/>
              <a:buNone/>
            </a:pPr>
            <a:endParaRPr lang="en-US" sz="3200" b="1" dirty="0">
              <a:solidFill>
                <a:srgbClr val="53585F"/>
              </a:solidFill>
              <a:latin typeface="Open Sans"/>
              <a:ea typeface="Open Sans"/>
              <a:cs typeface="Open Sans"/>
              <a:sym typeface="Open Sans"/>
            </a:endParaRPr>
          </a:p>
          <a:p>
            <a:pPr marL="0" marR="0" lvl="0" indent="0" algn="ctr" rtl="0">
              <a:lnSpc>
                <a:spcPct val="100000"/>
              </a:lnSpc>
              <a:spcBef>
                <a:spcPts val="0"/>
              </a:spcBef>
              <a:spcAft>
                <a:spcPts val="0"/>
              </a:spcAft>
              <a:buClr>
                <a:srgbClr val="53585F"/>
              </a:buClr>
              <a:buSzPts val="3200"/>
              <a:buFont typeface="Open Sans"/>
              <a:buNone/>
            </a:pPr>
            <a:endParaRPr lang="en-US" sz="3200" b="1" dirty="0">
              <a:solidFill>
                <a:srgbClr val="53585F"/>
              </a:solidFill>
              <a:latin typeface="Open Sans"/>
              <a:ea typeface="Open Sans"/>
              <a:cs typeface="Open Sans"/>
              <a:sym typeface="Open Sans"/>
            </a:endParaRPr>
          </a:p>
          <a:p>
            <a:pPr marL="0" marR="0" lvl="0" indent="0" algn="ctr" rtl="0">
              <a:lnSpc>
                <a:spcPct val="100000"/>
              </a:lnSpc>
              <a:spcBef>
                <a:spcPts val="0"/>
              </a:spcBef>
              <a:spcAft>
                <a:spcPts val="0"/>
              </a:spcAft>
              <a:buClr>
                <a:srgbClr val="53585F"/>
              </a:buClr>
              <a:buSzPts val="3200"/>
              <a:buFont typeface="Open Sans"/>
              <a:buNone/>
            </a:pPr>
            <a:r>
              <a:rPr lang="en-US" sz="3200" b="1" dirty="0">
                <a:solidFill>
                  <a:srgbClr val="53585F"/>
                </a:solidFill>
                <a:latin typeface="Open Sans"/>
                <a:ea typeface="Open Sans"/>
                <a:cs typeface="Open Sans"/>
                <a:sym typeface="Open Sans"/>
              </a:rPr>
              <a:t>3 to 5 years building something similar in prior lives using C++ without ability to specialize for queries or data sets</a:t>
            </a:r>
            <a:endParaRPr dirty="0"/>
          </a:p>
          <a:p>
            <a:pPr marL="457200" marR="0" lvl="0" indent="-254000" algn="l" rtl="0">
              <a:lnSpc>
                <a:spcPct val="100000"/>
              </a:lnSpc>
              <a:spcBef>
                <a:spcPts val="1800"/>
              </a:spcBef>
              <a:spcAft>
                <a:spcPts val="0"/>
              </a:spcAft>
              <a:buClr>
                <a:srgbClr val="53585F"/>
              </a:buClr>
              <a:buSzPts val="3200"/>
              <a:buFont typeface="Noto Sans Symbols"/>
              <a:buNone/>
            </a:pPr>
            <a:endParaRPr sz="3200" b="0" i="0" u="none" strike="noStrike" cap="none" dirty="0">
              <a:solidFill>
                <a:srgbClr val="000000"/>
              </a:solidFill>
              <a:latin typeface="Open Sans Light"/>
              <a:ea typeface="Open Sans Light"/>
              <a:cs typeface="Open Sans Light"/>
              <a:sym typeface="Open Sans Light"/>
            </a:endParaRPr>
          </a:p>
          <a:p>
            <a:pPr marL="457200" marR="0" lvl="0" indent="-457200" algn="l" rtl="0">
              <a:lnSpc>
                <a:spcPct val="100000"/>
              </a:lnSpc>
              <a:spcBef>
                <a:spcPts val="1800"/>
              </a:spcBef>
              <a:spcAft>
                <a:spcPts val="0"/>
              </a:spcAft>
              <a:buClr>
                <a:srgbClr val="0070C0"/>
              </a:buClr>
              <a:buSzPts val="3200"/>
              <a:buFont typeface="Arial" panose="020B0604020202020204" pitchFamily="34" charset="0"/>
              <a:buChar char="•"/>
            </a:pPr>
            <a:endParaRPr lang="en-US" sz="3200" b="0" i="0" u="none" strike="noStrike" cap="none" dirty="0">
              <a:solidFill>
                <a:srgbClr val="0070C0"/>
              </a:solidFill>
              <a:latin typeface="Open Sans Light"/>
              <a:ea typeface="Open Sans Light"/>
              <a:cs typeface="Open Sans Light"/>
              <a:sym typeface="Open Sans Light"/>
            </a:endParaRPr>
          </a:p>
        </p:txBody>
      </p:sp>
      <p:sp>
        <p:nvSpPr>
          <p:cNvPr id="1357" name="Google Shape;1357;p160"/>
          <p:cNvSpPr/>
          <p:nvPr/>
        </p:nvSpPr>
        <p:spPr>
          <a:xfrm>
            <a:off x="2923083" y="11449902"/>
            <a:ext cx="7869900" cy="594900"/>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00000"/>
              </a:lnSpc>
              <a:spcBef>
                <a:spcPts val="0"/>
              </a:spcBef>
              <a:spcAft>
                <a:spcPts val="0"/>
              </a:spcAft>
              <a:buClr>
                <a:srgbClr val="53585F"/>
              </a:buClr>
              <a:buSzPts val="3200"/>
              <a:buFont typeface="Arial"/>
              <a:buChar char="•"/>
            </a:pPr>
            <a:endParaRPr dirty="0"/>
          </a:p>
        </p:txBody>
      </p:sp>
      <p:sp>
        <p:nvSpPr>
          <p:cNvPr id="6" name="Shape 555">
            <a:extLst>
              <a:ext uri="{FF2B5EF4-FFF2-40B4-BE49-F238E27FC236}">
                <a16:creationId xmlns:a16="http://schemas.microsoft.com/office/drawing/2014/main" id="{D439E933-6BA9-6644-BD7C-942D3B1E5FC7}"/>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66</a:t>
            </a:fld>
            <a:endParaRPr lang="en-US" dirty="0"/>
          </a:p>
        </p:txBody>
      </p:sp>
    </p:spTree>
    <p:extLst>
      <p:ext uri="{BB962C8B-B14F-4D97-AF65-F5344CB8AC3E}">
        <p14:creationId xmlns:p14="http://schemas.microsoft.com/office/powerpoint/2010/main" val="138882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3" name="Text Placeholder 2">
            <a:extLst>
              <a:ext uri="{FF2B5EF4-FFF2-40B4-BE49-F238E27FC236}">
                <a16:creationId xmlns:a16="http://schemas.microsoft.com/office/drawing/2014/main" id="{BE84A33A-043E-B64F-A83F-364E7FED1739}"/>
              </a:ext>
            </a:extLst>
          </p:cNvPr>
          <p:cNvSpPr>
            <a:spLocks noGrp="1"/>
          </p:cNvSpPr>
          <p:nvPr>
            <p:ph type="body" idx="1"/>
          </p:nvPr>
        </p:nvSpPr>
        <p:spPr/>
        <p:txBody>
          <a:bodyPr/>
          <a:lstStyle/>
          <a:p>
            <a:pPr marL="0" lvl="0" indent="0">
              <a:lnSpc>
                <a:spcPct val="100000"/>
              </a:lnSpc>
              <a:spcBef>
                <a:spcPts val="0"/>
              </a:spcBef>
              <a:buNone/>
            </a:pPr>
            <a:r>
              <a:rPr lang="en-US" sz="3600" dirty="0">
                <a:solidFill>
                  <a:srgbClr val="595959"/>
                </a:solidFill>
                <a:sym typeface="Open Sans"/>
              </a:rPr>
              <a:t>“Looks like Python, feels like LISP, runs like C”</a:t>
            </a:r>
          </a:p>
          <a:p>
            <a:pPr marL="0" lvl="0" indent="0">
              <a:lnSpc>
                <a:spcPct val="100000"/>
              </a:lnSpc>
              <a:spcBef>
                <a:spcPts val="0"/>
              </a:spcBef>
              <a:buNone/>
            </a:pPr>
            <a:endParaRPr lang="en-US" sz="3600" dirty="0">
              <a:solidFill>
                <a:srgbClr val="595959"/>
              </a:solidFill>
              <a:sym typeface="Open Sans"/>
            </a:endParaRPr>
          </a:p>
          <a:p>
            <a:pPr marL="0" lvl="0" indent="0">
              <a:lnSpc>
                <a:spcPct val="100000"/>
              </a:lnSpc>
              <a:spcBef>
                <a:spcPts val="0"/>
              </a:spcBef>
              <a:buNone/>
            </a:pPr>
            <a:r>
              <a:rPr lang="en-US" sz="3600" dirty="0">
                <a:solidFill>
                  <a:srgbClr val="595959"/>
                </a:solidFill>
              </a:rPr>
              <a:t>Julia is fast, dynamic, optionally typed, and multi-dispatched</a:t>
            </a:r>
          </a:p>
          <a:p>
            <a:pPr marL="571500" indent="-571500">
              <a:lnSpc>
                <a:spcPct val="100000"/>
              </a:lnSpc>
              <a:spcBef>
                <a:spcPts val="0"/>
              </a:spcBef>
            </a:pPr>
            <a:r>
              <a:rPr lang="en-US" sz="3600" dirty="0">
                <a:solidFill>
                  <a:srgbClr val="595959"/>
                </a:solidFill>
              </a:rPr>
              <a:t>Feels like Lisp: Hygienic macros, code quoting, generated functions </a:t>
            </a:r>
          </a:p>
          <a:p>
            <a:pPr marL="571500" indent="-571500">
              <a:lnSpc>
                <a:spcPct val="100000"/>
              </a:lnSpc>
              <a:spcBef>
                <a:spcPts val="0"/>
              </a:spcBef>
            </a:pPr>
            <a:r>
              <a:rPr lang="en-US" sz="3600" dirty="0">
                <a:solidFill>
                  <a:srgbClr val="595959"/>
                </a:solidFill>
              </a:rPr>
              <a:t>Runs like C: Specialization based on type inference, </a:t>
            </a:r>
            <a:r>
              <a:rPr lang="en-US" sz="3600" dirty="0" err="1">
                <a:solidFill>
                  <a:srgbClr val="595959"/>
                </a:solidFill>
              </a:rPr>
              <a:t>inlining</a:t>
            </a:r>
            <a:r>
              <a:rPr lang="en-US" sz="3600" dirty="0">
                <a:solidFill>
                  <a:srgbClr val="595959"/>
                </a:solidFill>
              </a:rPr>
              <a:t>, unboxing, LLVM to gen assembly</a:t>
            </a:r>
          </a:p>
          <a:p>
            <a:pPr marL="0" indent="0">
              <a:lnSpc>
                <a:spcPct val="100000"/>
              </a:lnSpc>
              <a:spcBef>
                <a:spcPts val="0"/>
              </a:spcBef>
              <a:buNone/>
            </a:pPr>
            <a:endParaRPr lang="en-US" sz="3600" dirty="0">
              <a:solidFill>
                <a:srgbClr val="595959"/>
              </a:solidFill>
            </a:endParaRPr>
          </a:p>
          <a:p>
            <a:pPr marL="25400" indent="0">
              <a:buNone/>
            </a:pPr>
            <a:endParaRPr lang="en-US" dirty="0">
              <a:solidFill>
                <a:srgbClr val="595959"/>
              </a:solidFill>
            </a:endParaRPr>
          </a:p>
          <a:p>
            <a:pPr marL="25400" indent="0">
              <a:buNone/>
            </a:pPr>
            <a:endParaRPr lang="en-US" dirty="0">
              <a:solidFill>
                <a:srgbClr val="595959"/>
              </a:solidFill>
            </a:endParaRPr>
          </a:p>
          <a:p>
            <a:pPr marL="25400" indent="0">
              <a:buNone/>
            </a:pPr>
            <a:endParaRPr lang="en-US" dirty="0">
              <a:solidFill>
                <a:srgbClr val="595959"/>
              </a:solidFill>
            </a:endParaRP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A65D6BB7-88E1-0F47-AE0C-1FA20433975D}"/>
              </a:ext>
            </a:extLst>
          </p:cNvPr>
          <p:cNvSpPr>
            <a:spLocks noGrp="1"/>
          </p:cNvSpPr>
          <p:nvPr>
            <p:ph type="title"/>
          </p:nvPr>
        </p:nvSpPr>
        <p:spPr/>
        <p:txBody>
          <a:bodyPr/>
          <a:lstStyle/>
          <a:p>
            <a:r>
              <a:rPr lang="en-US" dirty="0"/>
              <a:t>Julia</a:t>
            </a:r>
            <a:r>
              <a:rPr lang="en-US" b="1" dirty="0"/>
              <a:t> in a nutshell</a:t>
            </a:r>
            <a:br>
              <a:rPr lang="en-US" b="1" dirty="0"/>
            </a:br>
            <a:endParaRPr lang="en-US" dirty="0"/>
          </a:p>
        </p:txBody>
      </p:sp>
      <p:sp>
        <p:nvSpPr>
          <p:cNvPr id="1461" name="Google Shape;1461;p171"/>
          <p:cNvSpPr/>
          <p:nvPr/>
        </p:nvSpPr>
        <p:spPr>
          <a:xfrm>
            <a:off x="1412314" y="7077744"/>
            <a:ext cx="2289600" cy="1488600"/>
          </a:xfrm>
          <a:prstGeom prst="rect">
            <a:avLst/>
          </a:prstGeom>
          <a:solidFill>
            <a:srgbClr val="E3F5FC"/>
          </a:solidFill>
          <a:ln w="9525" cap="flat" cmpd="sng">
            <a:solidFill>
              <a:srgbClr val="76CAED"/>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Source code</a:t>
            </a:r>
            <a:endParaRPr sz="3000">
              <a:latin typeface="Open Sans"/>
              <a:ea typeface="Open Sans"/>
              <a:cs typeface="Open Sans"/>
              <a:sym typeface="Open Sans"/>
            </a:endParaRPr>
          </a:p>
        </p:txBody>
      </p:sp>
      <p:sp>
        <p:nvSpPr>
          <p:cNvPr id="1462" name="Google Shape;1462;p171"/>
          <p:cNvSpPr/>
          <p:nvPr/>
        </p:nvSpPr>
        <p:spPr>
          <a:xfrm>
            <a:off x="8899062" y="7077744"/>
            <a:ext cx="2289600" cy="1488600"/>
          </a:xfrm>
          <a:prstGeom prst="rect">
            <a:avLst/>
          </a:prstGeom>
          <a:solidFill>
            <a:srgbClr val="E3F5FC"/>
          </a:solidFill>
          <a:ln w="9525" cap="flat" cmpd="sng">
            <a:solidFill>
              <a:srgbClr val="76CAED"/>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Julia AST</a:t>
            </a:r>
            <a:endParaRPr sz="3000">
              <a:latin typeface="Open Sans"/>
              <a:ea typeface="Open Sans"/>
              <a:cs typeface="Open Sans"/>
              <a:sym typeface="Open Sans"/>
            </a:endParaRPr>
          </a:p>
        </p:txBody>
      </p:sp>
      <p:sp>
        <p:nvSpPr>
          <p:cNvPr id="1463" name="Google Shape;1463;p171"/>
          <p:cNvSpPr/>
          <p:nvPr/>
        </p:nvSpPr>
        <p:spPr>
          <a:xfrm>
            <a:off x="16385809" y="7077744"/>
            <a:ext cx="2289600" cy="1488600"/>
          </a:xfrm>
          <a:prstGeom prst="rect">
            <a:avLst/>
          </a:prstGeom>
          <a:solidFill>
            <a:srgbClr val="E3F5FC"/>
          </a:solidFill>
          <a:ln w="9525" cap="flat" cmpd="sng">
            <a:solidFill>
              <a:srgbClr val="76CAED"/>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Julia IR</a:t>
            </a:r>
            <a:endParaRPr sz="3000">
              <a:latin typeface="Open Sans"/>
              <a:ea typeface="Open Sans"/>
              <a:cs typeface="Open Sans"/>
              <a:sym typeface="Open Sans"/>
            </a:endParaRPr>
          </a:p>
        </p:txBody>
      </p:sp>
      <p:sp>
        <p:nvSpPr>
          <p:cNvPr id="1464" name="Google Shape;1464;p171"/>
          <p:cNvSpPr/>
          <p:nvPr/>
        </p:nvSpPr>
        <p:spPr>
          <a:xfrm>
            <a:off x="20129188" y="10555922"/>
            <a:ext cx="2289600" cy="1488600"/>
          </a:xfrm>
          <a:prstGeom prst="rect">
            <a:avLst/>
          </a:prstGeom>
          <a:solidFill>
            <a:srgbClr val="E3F5FC"/>
          </a:solidFill>
          <a:ln w="9525" cap="flat" cmpd="sng">
            <a:solidFill>
              <a:srgbClr val="76CAED"/>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LLVM IR</a:t>
            </a:r>
            <a:endParaRPr sz="3000">
              <a:latin typeface="Open Sans"/>
              <a:ea typeface="Open Sans"/>
              <a:cs typeface="Open Sans"/>
              <a:sym typeface="Open Sans"/>
            </a:endParaRPr>
          </a:p>
        </p:txBody>
      </p:sp>
      <p:sp>
        <p:nvSpPr>
          <p:cNvPr id="1465" name="Google Shape;1465;p171"/>
          <p:cNvSpPr/>
          <p:nvPr/>
        </p:nvSpPr>
        <p:spPr>
          <a:xfrm>
            <a:off x="12642438" y="10555922"/>
            <a:ext cx="2289600" cy="1488600"/>
          </a:xfrm>
          <a:prstGeom prst="rect">
            <a:avLst/>
          </a:prstGeom>
          <a:solidFill>
            <a:srgbClr val="E3F5FC"/>
          </a:solidFill>
          <a:ln w="9525" cap="flat" cmpd="sng">
            <a:solidFill>
              <a:srgbClr val="76CAED"/>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Machine code</a:t>
            </a:r>
            <a:endParaRPr sz="3000">
              <a:latin typeface="Open Sans"/>
              <a:ea typeface="Open Sans"/>
              <a:cs typeface="Open Sans"/>
              <a:sym typeface="Open Sans"/>
            </a:endParaRPr>
          </a:p>
        </p:txBody>
      </p:sp>
      <p:cxnSp>
        <p:nvCxnSpPr>
          <p:cNvPr id="1466" name="Google Shape;1466;p171"/>
          <p:cNvCxnSpPr>
            <a:stCxn id="1461" idx="3"/>
            <a:endCxn id="1467" idx="1"/>
          </p:cNvCxnSpPr>
          <p:nvPr/>
        </p:nvCxnSpPr>
        <p:spPr>
          <a:xfrm>
            <a:off x="3701914" y="7822044"/>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68" name="Google Shape;1468;p171"/>
          <p:cNvCxnSpPr>
            <a:stCxn id="1467" idx="3"/>
            <a:endCxn id="1462" idx="1"/>
          </p:cNvCxnSpPr>
          <p:nvPr/>
        </p:nvCxnSpPr>
        <p:spPr>
          <a:xfrm>
            <a:off x="7445288" y="7822034"/>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69" name="Google Shape;1469;p171"/>
          <p:cNvCxnSpPr>
            <a:stCxn id="1462" idx="3"/>
            <a:endCxn id="1470" idx="1"/>
          </p:cNvCxnSpPr>
          <p:nvPr/>
        </p:nvCxnSpPr>
        <p:spPr>
          <a:xfrm>
            <a:off x="11188662" y="7822044"/>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71" name="Google Shape;1471;p171"/>
          <p:cNvCxnSpPr>
            <a:stCxn id="1470" idx="3"/>
            <a:endCxn id="1463" idx="1"/>
          </p:cNvCxnSpPr>
          <p:nvPr/>
        </p:nvCxnSpPr>
        <p:spPr>
          <a:xfrm>
            <a:off x="14932036" y="7822068"/>
            <a:ext cx="1453800" cy="0"/>
          </a:xfrm>
          <a:prstGeom prst="straightConnector1">
            <a:avLst/>
          </a:prstGeom>
          <a:noFill/>
          <a:ln w="25400" cap="flat" cmpd="sng">
            <a:solidFill>
              <a:schemeClr val="dk1"/>
            </a:solidFill>
            <a:prstDash val="solid"/>
            <a:round/>
            <a:headEnd type="none" w="sm" len="sm"/>
            <a:tailEnd type="triangle" w="med" len="med"/>
          </a:ln>
        </p:spPr>
      </p:cxnSp>
      <p:sp>
        <p:nvSpPr>
          <p:cNvPr id="1467" name="Google Shape;1467;p171"/>
          <p:cNvSpPr/>
          <p:nvPr/>
        </p:nvSpPr>
        <p:spPr>
          <a:xfrm>
            <a:off x="5155688" y="7449884"/>
            <a:ext cx="2289600" cy="744300"/>
          </a:xfrm>
          <a:prstGeom prst="roundRect">
            <a:avLst>
              <a:gd name="adj" fmla="val 16667"/>
            </a:avLst>
          </a:prstGeom>
          <a:solidFill>
            <a:srgbClr val="F8CAC0"/>
          </a:solidFill>
          <a:ln w="9525" cap="flat" cmpd="sng">
            <a:solidFill>
              <a:schemeClr val="accent5"/>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Parse</a:t>
            </a:r>
            <a:endParaRPr sz="3000">
              <a:latin typeface="Open Sans"/>
              <a:ea typeface="Open Sans"/>
              <a:cs typeface="Open Sans"/>
              <a:sym typeface="Open Sans"/>
            </a:endParaRPr>
          </a:p>
        </p:txBody>
      </p:sp>
      <p:sp>
        <p:nvSpPr>
          <p:cNvPr id="1470" name="Google Shape;1470;p171"/>
          <p:cNvSpPr/>
          <p:nvPr/>
        </p:nvSpPr>
        <p:spPr>
          <a:xfrm>
            <a:off x="12642436" y="7445718"/>
            <a:ext cx="2289600" cy="752700"/>
          </a:xfrm>
          <a:prstGeom prst="roundRect">
            <a:avLst>
              <a:gd name="adj" fmla="val 16667"/>
            </a:avLst>
          </a:prstGeom>
          <a:solidFill>
            <a:srgbClr val="F8CAC0"/>
          </a:solidFill>
          <a:ln w="9525" cap="flat" cmpd="sng">
            <a:solidFill>
              <a:schemeClr val="accent5"/>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Lower</a:t>
            </a:r>
            <a:endParaRPr sz="3000">
              <a:latin typeface="Open Sans"/>
              <a:ea typeface="Open Sans"/>
              <a:cs typeface="Open Sans"/>
              <a:sym typeface="Open Sans"/>
            </a:endParaRPr>
          </a:p>
        </p:txBody>
      </p:sp>
      <p:sp>
        <p:nvSpPr>
          <p:cNvPr id="1472" name="Google Shape;1472;p171"/>
          <p:cNvSpPr/>
          <p:nvPr/>
        </p:nvSpPr>
        <p:spPr>
          <a:xfrm>
            <a:off x="20129188" y="7445718"/>
            <a:ext cx="2289600" cy="752700"/>
          </a:xfrm>
          <a:prstGeom prst="roundRect">
            <a:avLst>
              <a:gd name="adj" fmla="val 16667"/>
            </a:avLst>
          </a:prstGeom>
          <a:solidFill>
            <a:srgbClr val="F8CAC0"/>
          </a:solidFill>
          <a:ln w="9525" cap="flat" cmpd="sng">
            <a:solidFill>
              <a:schemeClr val="accent5"/>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dirty="0">
                <a:solidFill>
                  <a:schemeClr val="dk1"/>
                </a:solidFill>
                <a:latin typeface="Open Sans"/>
                <a:ea typeface="Open Sans"/>
                <a:cs typeface="Open Sans"/>
                <a:sym typeface="Open Sans"/>
              </a:rPr>
              <a:t>Compile</a:t>
            </a:r>
            <a:endParaRPr sz="3000" dirty="0">
              <a:latin typeface="Open Sans"/>
              <a:ea typeface="Open Sans"/>
              <a:cs typeface="Open Sans"/>
              <a:sym typeface="Open Sans"/>
            </a:endParaRPr>
          </a:p>
        </p:txBody>
      </p:sp>
      <p:sp>
        <p:nvSpPr>
          <p:cNvPr id="1473" name="Google Shape;1473;p171"/>
          <p:cNvSpPr/>
          <p:nvPr/>
        </p:nvSpPr>
        <p:spPr>
          <a:xfrm>
            <a:off x="16385814" y="10923896"/>
            <a:ext cx="2289600" cy="752700"/>
          </a:xfrm>
          <a:prstGeom prst="roundRect">
            <a:avLst>
              <a:gd name="adj" fmla="val 16667"/>
            </a:avLst>
          </a:prstGeom>
          <a:solidFill>
            <a:srgbClr val="F8CAC0"/>
          </a:solidFill>
          <a:ln w="9525" cap="flat" cmpd="sng">
            <a:solidFill>
              <a:schemeClr val="accent5"/>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Compile</a:t>
            </a:r>
            <a:endParaRPr sz="3000">
              <a:latin typeface="Open Sans"/>
              <a:ea typeface="Open Sans"/>
              <a:cs typeface="Open Sans"/>
              <a:sym typeface="Open Sans"/>
            </a:endParaRPr>
          </a:p>
        </p:txBody>
      </p:sp>
      <p:sp>
        <p:nvSpPr>
          <p:cNvPr id="1474" name="Google Shape;1474;p171"/>
          <p:cNvSpPr/>
          <p:nvPr/>
        </p:nvSpPr>
        <p:spPr>
          <a:xfrm>
            <a:off x="8899062" y="10923896"/>
            <a:ext cx="2289600" cy="752700"/>
          </a:xfrm>
          <a:prstGeom prst="roundRect">
            <a:avLst>
              <a:gd name="adj" fmla="val 16667"/>
            </a:avLst>
          </a:prstGeom>
          <a:solidFill>
            <a:srgbClr val="F8CAC0"/>
          </a:solidFill>
          <a:ln w="9525" cap="flat" cmpd="sng">
            <a:solidFill>
              <a:schemeClr val="accent5"/>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spcBef>
                <a:spcPts val="0"/>
              </a:spcBef>
              <a:spcAft>
                <a:spcPts val="0"/>
              </a:spcAft>
              <a:buNone/>
            </a:pPr>
            <a:r>
              <a:rPr lang="en-US" sz="3000">
                <a:solidFill>
                  <a:schemeClr val="dk1"/>
                </a:solidFill>
                <a:latin typeface="Open Sans"/>
                <a:ea typeface="Open Sans"/>
                <a:cs typeface="Open Sans"/>
                <a:sym typeface="Open Sans"/>
              </a:rPr>
              <a:t>Execute</a:t>
            </a:r>
            <a:endParaRPr sz="3000">
              <a:latin typeface="Open Sans"/>
              <a:ea typeface="Open Sans"/>
              <a:cs typeface="Open Sans"/>
              <a:sym typeface="Open Sans"/>
            </a:endParaRPr>
          </a:p>
        </p:txBody>
      </p:sp>
      <p:cxnSp>
        <p:nvCxnSpPr>
          <p:cNvPr id="1475" name="Google Shape;1475;p171"/>
          <p:cNvCxnSpPr>
            <a:stCxn id="1463" idx="3"/>
            <a:endCxn id="1472" idx="1"/>
          </p:cNvCxnSpPr>
          <p:nvPr/>
        </p:nvCxnSpPr>
        <p:spPr>
          <a:xfrm>
            <a:off x="18675409" y="7822044"/>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76" name="Google Shape;1476;p171"/>
          <p:cNvCxnSpPr>
            <a:stCxn id="1472" idx="2"/>
            <a:endCxn id="1464" idx="0"/>
          </p:cNvCxnSpPr>
          <p:nvPr/>
        </p:nvCxnSpPr>
        <p:spPr>
          <a:xfrm>
            <a:off x="21273988" y="8198418"/>
            <a:ext cx="0" cy="2357400"/>
          </a:xfrm>
          <a:prstGeom prst="straightConnector1">
            <a:avLst/>
          </a:prstGeom>
          <a:noFill/>
          <a:ln w="25400" cap="flat" cmpd="sng">
            <a:solidFill>
              <a:schemeClr val="dk1"/>
            </a:solidFill>
            <a:prstDash val="solid"/>
            <a:round/>
            <a:headEnd type="none" w="sm" len="sm"/>
            <a:tailEnd type="triangle" w="med" len="med"/>
          </a:ln>
        </p:spPr>
      </p:cxnSp>
      <p:cxnSp>
        <p:nvCxnSpPr>
          <p:cNvPr id="1477" name="Google Shape;1477;p171"/>
          <p:cNvCxnSpPr>
            <a:stCxn id="1464" idx="1"/>
            <a:endCxn id="1473" idx="3"/>
          </p:cNvCxnSpPr>
          <p:nvPr/>
        </p:nvCxnSpPr>
        <p:spPr>
          <a:xfrm rot="10800000">
            <a:off x="18675388" y="11300222"/>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78" name="Google Shape;1478;p171"/>
          <p:cNvCxnSpPr>
            <a:stCxn id="1473" idx="1"/>
            <a:endCxn id="1465" idx="3"/>
          </p:cNvCxnSpPr>
          <p:nvPr/>
        </p:nvCxnSpPr>
        <p:spPr>
          <a:xfrm rot="10800000">
            <a:off x="14932014" y="11300246"/>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79" name="Google Shape;1479;p171"/>
          <p:cNvCxnSpPr>
            <a:stCxn id="1465" idx="1"/>
            <a:endCxn id="1474" idx="3"/>
          </p:cNvCxnSpPr>
          <p:nvPr/>
        </p:nvCxnSpPr>
        <p:spPr>
          <a:xfrm rot="10800000">
            <a:off x="11188638" y="11300222"/>
            <a:ext cx="1453800" cy="0"/>
          </a:xfrm>
          <a:prstGeom prst="straightConnector1">
            <a:avLst/>
          </a:prstGeom>
          <a:noFill/>
          <a:ln w="25400" cap="flat" cmpd="sng">
            <a:solidFill>
              <a:schemeClr val="dk1"/>
            </a:solidFill>
            <a:prstDash val="solid"/>
            <a:round/>
            <a:headEnd type="none" w="sm" len="sm"/>
            <a:tailEnd type="triangle" w="med" len="med"/>
          </a:ln>
        </p:spPr>
      </p:cxnSp>
      <p:cxnSp>
        <p:nvCxnSpPr>
          <p:cNvPr id="1480" name="Google Shape;1480;p171"/>
          <p:cNvCxnSpPr>
            <a:stCxn id="1474" idx="0"/>
            <a:endCxn id="1462" idx="2"/>
          </p:cNvCxnSpPr>
          <p:nvPr/>
        </p:nvCxnSpPr>
        <p:spPr>
          <a:xfrm rot="10800000">
            <a:off x="10043862" y="8566196"/>
            <a:ext cx="0" cy="2357700"/>
          </a:xfrm>
          <a:prstGeom prst="straightConnector1">
            <a:avLst/>
          </a:prstGeom>
          <a:noFill/>
          <a:ln w="25400" cap="flat" cmpd="sng">
            <a:solidFill>
              <a:schemeClr val="dk1"/>
            </a:solidFill>
            <a:prstDash val="solid"/>
            <a:round/>
            <a:headEnd type="none" w="sm" len="sm"/>
            <a:tailEnd type="triangle" w="med" len="med"/>
          </a:ln>
        </p:spPr>
      </p:cxnSp>
      <p:pic>
        <p:nvPicPr>
          <p:cNvPr id="25" name="Picture 24">
            <a:extLst>
              <a:ext uri="{FF2B5EF4-FFF2-40B4-BE49-F238E27FC236}">
                <a16:creationId xmlns:a16="http://schemas.microsoft.com/office/drawing/2014/main" id="{FA3962DD-8B8E-5C48-BF8E-F34C8DF50FBA}"/>
              </a:ext>
            </a:extLst>
          </p:cNvPr>
          <p:cNvPicPr>
            <a:picLocks noChangeAspect="1"/>
          </p:cNvPicPr>
          <p:nvPr/>
        </p:nvPicPr>
        <p:blipFill>
          <a:blip r:embed="rId3"/>
          <a:stretch>
            <a:fillRect/>
          </a:stretch>
        </p:blipFill>
        <p:spPr>
          <a:xfrm>
            <a:off x="19793269" y="790170"/>
            <a:ext cx="3362412" cy="2173973"/>
          </a:xfrm>
          <a:prstGeom prst="rect">
            <a:avLst/>
          </a:prstGeom>
        </p:spPr>
      </p:pic>
      <p:sp>
        <p:nvSpPr>
          <p:cNvPr id="26" name="Shape 555">
            <a:extLst>
              <a:ext uri="{FF2B5EF4-FFF2-40B4-BE49-F238E27FC236}">
                <a16:creationId xmlns:a16="http://schemas.microsoft.com/office/drawing/2014/main" id="{18777EB9-D026-E74D-8FF3-99B12B9EE3C9}"/>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67</a:t>
            </a:fld>
            <a:endParaRPr lang="en-US" dirty="0"/>
          </a:p>
        </p:txBody>
      </p:sp>
    </p:spTree>
    <p:extLst>
      <p:ext uri="{BB962C8B-B14F-4D97-AF65-F5344CB8AC3E}">
        <p14:creationId xmlns:p14="http://schemas.microsoft.com/office/powerpoint/2010/main" val="516880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6" name="Text Placeholder 5">
            <a:extLst>
              <a:ext uri="{FF2B5EF4-FFF2-40B4-BE49-F238E27FC236}">
                <a16:creationId xmlns:a16="http://schemas.microsoft.com/office/drawing/2014/main" id="{3DF70C0E-EFB7-9D4E-B13B-E5C5860087B0}"/>
              </a:ext>
            </a:extLst>
          </p:cNvPr>
          <p:cNvSpPr>
            <a:spLocks noGrp="1"/>
          </p:cNvSpPr>
          <p:nvPr>
            <p:ph type="body" idx="1"/>
          </p:nvPr>
        </p:nvSpPr>
        <p:spPr/>
        <p:txBody>
          <a:bodyPr/>
          <a:lstStyle/>
          <a:p>
            <a:pPr marL="482600" lvl="0" indent="-457200">
              <a:lnSpc>
                <a:spcPct val="100000"/>
              </a:lnSpc>
              <a:buFont typeface="Wingdings" pitchFamily="2" charset="2"/>
              <a:buChar char="§"/>
            </a:pPr>
            <a:r>
              <a:rPr lang="en-US" b="1" dirty="0">
                <a:solidFill>
                  <a:srgbClr val="595959"/>
                </a:solidFill>
                <a:sym typeface="Open Sans"/>
              </a:rPr>
              <a:t>**Specialization**</a:t>
            </a:r>
          </a:p>
          <a:p>
            <a:pPr marL="1371600" lvl="0" indent="-457200">
              <a:lnSpc>
                <a:spcPct val="100000"/>
              </a:lnSpc>
              <a:buFont typeface="Wingdings" pitchFamily="2" charset="2"/>
              <a:buChar char="§"/>
            </a:pPr>
            <a:r>
              <a:rPr lang="en-US" b="1" dirty="0">
                <a:solidFill>
                  <a:srgbClr val="595959"/>
                </a:solidFill>
              </a:rPr>
              <a:t>Query evaluation</a:t>
            </a:r>
            <a:r>
              <a:rPr lang="en-US" dirty="0">
                <a:solidFill>
                  <a:srgbClr val="595959"/>
                </a:solidFill>
              </a:rPr>
              <a:t>: Just-in-time compiled query plans</a:t>
            </a:r>
          </a:p>
          <a:p>
            <a:pPr marL="1371600" lvl="0" indent="-457200">
              <a:lnSpc>
                <a:spcPct val="100000"/>
              </a:lnSpc>
              <a:buFont typeface="Wingdings" pitchFamily="2" charset="2"/>
              <a:buChar char="§"/>
            </a:pPr>
            <a:endParaRPr lang="en-US" dirty="0">
              <a:solidFill>
                <a:srgbClr val="595959"/>
              </a:solidFill>
            </a:endParaRPr>
          </a:p>
          <a:p>
            <a:pPr marL="482600" lvl="0" indent="-457200">
              <a:lnSpc>
                <a:spcPct val="100000"/>
              </a:lnSpc>
              <a:buFont typeface="Wingdings" pitchFamily="2" charset="2"/>
              <a:buChar char="§"/>
            </a:pPr>
            <a:r>
              <a:rPr lang="en-US" dirty="0">
                <a:solidFill>
                  <a:srgbClr val="595959"/>
                </a:solidFill>
                <a:sym typeface="Open Sans"/>
              </a:rPr>
              <a:t>Specialization</a:t>
            </a:r>
          </a:p>
          <a:p>
            <a:pPr marL="1371600" lvl="0" indent="-457200">
              <a:lnSpc>
                <a:spcPct val="100000"/>
              </a:lnSpc>
              <a:buFont typeface="Wingdings" pitchFamily="2" charset="2"/>
              <a:buChar char="§"/>
            </a:pPr>
            <a:r>
              <a:rPr lang="en-US" b="1" dirty="0">
                <a:solidFill>
                  <a:srgbClr val="595959"/>
                </a:solidFill>
              </a:rPr>
              <a:t>Data types</a:t>
            </a:r>
            <a:r>
              <a:rPr lang="en-US" dirty="0">
                <a:solidFill>
                  <a:srgbClr val="595959"/>
                </a:solidFill>
              </a:rPr>
              <a:t>: e.g., fixed-precision decimals</a:t>
            </a:r>
          </a:p>
          <a:p>
            <a:endParaRPr lang="en-US" dirty="0"/>
          </a:p>
        </p:txBody>
      </p:sp>
      <p:sp>
        <p:nvSpPr>
          <p:cNvPr id="4" name="Title 3">
            <a:extLst>
              <a:ext uri="{FF2B5EF4-FFF2-40B4-BE49-F238E27FC236}">
                <a16:creationId xmlns:a16="http://schemas.microsoft.com/office/drawing/2014/main" id="{099BAF0E-C91B-0A48-BD7E-21EC1CEB17B5}"/>
              </a:ext>
            </a:extLst>
          </p:cNvPr>
          <p:cNvSpPr>
            <a:spLocks noGrp="1"/>
          </p:cNvSpPr>
          <p:nvPr>
            <p:ph type="title"/>
          </p:nvPr>
        </p:nvSpPr>
        <p:spPr/>
        <p:txBody>
          <a:bodyPr/>
          <a:lstStyle/>
          <a:p>
            <a:r>
              <a:rPr lang="en-US" dirty="0"/>
              <a:t>Brains </a:t>
            </a:r>
            <a:r>
              <a:rPr lang="en-US" dirty="0">
                <a:latin typeface="Open Sans"/>
                <a:ea typeface="Open Sans"/>
                <a:cs typeface="Open Sans"/>
                <a:sym typeface="Open Sans"/>
              </a:rPr>
              <a:t>and</a:t>
            </a:r>
            <a:r>
              <a:rPr lang="en-US" dirty="0"/>
              <a:t> </a:t>
            </a:r>
            <a:r>
              <a:rPr lang="en-US" dirty="0">
                <a:latin typeface="Open Sans"/>
                <a:ea typeface="Open Sans"/>
                <a:cs typeface="Open Sans"/>
                <a:sym typeface="Open Sans"/>
              </a:rPr>
              <a:t>Brawn: </a:t>
            </a:r>
            <a:r>
              <a:rPr lang="en-US" b="1" dirty="0">
                <a:latin typeface="Open Sans"/>
                <a:ea typeface="Open Sans"/>
                <a:cs typeface="Open Sans"/>
                <a:sym typeface="Open Sans"/>
              </a:rPr>
              <a:t>Systems Programming in Julia</a:t>
            </a:r>
            <a:br>
              <a:rPr lang="en-US" b="1" dirty="0">
                <a:solidFill>
                  <a:srgbClr val="000000"/>
                </a:solidFill>
                <a:latin typeface="Open Sans"/>
                <a:ea typeface="Open Sans"/>
                <a:cs typeface="Open Sans"/>
                <a:sym typeface="Open Sans"/>
              </a:rPr>
            </a:br>
            <a:endParaRPr lang="en-US" dirty="0"/>
          </a:p>
        </p:txBody>
      </p:sp>
      <p:sp>
        <p:nvSpPr>
          <p:cNvPr id="5" name="Shape 555">
            <a:extLst>
              <a:ext uri="{FF2B5EF4-FFF2-40B4-BE49-F238E27FC236}">
                <a16:creationId xmlns:a16="http://schemas.microsoft.com/office/drawing/2014/main" id="{03D84467-F37E-DA41-BCDC-56406AF941F6}"/>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68</a:t>
            </a:fld>
            <a:endParaRPr lang="en-US" dirty="0"/>
          </a:p>
        </p:txBody>
      </p:sp>
    </p:spTree>
    <p:extLst>
      <p:ext uri="{BB962C8B-B14F-4D97-AF65-F5344CB8AC3E}">
        <p14:creationId xmlns:p14="http://schemas.microsoft.com/office/powerpoint/2010/main" val="4287051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447"/>
        <p:cNvGrpSpPr/>
        <p:nvPr/>
      </p:nvGrpSpPr>
      <p:grpSpPr>
        <a:xfrm>
          <a:off x="0" y="0"/>
          <a:ext cx="0" cy="0"/>
          <a:chOff x="0" y="0"/>
          <a:chExt cx="0" cy="0"/>
        </a:xfrm>
      </p:grpSpPr>
      <p:sp>
        <p:nvSpPr>
          <p:cNvPr id="2" name="Title 1">
            <a:extLst>
              <a:ext uri="{FF2B5EF4-FFF2-40B4-BE49-F238E27FC236}">
                <a16:creationId xmlns:a16="http://schemas.microsoft.com/office/drawing/2014/main" id="{71705287-B43A-A54D-85F6-CD94FEAD5BF6}"/>
              </a:ext>
            </a:extLst>
          </p:cNvPr>
          <p:cNvSpPr>
            <a:spLocks noGrp="1"/>
          </p:cNvSpPr>
          <p:nvPr>
            <p:ph type="title"/>
          </p:nvPr>
        </p:nvSpPr>
        <p:spPr/>
        <p:txBody>
          <a:bodyPr/>
          <a:lstStyle/>
          <a:p>
            <a:r>
              <a:rPr lang="en-US" dirty="0"/>
              <a:t>Just-in-Time </a:t>
            </a:r>
            <a:r>
              <a:rPr lang="en-US" b="1" dirty="0">
                <a:latin typeface="Open Sans"/>
                <a:ea typeface="Open Sans"/>
                <a:cs typeface="Open Sans"/>
                <a:sym typeface="Open Sans"/>
              </a:rPr>
              <a:t>Query Compilation</a:t>
            </a:r>
            <a:br>
              <a:rPr lang="en-US" b="1" dirty="0"/>
            </a:br>
            <a:endParaRPr lang="en-US" dirty="0"/>
          </a:p>
        </p:txBody>
      </p:sp>
      <p:sp>
        <p:nvSpPr>
          <p:cNvPr id="1449" name="Google Shape;1449;p170"/>
          <p:cNvSpPr/>
          <p:nvPr/>
        </p:nvSpPr>
        <p:spPr>
          <a:xfrm>
            <a:off x="1649280" y="2964255"/>
            <a:ext cx="19825200" cy="9258900"/>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00000"/>
              </a:lnSpc>
              <a:spcBef>
                <a:spcPts val="0"/>
              </a:spcBef>
              <a:spcAft>
                <a:spcPts val="0"/>
              </a:spcAft>
              <a:buClr>
                <a:srgbClr val="53585F"/>
              </a:buClr>
              <a:buSzPts val="3200"/>
              <a:buFont typeface="Noto Sans Symbols"/>
              <a:buChar char="▪"/>
            </a:pPr>
            <a:r>
              <a:rPr lang="en-US" sz="3200" b="1" dirty="0">
                <a:solidFill>
                  <a:srgbClr val="53585F"/>
                </a:solidFill>
                <a:latin typeface="Open Sans"/>
                <a:ea typeface="Open Sans"/>
                <a:cs typeface="Open Sans"/>
                <a:sym typeface="Open Sans"/>
              </a:rPr>
              <a:t>Query compilation has only recently replaced interpretation in modern database systems</a:t>
            </a: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3200" b="1" dirty="0">
              <a:solidFill>
                <a:srgbClr val="53585F"/>
              </a:solidFill>
              <a:latin typeface="Open Sans"/>
              <a:ea typeface="Open Sans"/>
              <a:cs typeface="Open Sans"/>
              <a:sym typeface="Open Sans"/>
            </a:endParaRPr>
          </a:p>
          <a:p>
            <a:pPr marL="457200" marR="0" lvl="0" indent="-457200" algn="l" rtl="0">
              <a:lnSpc>
                <a:spcPct val="100000"/>
              </a:lnSpc>
              <a:spcBef>
                <a:spcPts val="1800"/>
              </a:spcBef>
              <a:spcAft>
                <a:spcPts val="0"/>
              </a:spcAft>
              <a:buClr>
                <a:srgbClr val="53585F"/>
              </a:buClr>
              <a:buSzPts val="3200"/>
              <a:buFont typeface="Noto Sans Symbols"/>
              <a:buChar char="▪"/>
            </a:pPr>
            <a:r>
              <a:rPr lang="en-US" sz="3200" b="1" dirty="0">
                <a:solidFill>
                  <a:srgbClr val="53585F"/>
                </a:solidFill>
                <a:latin typeface="Open Sans"/>
                <a:ea typeface="Open Sans"/>
                <a:cs typeface="Open Sans"/>
                <a:sym typeface="Open Sans"/>
              </a:rPr>
              <a:t>But, state of the practice is surprisingly primitive</a:t>
            </a:r>
            <a:endParaRPr dirty="0"/>
          </a:p>
          <a:p>
            <a:pPr marL="1600200" marR="0" lvl="0" indent="-457200" algn="l" rtl="0">
              <a:lnSpc>
                <a:spcPct val="112500"/>
              </a:lnSpc>
              <a:spcBef>
                <a:spcPts val="1800"/>
              </a:spcBef>
              <a:spcAft>
                <a:spcPts val="0"/>
              </a:spcAft>
              <a:buClr>
                <a:srgbClr val="53585F"/>
              </a:buClr>
              <a:buSzPts val="3200"/>
              <a:buFont typeface="Arial"/>
              <a:buChar char="•"/>
            </a:pPr>
            <a:r>
              <a:rPr lang="en-US" sz="3200" dirty="0">
                <a:solidFill>
                  <a:srgbClr val="53585F"/>
                </a:solidFill>
                <a:latin typeface="Open Sans Light"/>
                <a:ea typeface="Open Sans Light"/>
                <a:cs typeface="Open Sans Light"/>
                <a:sym typeface="Open Sans Light"/>
              </a:rPr>
              <a:t>Typically: variations on template expansion in C/C++</a:t>
            </a:r>
            <a:endParaRPr dirty="0"/>
          </a:p>
          <a:p>
            <a:pPr marL="1600200" lvl="0" indent="-457200" algn="l" rtl="0">
              <a:lnSpc>
                <a:spcPct val="112500"/>
              </a:lnSpc>
              <a:spcBef>
                <a:spcPts val="1800"/>
              </a:spcBef>
              <a:spcAft>
                <a:spcPts val="0"/>
              </a:spcAft>
              <a:buClr>
                <a:srgbClr val="53585F"/>
              </a:buClr>
              <a:buSzPts val="3200"/>
              <a:buFont typeface="Arial"/>
              <a:buChar char="•"/>
            </a:pPr>
            <a:r>
              <a:rPr lang="en-US" sz="3200" dirty="0">
                <a:solidFill>
                  <a:schemeClr val="dk2"/>
                </a:solidFill>
                <a:latin typeface="Open Sans Light"/>
                <a:ea typeface="Open Sans Light"/>
                <a:cs typeface="Open Sans Light"/>
                <a:sym typeface="Open Sans Light"/>
              </a:rPr>
              <a:t>Ad-hoc methods to generate code: e.g., write a text file and invoke </a:t>
            </a:r>
            <a:r>
              <a:rPr lang="en-US" sz="3200" dirty="0" err="1">
                <a:solidFill>
                  <a:schemeClr val="dk2"/>
                </a:solidFill>
                <a:latin typeface="Open Sans Light"/>
                <a:ea typeface="Open Sans Light"/>
                <a:cs typeface="Open Sans Light"/>
                <a:sym typeface="Open Sans Light"/>
              </a:rPr>
              <a:t>gcc</a:t>
            </a:r>
            <a:endParaRPr sz="3200" dirty="0">
              <a:solidFill>
                <a:srgbClr val="53585F"/>
              </a:solidFill>
              <a:latin typeface="Open Sans Light"/>
              <a:ea typeface="Open Sans Light"/>
              <a:cs typeface="Open Sans Light"/>
              <a:sym typeface="Open Sans Light"/>
            </a:endParaRPr>
          </a:p>
          <a:p>
            <a:pPr marL="1600200" marR="0" lvl="0" indent="-457200" algn="l" rtl="0">
              <a:lnSpc>
                <a:spcPct val="112500"/>
              </a:lnSpc>
              <a:spcBef>
                <a:spcPts val="1800"/>
              </a:spcBef>
              <a:spcAft>
                <a:spcPts val="0"/>
              </a:spcAft>
              <a:buClr>
                <a:srgbClr val="53585F"/>
              </a:buClr>
              <a:buSzPts val="3200"/>
              <a:buFont typeface="Arial"/>
              <a:buChar char="•"/>
            </a:pPr>
            <a:r>
              <a:rPr lang="en-US" sz="3200" dirty="0">
                <a:solidFill>
                  <a:srgbClr val="53585F"/>
                </a:solidFill>
                <a:latin typeface="Open Sans Light"/>
                <a:ea typeface="Open Sans Light"/>
                <a:cs typeface="Open Sans Light"/>
                <a:sym typeface="Open Sans Light"/>
              </a:rPr>
              <a:t>Cumbersome engineering effort</a:t>
            </a:r>
            <a:endParaRPr sz="3200" dirty="0">
              <a:solidFill>
                <a:srgbClr val="53585F"/>
              </a:solidFill>
              <a:latin typeface="Open Sans Light"/>
              <a:ea typeface="Open Sans Light"/>
              <a:cs typeface="Open Sans Light"/>
              <a:sym typeface="Open Sans Light"/>
            </a:endParaRPr>
          </a:p>
          <a:p>
            <a:pPr marL="457200" lvl="0" indent="-457200" algn="l" rtl="0">
              <a:spcBef>
                <a:spcPts val="1800"/>
              </a:spcBef>
              <a:spcAft>
                <a:spcPts val="0"/>
              </a:spcAft>
              <a:buClr>
                <a:schemeClr val="dk2"/>
              </a:buClr>
              <a:buSzPts val="3200"/>
              <a:buFont typeface="Noto Sans Symbols"/>
              <a:buChar char="▪"/>
            </a:pPr>
            <a:r>
              <a:rPr lang="en-US" sz="3200" b="1" dirty="0">
                <a:solidFill>
                  <a:schemeClr val="dk2"/>
                </a:solidFill>
                <a:latin typeface="Open Sans"/>
                <a:ea typeface="Open Sans"/>
                <a:cs typeface="Open Sans"/>
                <a:sym typeface="Open Sans"/>
              </a:rPr>
              <a:t>Better: use a language with proper staged metaprogramming support</a:t>
            </a:r>
            <a:endParaRPr sz="3200" b="1" dirty="0">
              <a:solidFill>
                <a:srgbClr val="53585F"/>
              </a:solidFill>
              <a:latin typeface="Open Sans"/>
              <a:ea typeface="Open Sans"/>
              <a:cs typeface="Open Sans"/>
              <a:sym typeface="Open Sans"/>
            </a:endParaRPr>
          </a:p>
          <a:p>
            <a:pPr marL="1600200" marR="0" lvl="0" indent="-457200" algn="l" rtl="0">
              <a:lnSpc>
                <a:spcPct val="112500"/>
              </a:lnSpc>
              <a:spcBef>
                <a:spcPts val="1800"/>
              </a:spcBef>
              <a:spcAft>
                <a:spcPts val="0"/>
              </a:spcAft>
              <a:buClr>
                <a:srgbClr val="53585F"/>
              </a:buClr>
              <a:buSzPts val="3200"/>
              <a:buFont typeface="Arial"/>
              <a:buChar char="•"/>
            </a:pPr>
            <a:r>
              <a:rPr lang="en-US" sz="3200" dirty="0">
                <a:solidFill>
                  <a:srgbClr val="53585F"/>
                </a:solidFill>
                <a:latin typeface="Open Sans Light"/>
                <a:ea typeface="Open Sans Light"/>
                <a:cs typeface="Open Sans Light"/>
                <a:sym typeface="Open Sans Light"/>
              </a:rPr>
              <a:t>e.g., </a:t>
            </a:r>
            <a:r>
              <a:rPr lang="en-US" sz="3200" dirty="0" err="1">
                <a:solidFill>
                  <a:srgbClr val="53585F"/>
                </a:solidFill>
                <a:latin typeface="Open Sans Light"/>
                <a:ea typeface="Open Sans Light"/>
                <a:cs typeface="Open Sans Light"/>
                <a:sym typeface="Open Sans Light"/>
              </a:rPr>
              <a:t>LegoDB</a:t>
            </a:r>
            <a:r>
              <a:rPr lang="en-US" sz="3200" dirty="0">
                <a:solidFill>
                  <a:srgbClr val="53585F"/>
                </a:solidFill>
                <a:latin typeface="Open Sans Light"/>
                <a:ea typeface="Open Sans Light"/>
                <a:cs typeface="Open Sans Light"/>
                <a:sym typeface="Open Sans Light"/>
              </a:rPr>
              <a:t> using Scala/LMS/Squid</a:t>
            </a:r>
            <a:endParaRPr dirty="0"/>
          </a:p>
          <a:p>
            <a:pPr marL="457200" marR="0" lvl="0" indent="-457200" algn="l" rtl="0">
              <a:lnSpc>
                <a:spcPct val="100000"/>
              </a:lnSpc>
              <a:spcBef>
                <a:spcPts val="1800"/>
              </a:spcBef>
              <a:spcAft>
                <a:spcPts val="0"/>
              </a:spcAft>
              <a:buClr>
                <a:srgbClr val="53585F"/>
              </a:buClr>
              <a:buSzPts val="3200"/>
              <a:buFont typeface="Noto Sans Symbols"/>
              <a:buChar char="▪"/>
            </a:pPr>
            <a:r>
              <a:rPr lang="en-US" sz="3200" b="1" dirty="0">
                <a:solidFill>
                  <a:srgbClr val="53585F"/>
                </a:solidFill>
                <a:latin typeface="Open Sans"/>
                <a:ea typeface="Open Sans"/>
                <a:cs typeface="Open Sans"/>
                <a:sym typeface="Open Sans"/>
              </a:rPr>
              <a:t>Julia is very appealing from this point of view!</a:t>
            </a:r>
            <a:endParaRPr dirty="0"/>
          </a:p>
        </p:txBody>
      </p:sp>
      <p:sp>
        <p:nvSpPr>
          <p:cNvPr id="1451" name="Google Shape;1451;p170"/>
          <p:cNvSpPr txBox="1"/>
          <p:nvPr/>
        </p:nvSpPr>
        <p:spPr>
          <a:xfrm>
            <a:off x="2930672" y="4226500"/>
            <a:ext cx="5847900" cy="2400600"/>
          </a:xfrm>
          <a:prstGeom prst="rect">
            <a:avLst/>
          </a:prstGeom>
          <a:solidFill>
            <a:schemeClr val="lt2">
              <a:alpha val="49800"/>
            </a:schemeClr>
          </a:solidFill>
          <a:ln>
            <a:noFill/>
          </a:ln>
        </p:spPr>
        <p:txBody>
          <a:bodyPr spcFirstLastPara="1" wrap="square" lIns="182850" tIns="91400" rIns="182850" bIns="91400" anchor="t" anchorCtr="0">
            <a:noAutofit/>
          </a:bodyPr>
          <a:lstStyle/>
          <a:p>
            <a:pPr marL="0" marR="0" lvl="0" indent="0" algn="l" rtl="0">
              <a:spcBef>
                <a:spcPts val="0"/>
              </a:spcBef>
              <a:spcAft>
                <a:spcPts val="0"/>
              </a:spcAft>
              <a:buNone/>
            </a:pPr>
            <a:r>
              <a:rPr lang="en-US" sz="3000" dirty="0">
                <a:solidFill>
                  <a:srgbClr val="0070C0"/>
                </a:solidFill>
                <a:latin typeface="Consolas"/>
                <a:ea typeface="Consolas"/>
                <a:cs typeface="Consolas"/>
                <a:sym typeface="Consolas"/>
              </a:rPr>
              <a:t>select</a:t>
            </a:r>
            <a:r>
              <a:rPr lang="en-US" sz="3000" dirty="0">
                <a:solidFill>
                  <a:schemeClr val="dk2"/>
                </a:solidFill>
                <a:latin typeface="Consolas"/>
                <a:ea typeface="Consolas"/>
                <a:cs typeface="Consolas"/>
                <a:sym typeface="Consolas"/>
              </a:rPr>
              <a:t> A, B, C</a:t>
            </a:r>
            <a:endParaRPr sz="3000" dirty="0">
              <a:latin typeface="Consolas"/>
              <a:ea typeface="Consolas"/>
              <a:cs typeface="Consolas"/>
              <a:sym typeface="Consolas"/>
            </a:endParaRPr>
          </a:p>
          <a:p>
            <a:pPr marL="0" marR="0" lvl="0" indent="0" algn="l" rtl="0">
              <a:spcBef>
                <a:spcPts val="0"/>
              </a:spcBef>
              <a:spcAft>
                <a:spcPts val="0"/>
              </a:spcAft>
              <a:buNone/>
            </a:pPr>
            <a:r>
              <a:rPr lang="en-US" sz="3000" dirty="0">
                <a:solidFill>
                  <a:srgbClr val="0070C0"/>
                </a:solidFill>
                <a:latin typeface="Consolas"/>
                <a:ea typeface="Consolas"/>
                <a:cs typeface="Consolas"/>
                <a:sym typeface="Consolas"/>
              </a:rPr>
              <a:t>from</a:t>
            </a:r>
            <a:r>
              <a:rPr lang="en-US" sz="3000" dirty="0">
                <a:solidFill>
                  <a:schemeClr val="dk2"/>
                </a:solidFill>
                <a:latin typeface="Consolas"/>
                <a:ea typeface="Consolas"/>
                <a:cs typeface="Consolas"/>
                <a:sym typeface="Consolas"/>
              </a:rPr>
              <a:t> R, S, T</a:t>
            </a:r>
            <a:endParaRPr sz="3000" dirty="0">
              <a:latin typeface="Consolas"/>
              <a:ea typeface="Consolas"/>
              <a:cs typeface="Consolas"/>
              <a:sym typeface="Consolas"/>
            </a:endParaRPr>
          </a:p>
          <a:p>
            <a:pPr marL="0" marR="0" lvl="0" indent="0" algn="l" rtl="0">
              <a:spcBef>
                <a:spcPts val="0"/>
              </a:spcBef>
              <a:spcAft>
                <a:spcPts val="0"/>
              </a:spcAft>
              <a:buNone/>
            </a:pPr>
            <a:r>
              <a:rPr lang="en-US" sz="3000" dirty="0">
                <a:solidFill>
                  <a:srgbClr val="0070C0"/>
                </a:solidFill>
                <a:latin typeface="Consolas"/>
                <a:ea typeface="Consolas"/>
                <a:cs typeface="Consolas"/>
                <a:sym typeface="Consolas"/>
              </a:rPr>
              <a:t>where</a:t>
            </a:r>
            <a:r>
              <a:rPr lang="en-US" sz="3000" dirty="0">
                <a:solidFill>
                  <a:schemeClr val="dk2"/>
                </a:solidFill>
                <a:latin typeface="Consolas"/>
                <a:ea typeface="Consolas"/>
                <a:cs typeface="Consolas"/>
                <a:sym typeface="Consolas"/>
              </a:rPr>
              <a:t> …</a:t>
            </a:r>
            <a:endParaRPr sz="3000" dirty="0">
              <a:latin typeface="Consolas"/>
              <a:ea typeface="Consolas"/>
              <a:cs typeface="Consolas"/>
              <a:sym typeface="Consolas"/>
            </a:endParaRPr>
          </a:p>
          <a:p>
            <a:pPr marL="0" marR="0" lvl="0" indent="0" algn="l" rtl="0">
              <a:spcBef>
                <a:spcPts val="0"/>
              </a:spcBef>
              <a:spcAft>
                <a:spcPts val="0"/>
              </a:spcAft>
              <a:buNone/>
            </a:pPr>
            <a:r>
              <a:rPr lang="en-US" sz="3000" dirty="0">
                <a:solidFill>
                  <a:srgbClr val="0070C0"/>
                </a:solidFill>
                <a:latin typeface="Consolas"/>
                <a:ea typeface="Consolas"/>
                <a:cs typeface="Consolas"/>
                <a:sym typeface="Consolas"/>
              </a:rPr>
              <a:t>group by </a:t>
            </a:r>
            <a:r>
              <a:rPr lang="en-US" sz="3000" dirty="0">
                <a:solidFill>
                  <a:schemeClr val="dk2"/>
                </a:solidFill>
                <a:latin typeface="Consolas"/>
                <a:ea typeface="Consolas"/>
                <a:cs typeface="Consolas"/>
                <a:sym typeface="Consolas"/>
              </a:rPr>
              <a:t>…</a:t>
            </a:r>
            <a:endParaRPr sz="3000" dirty="0">
              <a:latin typeface="Consolas"/>
              <a:ea typeface="Consolas"/>
              <a:cs typeface="Consolas"/>
              <a:sym typeface="Consolas"/>
            </a:endParaRPr>
          </a:p>
        </p:txBody>
      </p:sp>
      <p:sp>
        <p:nvSpPr>
          <p:cNvPr id="1452" name="Google Shape;1452;p170"/>
          <p:cNvSpPr txBox="1"/>
          <p:nvPr/>
        </p:nvSpPr>
        <p:spPr>
          <a:xfrm>
            <a:off x="12966036" y="3795612"/>
            <a:ext cx="6921000" cy="3262500"/>
          </a:xfrm>
          <a:prstGeom prst="rect">
            <a:avLst/>
          </a:prstGeom>
          <a:solidFill>
            <a:schemeClr val="lt2">
              <a:alpha val="49800"/>
            </a:schemeClr>
          </a:solidFill>
          <a:ln>
            <a:noFill/>
          </a:ln>
        </p:spPr>
        <p:txBody>
          <a:bodyPr spcFirstLastPara="1" wrap="square" lIns="182850" tIns="91400" rIns="182850" bIns="91400" anchor="t" anchorCtr="0">
            <a:noAutofit/>
          </a:bodyPr>
          <a:lstStyle/>
          <a:p>
            <a:pPr marL="0" marR="0" lvl="0" indent="0" algn="l" rtl="0">
              <a:spcBef>
                <a:spcPts val="0"/>
              </a:spcBef>
              <a:spcAft>
                <a:spcPts val="0"/>
              </a:spcAft>
              <a:buNone/>
            </a:pPr>
            <a:r>
              <a:rPr lang="en-US" sz="3000">
                <a:solidFill>
                  <a:schemeClr val="dk1"/>
                </a:solidFill>
                <a:latin typeface="Consolas"/>
                <a:ea typeface="Consolas"/>
                <a:cs typeface="Consolas"/>
                <a:sym typeface="Consolas"/>
              </a:rPr>
              <a:t>pushq 	%rbp</a:t>
            </a:r>
            <a:endParaRPr sz="30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3000">
                <a:solidFill>
                  <a:schemeClr val="dk1"/>
                </a:solidFill>
                <a:latin typeface="Consolas"/>
                <a:ea typeface="Consolas"/>
                <a:cs typeface="Consolas"/>
                <a:sym typeface="Consolas"/>
              </a:rPr>
              <a:t>movq  	%rsp, %rbp</a:t>
            </a:r>
            <a:endParaRPr sz="30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3000">
                <a:solidFill>
                  <a:schemeClr val="dk1"/>
                </a:solidFill>
                <a:latin typeface="Consolas"/>
                <a:ea typeface="Consolas"/>
                <a:cs typeface="Consolas"/>
                <a:sym typeface="Consolas"/>
              </a:rPr>
              <a:t>testq 	%rdi, %rdi</a:t>
            </a:r>
            <a:endParaRPr sz="30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3000">
                <a:solidFill>
                  <a:schemeClr val="dk1"/>
                </a:solidFill>
                <a:latin typeface="Consolas"/>
                <a:ea typeface="Consolas"/>
                <a:cs typeface="Consolas"/>
                <a:sym typeface="Consolas"/>
              </a:rPr>
              <a:t>negq		%rdi</a:t>
            </a:r>
            <a:endParaRPr sz="30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3000">
                <a:solidFill>
                  <a:schemeClr val="dk1"/>
                </a:solidFill>
                <a:latin typeface="Consolas"/>
                <a:ea typeface="Consolas"/>
                <a:cs typeface="Consolas"/>
                <a:sym typeface="Consolas"/>
              </a:rPr>
              <a:t>movq		%rdi, %rax</a:t>
            </a:r>
            <a:endParaRPr sz="30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3000">
                <a:solidFill>
                  <a:schemeClr val="dk1"/>
                </a:solidFill>
                <a:latin typeface="Consolas"/>
                <a:ea typeface="Consolas"/>
                <a:cs typeface="Consolas"/>
                <a:sym typeface="Consolas"/>
              </a:rPr>
              <a:t>…</a:t>
            </a:r>
            <a:endParaRPr sz="3000">
              <a:latin typeface="Consolas"/>
              <a:ea typeface="Consolas"/>
              <a:cs typeface="Consolas"/>
              <a:sym typeface="Consolas"/>
            </a:endParaRPr>
          </a:p>
        </p:txBody>
      </p:sp>
      <p:sp>
        <p:nvSpPr>
          <p:cNvPr id="1453" name="Google Shape;1453;p170"/>
          <p:cNvSpPr/>
          <p:nvPr/>
        </p:nvSpPr>
        <p:spPr>
          <a:xfrm>
            <a:off x="10009750" y="4850222"/>
            <a:ext cx="1725000" cy="1168800"/>
          </a:xfrm>
          <a:prstGeom prst="rightArrow">
            <a:avLst>
              <a:gd name="adj1" fmla="val 50000"/>
              <a:gd name="adj2" fmla="val 50000"/>
            </a:avLst>
          </a:prstGeom>
          <a:solidFill>
            <a:srgbClr val="0070C0"/>
          </a:soli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4800">
              <a:solidFill>
                <a:schemeClr val="lt1"/>
              </a:solidFill>
              <a:latin typeface="Arial"/>
              <a:ea typeface="Arial"/>
              <a:cs typeface="Arial"/>
              <a:sym typeface="Arial"/>
            </a:endParaRPr>
          </a:p>
        </p:txBody>
      </p:sp>
      <p:sp>
        <p:nvSpPr>
          <p:cNvPr id="8" name="Shape 555">
            <a:extLst>
              <a:ext uri="{FF2B5EF4-FFF2-40B4-BE49-F238E27FC236}">
                <a16:creationId xmlns:a16="http://schemas.microsoft.com/office/drawing/2014/main" id="{FDD20C21-9E35-E84E-A09D-DAC38EE8599C}"/>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2625679" y="5098474"/>
            <a:ext cx="0" cy="195746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12625679" y="5098474"/>
            <a:ext cx="2204483"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sp>
        <p:nvSpPr>
          <p:cNvPr id="8" name="Shape 607"/>
          <p:cNvSpPr>
            <a:spLocks/>
          </p:cNvSpPr>
          <p:nvPr/>
        </p:nvSpPr>
        <p:spPr>
          <a:xfrm>
            <a:off x="14850210" y="4580013"/>
            <a:ext cx="2644956" cy="926279"/>
          </a:xfrm>
          <a:prstGeom prst="rect">
            <a:avLst/>
          </a:prstGeom>
          <a:ln w="12700">
            <a:miter lim="400000"/>
          </a:ln>
        </p:spPr>
        <p:txBody>
          <a:bodyPr wrap="none" lIns="50800" tIns="50800" rIns="50800" bIns="50800" anchor="b">
            <a:spAutoFit/>
          </a:bodyPr>
          <a:lstStyle/>
          <a:p>
            <a:pPr>
              <a:lnSpc>
                <a:spcPct val="120000"/>
              </a:lnSpc>
              <a:defRPr sz="6000">
                <a:solidFill>
                  <a:srgbClr val="FFFFFF"/>
                </a:solidFill>
                <a:uFillTx/>
                <a:latin typeface="San Francisco Display Bold"/>
                <a:ea typeface="San Francisco Display Bold"/>
                <a:cs typeface="San Francisco Display Bold"/>
                <a:sym typeface="San Francisco Display Bold"/>
              </a:defRPr>
            </a:pPr>
            <a:r>
              <a:rPr lang="en-US" sz="4800" dirty="0">
                <a:uFillTx/>
                <a:latin typeface="Open Sans Light" panose="020B0306030504020204" pitchFamily="34" charset="0"/>
                <a:ea typeface="Open Sans Light" panose="020B0306030504020204" pitchFamily="34" charset="0"/>
                <a:cs typeface="Open Sans Light" panose="020B0306030504020204" pitchFamily="34" charset="0"/>
              </a:rPr>
              <a:t>database</a:t>
            </a:r>
            <a:endParaRPr lang="en-US" sz="6000" dirty="0">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Oval 8"/>
          <p:cNvSpPr>
            <a:spLocks/>
          </p:cNvSpPr>
          <p:nvPr/>
        </p:nvSpPr>
        <p:spPr>
          <a:xfrm>
            <a:off x="14742383" y="5055944"/>
            <a:ext cx="87780" cy="90952"/>
          </a:xfrm>
          <a:prstGeom prst="ellipse">
            <a:avLst/>
          </a:prstGeom>
          <a:solidFill>
            <a:schemeClr val="bg1"/>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 name="Title 1">
            <a:extLst>
              <a:ext uri="{FF2B5EF4-FFF2-40B4-BE49-F238E27FC236}">
                <a16:creationId xmlns:a16="http://schemas.microsoft.com/office/drawing/2014/main" id="{E4036D8A-2ED9-E949-AAA2-BE3061E68C1A}"/>
              </a:ext>
            </a:extLst>
          </p:cNvPr>
          <p:cNvSpPr>
            <a:spLocks noGrp="1"/>
          </p:cNvSpPr>
          <p:nvPr>
            <p:ph type="title"/>
          </p:nvPr>
        </p:nvSpPr>
        <p:spPr/>
        <p:txBody>
          <a:bodyPr/>
          <a:lstStyle/>
          <a:p>
            <a:r>
              <a:rPr lang="en-US" dirty="0"/>
              <a:t>The Great Debate</a:t>
            </a:r>
            <a:br>
              <a:rPr lang="en-US" dirty="0"/>
            </a:br>
            <a:endParaRPr lang="en-US" dirty="0"/>
          </a:p>
        </p:txBody>
      </p:sp>
      <p:sp>
        <p:nvSpPr>
          <p:cNvPr id="10" name="Text Placeholder 9"/>
          <p:cNvSpPr>
            <a:spLocks noGrp="1"/>
          </p:cNvSpPr>
          <p:nvPr>
            <p:ph type="subTitle" idx="1"/>
          </p:nvPr>
        </p:nvSpPr>
        <p:spPr/>
        <p:txBody>
          <a:bodyPr/>
          <a:lstStyle/>
          <a:p>
            <a:endParaRPr lang="en-US" dirty="0">
              <a:uFillTx/>
            </a:endParaRPr>
          </a:p>
        </p:txBody>
      </p:sp>
    </p:spTree>
    <p:extLst>
      <p:ext uri="{BB962C8B-B14F-4D97-AF65-F5344CB8AC3E}">
        <p14:creationId xmlns:p14="http://schemas.microsoft.com/office/powerpoint/2010/main" val="1153195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72"/>
          <p:cNvSpPr txBox="1">
            <a:spLocks noGrp="1"/>
          </p:cNvSpPr>
          <p:nvPr>
            <p:ph type="title"/>
          </p:nvPr>
        </p:nvSpPr>
        <p:spPr>
          <a:xfrm>
            <a:off x="1489573" y="1415325"/>
            <a:ext cx="21509700" cy="1049700"/>
          </a:xfrm>
          <a:prstGeom prst="rect">
            <a:avLst/>
          </a:prstGeom>
        </p:spPr>
        <p:txBody>
          <a:bodyPr spcFirstLastPara="1" wrap="square" lIns="243750" tIns="243750" rIns="243750" bIns="243750" anchor="t" anchorCtr="0">
            <a:noAutofit/>
          </a:bodyPr>
          <a:lstStyle/>
          <a:p>
            <a:pPr marL="0" lvl="0" indent="0" algn="l" rtl="0">
              <a:lnSpc>
                <a:spcPct val="120000"/>
              </a:lnSpc>
              <a:spcBef>
                <a:spcPts val="0"/>
              </a:spcBef>
              <a:spcAft>
                <a:spcPts val="0"/>
              </a:spcAft>
              <a:buClr>
                <a:srgbClr val="53585F"/>
              </a:buClr>
              <a:buSzPts val="4800"/>
              <a:buFont typeface="Open Sans Light"/>
              <a:buNone/>
            </a:pPr>
            <a:r>
              <a:rPr lang="en-US" sz="4800"/>
              <a:t>Simplified</a:t>
            </a:r>
            <a:r>
              <a:rPr lang="en-US" sz="4800" b="1">
                <a:latin typeface="Open Sans"/>
                <a:ea typeface="Open Sans"/>
                <a:cs typeface="Open Sans"/>
                <a:sym typeface="Open Sans"/>
              </a:rPr>
              <a:t> TPC-H Q1: from SQL to Julia to Native Code</a:t>
            </a:r>
            <a:endParaRPr sz="4800" b="1">
              <a:latin typeface="Open Sans"/>
              <a:ea typeface="Open Sans"/>
              <a:cs typeface="Open Sans"/>
              <a:sym typeface="Open Sans"/>
            </a:endParaRPr>
          </a:p>
        </p:txBody>
      </p:sp>
      <p:sp>
        <p:nvSpPr>
          <p:cNvPr id="1486" name="Google Shape;1486;p172"/>
          <p:cNvSpPr txBox="1"/>
          <p:nvPr/>
        </p:nvSpPr>
        <p:spPr>
          <a:xfrm>
            <a:off x="1599700" y="3052125"/>
            <a:ext cx="14825100" cy="2018100"/>
          </a:xfrm>
          <a:prstGeom prst="rect">
            <a:avLst/>
          </a:prstGeom>
          <a:solidFill>
            <a:srgbClr val="EFEFEF"/>
          </a:solidFill>
          <a:ln w="19050" cap="flat" cmpd="sng">
            <a:solidFill>
              <a:srgbClr val="0070C0"/>
            </a:solidFill>
            <a:prstDash val="solid"/>
            <a:round/>
            <a:headEnd type="none" w="sm" len="sm"/>
            <a:tailEnd type="none" w="sm" len="sm"/>
          </a:ln>
        </p:spPr>
        <p:txBody>
          <a:bodyPr spcFirstLastPara="1" wrap="square" lIns="182875" tIns="182875" rIns="91425" bIns="91425" anchor="t" anchorCtr="0">
            <a:noAutofit/>
          </a:bodyPr>
          <a:lstStyle/>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select</a:t>
            </a:r>
            <a:br>
              <a:rPr lang="en-US" sz="2800">
                <a:latin typeface="Consolas"/>
                <a:ea typeface="Consolas"/>
                <a:cs typeface="Consolas"/>
                <a:sym typeface="Consolas"/>
              </a:rPr>
            </a:br>
            <a:r>
              <a:rPr lang="en-US" sz="2800">
                <a:latin typeface="Consolas"/>
                <a:ea typeface="Consolas"/>
                <a:cs typeface="Consolas"/>
                <a:sym typeface="Consolas"/>
              </a:rPr>
              <a:t>   sum(l_extprice * (100 - l_discount) * (100 + l_tax))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from</a:t>
            </a:r>
            <a:br>
              <a:rPr lang="en-US" sz="2800">
                <a:latin typeface="Consolas"/>
                <a:ea typeface="Consolas"/>
                <a:cs typeface="Consolas"/>
                <a:sym typeface="Consolas"/>
              </a:rPr>
            </a:br>
            <a:r>
              <a:rPr lang="en-US" sz="2800">
                <a:latin typeface="Consolas"/>
                <a:ea typeface="Consolas"/>
                <a:cs typeface="Consolas"/>
                <a:sym typeface="Consolas"/>
              </a:rPr>
              <a:t>   lineitem</a:t>
            </a:r>
            <a:endParaRPr sz="2800">
              <a:latin typeface="Consolas"/>
              <a:ea typeface="Consolas"/>
              <a:cs typeface="Consolas"/>
              <a:sym typeface="Consolas"/>
            </a:endParaRPr>
          </a:p>
          <a:p>
            <a:pPr marL="0" lvl="0" indent="0" algn="l" rtl="0">
              <a:spcBef>
                <a:spcPts val="0"/>
              </a:spcBef>
              <a:spcAft>
                <a:spcPts val="0"/>
              </a:spcAft>
              <a:buNone/>
            </a:pPr>
            <a:endParaRPr sz="2800">
              <a:latin typeface="Consolas"/>
              <a:ea typeface="Consolas"/>
              <a:cs typeface="Consolas"/>
              <a:sym typeface="Consolas"/>
            </a:endParaRPr>
          </a:p>
        </p:txBody>
      </p:sp>
      <p:sp>
        <p:nvSpPr>
          <p:cNvPr id="1487" name="Google Shape;1487;p172"/>
          <p:cNvSpPr txBox="1"/>
          <p:nvPr/>
        </p:nvSpPr>
        <p:spPr>
          <a:xfrm>
            <a:off x="1599700" y="7198925"/>
            <a:ext cx="14825100" cy="2513400"/>
          </a:xfrm>
          <a:prstGeom prst="rect">
            <a:avLst/>
          </a:prstGeom>
          <a:solidFill>
            <a:srgbClr val="EFEFEF"/>
          </a:solidFill>
          <a:ln w="19050" cap="flat" cmpd="sng">
            <a:solidFill>
              <a:srgbClr val="0070C0"/>
            </a:solidFill>
            <a:prstDash val="solid"/>
            <a:round/>
            <a:headEnd type="none" w="sm" len="sm"/>
            <a:tailEnd type="none" w="sm" len="sm"/>
          </a:ln>
        </p:spPr>
        <p:txBody>
          <a:bodyPr spcFirstLastPara="1" wrap="square" lIns="182875" tIns="182875" rIns="91425" bIns="91425" anchor="t" anchorCtr="0">
            <a:noAutofit/>
          </a:bodyPr>
          <a:lstStyle/>
          <a:p>
            <a:pPr marL="0" lvl="0" indent="0" algn="l" rtl="0">
              <a:spcBef>
                <a:spcPts val="0"/>
              </a:spcBef>
              <a:spcAft>
                <a:spcPts val="0"/>
              </a:spcAft>
              <a:buNone/>
            </a:pPr>
            <a:r>
              <a:rPr lang="en-US" sz="2800">
                <a:latin typeface="Consolas"/>
                <a:ea typeface="Consolas"/>
                <a:cs typeface="Consolas"/>
                <a:sym typeface="Consolas"/>
              </a:rPr>
              <a:t>sum = 0</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for i in 1:size</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sum += l_extprice[i] * (100 - l_discount[i]) * (100 + l_tax[i])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end</a:t>
            </a:r>
            <a:endParaRPr sz="2800">
              <a:latin typeface="Consolas"/>
              <a:ea typeface="Consolas"/>
              <a:cs typeface="Consolas"/>
              <a:sym typeface="Consolas"/>
            </a:endParaRPr>
          </a:p>
          <a:p>
            <a:pPr marL="0" lvl="0" indent="0" algn="l" rtl="0">
              <a:spcBef>
                <a:spcPts val="0"/>
              </a:spcBef>
              <a:spcAft>
                <a:spcPts val="0"/>
              </a:spcAft>
              <a:buNone/>
            </a:pPr>
            <a:r>
              <a:rPr lang="en-US" sz="2800">
                <a:latin typeface="Consolas"/>
                <a:ea typeface="Consolas"/>
                <a:cs typeface="Consolas"/>
                <a:sym typeface="Consolas"/>
              </a:rPr>
              <a:t>return sum</a:t>
            </a:r>
            <a:endParaRPr sz="2800">
              <a:latin typeface="Consolas"/>
              <a:ea typeface="Consolas"/>
              <a:cs typeface="Consolas"/>
              <a:sym typeface="Consolas"/>
            </a:endParaRPr>
          </a:p>
        </p:txBody>
      </p:sp>
      <p:sp>
        <p:nvSpPr>
          <p:cNvPr id="1488" name="Google Shape;1488;p172"/>
          <p:cNvSpPr txBox="1"/>
          <p:nvPr/>
        </p:nvSpPr>
        <p:spPr>
          <a:xfrm>
            <a:off x="17536962" y="3071925"/>
            <a:ext cx="6242100" cy="9897000"/>
          </a:xfrm>
          <a:prstGeom prst="rect">
            <a:avLst/>
          </a:prstGeom>
          <a:solidFill>
            <a:srgbClr val="EFEFEF"/>
          </a:solidFill>
          <a:ln w="19050" cap="flat" cmpd="sng">
            <a:solidFill>
              <a:srgbClr val="0070C0"/>
            </a:solidFill>
            <a:prstDash val="solid"/>
            <a:round/>
            <a:headEnd type="none" w="sm" len="sm"/>
            <a:tailEnd type="none" w="sm" len="sm"/>
          </a:ln>
        </p:spPr>
        <p:txBody>
          <a:bodyPr spcFirstLastPara="1" wrap="square" lIns="182875" tIns="182875" rIns="91425" bIns="91425" anchor="t" anchorCtr="0">
            <a:noAutofit/>
          </a:bodyPr>
          <a:lstStyle/>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testq	%rcx, %rcx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jle	L71</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movq	(%rdi), %r8</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movq	(%rsi), %r9</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movq	(%rdx), %r10</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xorl	%edi, %edi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xorl	%eax, %eax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L32:</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movl	$100, %esi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subq	(%r9,%rdi,8), %rsi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movq	(%r10,%rdi,8), %rdx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addq	$100, %rdx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imulq	(%r8,%rdi,8), %rsi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imulq	%rdx, %rsi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addq	%rsi, %rax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addq	$1, %rdi</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cmpq	%rdi, %rcx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jne	L32</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retq</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L71:</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xorl	%eax, %eax</a:t>
            </a:r>
            <a:endParaRPr sz="2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2800">
                <a:latin typeface="Consolas"/>
                <a:ea typeface="Consolas"/>
                <a:cs typeface="Consolas"/>
                <a:sym typeface="Consolas"/>
              </a:rPr>
              <a:t>  retq</a:t>
            </a:r>
            <a:endParaRPr sz="2800">
              <a:latin typeface="Consolas"/>
              <a:ea typeface="Consolas"/>
              <a:cs typeface="Consolas"/>
              <a:sym typeface="Consolas"/>
            </a:endParaRPr>
          </a:p>
          <a:p>
            <a:pPr marL="0" lvl="0" indent="0" algn="l" rtl="0">
              <a:spcBef>
                <a:spcPts val="0"/>
              </a:spcBef>
              <a:spcAft>
                <a:spcPts val="0"/>
              </a:spcAft>
              <a:buNone/>
            </a:pPr>
            <a:endParaRPr sz="2800">
              <a:latin typeface="Consolas"/>
              <a:ea typeface="Consolas"/>
              <a:cs typeface="Consolas"/>
              <a:sym typeface="Consolas"/>
            </a:endParaRPr>
          </a:p>
        </p:txBody>
      </p:sp>
      <p:sp>
        <p:nvSpPr>
          <p:cNvPr id="1489" name="Google Shape;1489;p172"/>
          <p:cNvSpPr/>
          <p:nvPr/>
        </p:nvSpPr>
        <p:spPr>
          <a:xfrm>
            <a:off x="8339361" y="5598188"/>
            <a:ext cx="1033800" cy="1326000"/>
          </a:xfrm>
          <a:prstGeom prst="downArrow">
            <a:avLst>
              <a:gd name="adj1" fmla="val 50000"/>
              <a:gd name="adj2" fmla="val 50000"/>
            </a:avLst>
          </a:prstGeom>
          <a:solidFill>
            <a:srgbClr val="0070C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490" name="Google Shape;1490;p172"/>
          <p:cNvSpPr txBox="1">
            <a:spLocks noGrp="1"/>
          </p:cNvSpPr>
          <p:nvPr>
            <p:ph type="body" idx="1"/>
          </p:nvPr>
        </p:nvSpPr>
        <p:spPr>
          <a:xfrm>
            <a:off x="2623856" y="5228275"/>
            <a:ext cx="5852100" cy="1812600"/>
          </a:xfrm>
          <a:prstGeom prst="rect">
            <a:avLst/>
          </a:prstGeom>
        </p:spPr>
        <p:txBody>
          <a:bodyPr spcFirstLastPara="1" wrap="square" lIns="246875" tIns="91425" rIns="91425" bIns="91425" anchor="ctr" anchorCtr="0">
            <a:noAutofit/>
          </a:bodyPr>
          <a:lstStyle/>
          <a:p>
            <a:pPr marL="0" lvl="0" indent="0" algn="l" rtl="0">
              <a:lnSpc>
                <a:spcPct val="100000"/>
              </a:lnSpc>
              <a:spcBef>
                <a:spcPts val="0"/>
              </a:spcBef>
              <a:spcAft>
                <a:spcPts val="0"/>
              </a:spcAft>
              <a:buNone/>
            </a:pPr>
            <a:r>
              <a:rPr lang="en-US" sz="3600"/>
              <a:t>From SQL to Julia with runtime code generation</a:t>
            </a:r>
            <a:endParaRPr sz="3600">
              <a:solidFill>
                <a:schemeClr val="dk1"/>
              </a:solidFill>
              <a:latin typeface="Arial"/>
              <a:ea typeface="Arial"/>
              <a:cs typeface="Arial"/>
              <a:sym typeface="Arial"/>
            </a:endParaRPr>
          </a:p>
        </p:txBody>
      </p:sp>
      <p:sp>
        <p:nvSpPr>
          <p:cNvPr id="1491" name="Google Shape;1491;p172"/>
          <p:cNvSpPr/>
          <p:nvPr/>
        </p:nvSpPr>
        <p:spPr>
          <a:xfrm rot="10800000" flipH="1">
            <a:off x="8606303" y="9986925"/>
            <a:ext cx="7276200" cy="2124000"/>
          </a:xfrm>
          <a:prstGeom prst="bentArrow">
            <a:avLst>
              <a:gd name="adj1" fmla="val 23701"/>
              <a:gd name="adj2" fmla="val 25000"/>
              <a:gd name="adj3" fmla="val 25000"/>
              <a:gd name="adj4" fmla="val 43750"/>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2"/>
          <p:cNvSpPr txBox="1">
            <a:spLocks noGrp="1"/>
          </p:cNvSpPr>
          <p:nvPr>
            <p:ph type="body" idx="1"/>
          </p:nvPr>
        </p:nvSpPr>
        <p:spPr>
          <a:xfrm>
            <a:off x="2623856" y="9987050"/>
            <a:ext cx="5852100" cy="2281800"/>
          </a:xfrm>
          <a:prstGeom prst="rect">
            <a:avLst/>
          </a:prstGeom>
        </p:spPr>
        <p:txBody>
          <a:bodyPr spcFirstLastPara="1" wrap="square" lIns="246875" tIns="91425" rIns="91425" bIns="91425" anchor="ctr" anchorCtr="0">
            <a:noAutofit/>
          </a:bodyPr>
          <a:lstStyle/>
          <a:p>
            <a:pPr marL="0" lvl="0" indent="0" algn="l" rtl="0">
              <a:lnSpc>
                <a:spcPct val="100000"/>
              </a:lnSpc>
              <a:spcBef>
                <a:spcPts val="0"/>
              </a:spcBef>
              <a:spcAft>
                <a:spcPts val="0"/>
              </a:spcAft>
              <a:buNone/>
            </a:pPr>
            <a:r>
              <a:rPr lang="en-US" sz="3600"/>
              <a:t>From Julia to LLVM to optimized x86-64 *</a:t>
            </a:r>
            <a:br>
              <a:rPr lang="en-US" sz="3600"/>
            </a:br>
            <a:endParaRPr sz="3600">
              <a:solidFill>
                <a:schemeClr val="dk1"/>
              </a:solidFill>
              <a:latin typeface="Arial"/>
              <a:ea typeface="Arial"/>
              <a:cs typeface="Arial"/>
              <a:sym typeface="Arial"/>
            </a:endParaRPr>
          </a:p>
        </p:txBody>
      </p:sp>
      <p:sp>
        <p:nvSpPr>
          <p:cNvPr id="1493" name="Google Shape;1493;p172"/>
          <p:cNvSpPr txBox="1">
            <a:spLocks noGrp="1"/>
          </p:cNvSpPr>
          <p:nvPr>
            <p:ph type="body" idx="1"/>
          </p:nvPr>
        </p:nvSpPr>
        <p:spPr>
          <a:xfrm>
            <a:off x="2623856" y="11841025"/>
            <a:ext cx="10027800" cy="1326000"/>
          </a:xfrm>
          <a:prstGeom prst="rect">
            <a:avLst/>
          </a:prstGeom>
        </p:spPr>
        <p:txBody>
          <a:bodyPr spcFirstLastPara="1" wrap="square" lIns="246875" tIns="91425" rIns="91425" bIns="91425" anchor="ctr" anchorCtr="0">
            <a:noAutofit/>
          </a:bodyPr>
          <a:lstStyle/>
          <a:p>
            <a:pPr marL="0" lvl="0" indent="0" algn="l" rtl="0">
              <a:lnSpc>
                <a:spcPct val="100000"/>
              </a:lnSpc>
              <a:spcBef>
                <a:spcPts val="0"/>
              </a:spcBef>
              <a:spcAft>
                <a:spcPts val="0"/>
              </a:spcAft>
              <a:buNone/>
            </a:pPr>
            <a:r>
              <a:rPr lang="en-US" sz="2600"/>
              <a:t>(*) The loop actually even gets vectorized, but we produced simpler code here for presentation purposes</a:t>
            </a:r>
            <a:endParaRPr sz="2600">
              <a:solidFill>
                <a:schemeClr val="dk1"/>
              </a:solidFill>
              <a:latin typeface="Arial"/>
              <a:ea typeface="Arial"/>
              <a:cs typeface="Arial"/>
              <a:sym typeface="Arial"/>
            </a:endParaRPr>
          </a:p>
        </p:txBody>
      </p:sp>
      <p:sp>
        <p:nvSpPr>
          <p:cNvPr id="11" name="Shape 555">
            <a:extLst>
              <a:ext uri="{FF2B5EF4-FFF2-40B4-BE49-F238E27FC236}">
                <a16:creationId xmlns:a16="http://schemas.microsoft.com/office/drawing/2014/main" id="{3585E64A-DCD0-5942-B0B3-4701CEA6F4F3}"/>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6780-4409-4748-8EED-A9830634A36E}"/>
              </a:ext>
            </a:extLst>
          </p:cNvPr>
          <p:cNvSpPr>
            <a:spLocks noGrp="1"/>
          </p:cNvSpPr>
          <p:nvPr>
            <p:ph type="title"/>
          </p:nvPr>
        </p:nvSpPr>
        <p:spPr/>
        <p:txBody>
          <a:bodyPr>
            <a:normAutofit fontScale="90000"/>
          </a:bodyPr>
          <a:lstStyle/>
          <a:p>
            <a:pPr algn="l"/>
            <a:r>
              <a:rPr lang="en-US" dirty="0"/>
              <a:t>BI benchmark: </a:t>
            </a:r>
            <a:r>
              <a:rPr lang="en-US" b="1" dirty="0"/>
              <a:t>vs Tableau/Hyper </a:t>
            </a:r>
            <a:r>
              <a:rPr lang="en-US" b="1"/>
              <a:t>and Databricks Spark</a:t>
            </a:r>
            <a:br>
              <a:rPr lang="en-US" dirty="0"/>
            </a:br>
            <a:endParaRPr lang="en-US" dirty="0"/>
          </a:p>
        </p:txBody>
      </p:sp>
      <p:sp>
        <p:nvSpPr>
          <p:cNvPr id="14" name="Shape 1091">
            <a:extLst>
              <a:ext uri="{FF2B5EF4-FFF2-40B4-BE49-F238E27FC236}">
                <a16:creationId xmlns:a16="http://schemas.microsoft.com/office/drawing/2014/main" id="{AC1EF9F7-1234-3E4C-82B7-9F7FC9C52A72}"/>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8" name="Shape 555">
            <a:extLst>
              <a:ext uri="{FF2B5EF4-FFF2-40B4-BE49-F238E27FC236}">
                <a16:creationId xmlns:a16="http://schemas.microsoft.com/office/drawing/2014/main" id="{3427C610-7E3D-EE49-8B61-65C313B49346}"/>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71</a:t>
            </a:fld>
            <a:endParaRPr lang="en-US" dirty="0"/>
          </a:p>
        </p:txBody>
      </p:sp>
      <p:sp>
        <p:nvSpPr>
          <p:cNvPr id="6" name="TextBox 5">
            <a:extLst>
              <a:ext uri="{FF2B5EF4-FFF2-40B4-BE49-F238E27FC236}">
                <a16:creationId xmlns:a16="http://schemas.microsoft.com/office/drawing/2014/main" id="{2A87D4B7-3F4A-3041-AB54-40E5B4788183}"/>
              </a:ext>
            </a:extLst>
          </p:cNvPr>
          <p:cNvSpPr txBox="1"/>
          <p:nvPr/>
        </p:nvSpPr>
        <p:spPr>
          <a:xfrm>
            <a:off x="320035" y="13112133"/>
            <a:ext cx="18751736" cy="523220"/>
          </a:xfrm>
          <a:prstGeom prst="rect">
            <a:avLst/>
          </a:prstGeom>
          <a:noFill/>
        </p:spPr>
        <p:txBody>
          <a:bodyPr wrap="square" rtlCol="0">
            <a:spAutoFit/>
          </a:bodyPr>
          <a:lstStyle/>
          <a:p>
            <a:r>
              <a:rPr lang="en-US" sz="2800" dirty="0">
                <a:solidFill>
                  <a:srgbClr val="53585F"/>
                </a:solidFill>
                <a:latin typeface="Open Sans Light"/>
                <a:ea typeface="Open Sans Light"/>
                <a:cs typeface="Open Sans Light"/>
                <a:sym typeface="Avenir"/>
              </a:rPr>
              <a:t>Spark numbers based on Databricks hardware and TPCH setup.  Snowflake benchmarks closer to Spark than Hyper.</a:t>
            </a:r>
            <a:endParaRPr lang="en-US" sz="2800" dirty="0">
              <a:solidFill>
                <a:srgbClr val="53585F"/>
              </a:solidFill>
              <a:latin typeface="Open Sans Light"/>
              <a:ea typeface="Open Sans Light"/>
              <a:cs typeface="Open Sans Light"/>
            </a:endParaRPr>
          </a:p>
        </p:txBody>
      </p:sp>
      <p:pic>
        <p:nvPicPr>
          <p:cNvPr id="7" name="Google Shape;54;p13" title="Chart">
            <a:extLst>
              <a:ext uri="{FF2B5EF4-FFF2-40B4-BE49-F238E27FC236}">
                <a16:creationId xmlns:a16="http://schemas.microsoft.com/office/drawing/2014/main" id="{94616F71-1736-8242-9A0B-6626B48F7FA6}"/>
              </a:ext>
            </a:extLst>
          </p:cNvPr>
          <p:cNvPicPr preferRelativeResize="0"/>
          <p:nvPr/>
        </p:nvPicPr>
        <p:blipFill>
          <a:blip r:embed="rId3">
            <a:alphaModFix/>
          </a:blip>
          <a:stretch>
            <a:fillRect/>
          </a:stretch>
        </p:blipFill>
        <p:spPr>
          <a:xfrm>
            <a:off x="4511095" y="3042407"/>
            <a:ext cx="15361809" cy="9492343"/>
          </a:xfrm>
          <a:prstGeom prst="rect">
            <a:avLst/>
          </a:prstGeom>
          <a:noFill/>
          <a:ln>
            <a:noFill/>
          </a:ln>
        </p:spPr>
      </p:pic>
    </p:spTree>
    <p:extLst>
      <p:ext uri="{BB962C8B-B14F-4D97-AF65-F5344CB8AC3E}">
        <p14:creationId xmlns:p14="http://schemas.microsoft.com/office/powerpoint/2010/main" val="423634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6780-4409-4748-8EED-A9830634A36E}"/>
              </a:ext>
            </a:extLst>
          </p:cNvPr>
          <p:cNvSpPr>
            <a:spLocks noGrp="1"/>
          </p:cNvSpPr>
          <p:nvPr>
            <p:ph type="title"/>
          </p:nvPr>
        </p:nvSpPr>
        <p:spPr/>
        <p:txBody>
          <a:bodyPr>
            <a:normAutofit fontScale="90000"/>
          </a:bodyPr>
          <a:lstStyle/>
          <a:p>
            <a:pPr algn="l"/>
            <a:r>
              <a:rPr lang="en-US" dirty="0"/>
              <a:t>Brains and Brawn Together:  </a:t>
            </a:r>
            <a:r>
              <a:rPr lang="en-US" b="1" dirty="0"/>
              <a:t>3-Clique Graph benchmark vs Databricks Spark</a:t>
            </a:r>
            <a:br>
              <a:rPr lang="en-US" dirty="0"/>
            </a:br>
            <a:endParaRPr lang="en-US" dirty="0"/>
          </a:p>
        </p:txBody>
      </p:sp>
      <p:sp>
        <p:nvSpPr>
          <p:cNvPr id="14" name="Shape 1091">
            <a:extLst>
              <a:ext uri="{FF2B5EF4-FFF2-40B4-BE49-F238E27FC236}">
                <a16:creationId xmlns:a16="http://schemas.microsoft.com/office/drawing/2014/main" id="{AC1EF9F7-1234-3E4C-82B7-9F7FC9C52A72}"/>
              </a:ext>
            </a:extLst>
          </p:cNvPr>
          <p:cNvSpPr/>
          <p:nvPr/>
        </p:nvSpPr>
        <p:spPr>
          <a:xfrm>
            <a:off x="1649280" y="2459398"/>
            <a:ext cx="604822" cy="0"/>
          </a:xfrm>
          <a:prstGeom prst="line">
            <a:avLst/>
          </a:prstGeom>
          <a:ln w="25400">
            <a:solidFill>
              <a:srgbClr val="0365C0"/>
            </a:solidFill>
            <a:miter lim="400000"/>
          </a:ln>
        </p:spPr>
        <p:txBody>
          <a:bodyPr lIns="50800" tIns="50800" rIns="50800" bIns="50800" anchor="ctr"/>
          <a:lstStyle/>
          <a:p>
            <a:pPr>
              <a:defRPr sz="3200"/>
            </a:pPr>
            <a:endParaRPr dirty="0"/>
          </a:p>
        </p:txBody>
      </p:sp>
      <p:sp>
        <p:nvSpPr>
          <p:cNvPr id="8" name="Shape 555">
            <a:extLst>
              <a:ext uri="{FF2B5EF4-FFF2-40B4-BE49-F238E27FC236}">
                <a16:creationId xmlns:a16="http://schemas.microsoft.com/office/drawing/2014/main" id="{3427C610-7E3D-EE49-8B61-65C313B49346}"/>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72</a:t>
            </a:fld>
            <a:endParaRPr lang="en-US" dirty="0"/>
          </a:p>
        </p:txBody>
      </p:sp>
      <p:sp>
        <p:nvSpPr>
          <p:cNvPr id="6" name="TextBox 5">
            <a:extLst>
              <a:ext uri="{FF2B5EF4-FFF2-40B4-BE49-F238E27FC236}">
                <a16:creationId xmlns:a16="http://schemas.microsoft.com/office/drawing/2014/main" id="{2A87D4B7-3F4A-3041-AB54-40E5B4788183}"/>
              </a:ext>
            </a:extLst>
          </p:cNvPr>
          <p:cNvSpPr txBox="1"/>
          <p:nvPr/>
        </p:nvSpPr>
        <p:spPr>
          <a:xfrm>
            <a:off x="320035" y="13112133"/>
            <a:ext cx="18751736" cy="523220"/>
          </a:xfrm>
          <a:prstGeom prst="rect">
            <a:avLst/>
          </a:prstGeom>
          <a:noFill/>
        </p:spPr>
        <p:txBody>
          <a:bodyPr wrap="square" rtlCol="0">
            <a:spAutoFit/>
          </a:bodyPr>
          <a:lstStyle/>
          <a:p>
            <a:r>
              <a:rPr lang="en-US" sz="2800" dirty="0">
                <a:solidFill>
                  <a:srgbClr val="53585F"/>
                </a:solidFill>
                <a:latin typeface="Open Sans Light"/>
                <a:ea typeface="Open Sans Light"/>
                <a:cs typeface="Open Sans Light"/>
                <a:sym typeface="Avenir"/>
              </a:rPr>
              <a:t>All benchmarks run on 1 core laptop.</a:t>
            </a:r>
            <a:endParaRPr lang="en-US" sz="2800" dirty="0">
              <a:solidFill>
                <a:srgbClr val="53585F"/>
              </a:solidFill>
              <a:latin typeface="Open Sans Light"/>
              <a:ea typeface="Open Sans Light"/>
              <a:cs typeface="Open Sans Light"/>
            </a:endParaRPr>
          </a:p>
        </p:txBody>
      </p:sp>
      <p:pic>
        <p:nvPicPr>
          <p:cNvPr id="3" name="Picture 2">
            <a:extLst>
              <a:ext uri="{FF2B5EF4-FFF2-40B4-BE49-F238E27FC236}">
                <a16:creationId xmlns:a16="http://schemas.microsoft.com/office/drawing/2014/main" id="{095421BC-A02A-D149-8363-B367473E9DD1}"/>
              </a:ext>
            </a:extLst>
          </p:cNvPr>
          <p:cNvPicPr>
            <a:picLocks noChangeAspect="1"/>
          </p:cNvPicPr>
          <p:nvPr/>
        </p:nvPicPr>
        <p:blipFill>
          <a:blip r:embed="rId3"/>
          <a:stretch>
            <a:fillRect/>
          </a:stretch>
        </p:blipFill>
        <p:spPr>
          <a:xfrm>
            <a:off x="4991099" y="3054350"/>
            <a:ext cx="14261757" cy="8794750"/>
          </a:xfrm>
          <a:prstGeom prst="rect">
            <a:avLst/>
          </a:prstGeom>
        </p:spPr>
      </p:pic>
    </p:spTree>
    <p:extLst>
      <p:ext uri="{BB962C8B-B14F-4D97-AF65-F5344CB8AC3E}">
        <p14:creationId xmlns:p14="http://schemas.microsoft.com/office/powerpoint/2010/main" val="299622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6" name="Text Placeholder 5">
            <a:extLst>
              <a:ext uri="{FF2B5EF4-FFF2-40B4-BE49-F238E27FC236}">
                <a16:creationId xmlns:a16="http://schemas.microsoft.com/office/drawing/2014/main" id="{3DF70C0E-EFB7-9D4E-B13B-E5C5860087B0}"/>
              </a:ext>
            </a:extLst>
          </p:cNvPr>
          <p:cNvSpPr>
            <a:spLocks noGrp="1"/>
          </p:cNvSpPr>
          <p:nvPr>
            <p:ph type="body" idx="1"/>
          </p:nvPr>
        </p:nvSpPr>
        <p:spPr/>
        <p:txBody>
          <a:bodyPr/>
          <a:lstStyle/>
          <a:p>
            <a:pPr marL="482600" lvl="0" indent="-457200">
              <a:lnSpc>
                <a:spcPct val="100000"/>
              </a:lnSpc>
              <a:buFont typeface="Wingdings" pitchFamily="2" charset="2"/>
              <a:buChar char="§"/>
            </a:pPr>
            <a:r>
              <a:rPr lang="en-US" dirty="0">
                <a:solidFill>
                  <a:srgbClr val="595959"/>
                </a:solidFill>
                <a:sym typeface="Open Sans"/>
              </a:rPr>
              <a:t>Specialization</a:t>
            </a:r>
          </a:p>
          <a:p>
            <a:pPr marL="1371600" lvl="0" indent="-457200">
              <a:lnSpc>
                <a:spcPct val="100000"/>
              </a:lnSpc>
              <a:buFont typeface="Wingdings" pitchFamily="2" charset="2"/>
              <a:buChar char="§"/>
            </a:pPr>
            <a:r>
              <a:rPr lang="en-US" b="1" dirty="0">
                <a:solidFill>
                  <a:srgbClr val="595959"/>
                </a:solidFill>
              </a:rPr>
              <a:t>Query evaluation</a:t>
            </a:r>
            <a:r>
              <a:rPr lang="en-US" dirty="0">
                <a:solidFill>
                  <a:srgbClr val="595959"/>
                </a:solidFill>
              </a:rPr>
              <a:t>: Just-in-time compiled query plans</a:t>
            </a:r>
          </a:p>
          <a:p>
            <a:pPr marL="1371600" lvl="0" indent="-457200">
              <a:lnSpc>
                <a:spcPct val="100000"/>
              </a:lnSpc>
              <a:buFont typeface="Wingdings" pitchFamily="2" charset="2"/>
              <a:buChar char="§"/>
            </a:pPr>
            <a:endParaRPr lang="en-US" dirty="0">
              <a:solidFill>
                <a:srgbClr val="595959"/>
              </a:solidFill>
            </a:endParaRPr>
          </a:p>
          <a:p>
            <a:pPr marL="482600" lvl="0" indent="-457200">
              <a:lnSpc>
                <a:spcPct val="100000"/>
              </a:lnSpc>
              <a:buFont typeface="Wingdings" pitchFamily="2" charset="2"/>
              <a:buChar char="§"/>
            </a:pPr>
            <a:r>
              <a:rPr lang="en-US" b="1" dirty="0">
                <a:solidFill>
                  <a:srgbClr val="595959"/>
                </a:solidFill>
                <a:sym typeface="Open Sans"/>
              </a:rPr>
              <a:t>**Specialization**</a:t>
            </a:r>
          </a:p>
          <a:p>
            <a:pPr marL="1371600" lvl="0" indent="-457200">
              <a:lnSpc>
                <a:spcPct val="100000"/>
              </a:lnSpc>
              <a:buFont typeface="Wingdings" pitchFamily="2" charset="2"/>
              <a:buChar char="§"/>
            </a:pPr>
            <a:r>
              <a:rPr lang="en-US" b="1" dirty="0">
                <a:solidFill>
                  <a:srgbClr val="595959"/>
                </a:solidFill>
              </a:rPr>
              <a:t>Data types</a:t>
            </a:r>
            <a:r>
              <a:rPr lang="en-US" dirty="0">
                <a:solidFill>
                  <a:srgbClr val="595959"/>
                </a:solidFill>
              </a:rPr>
              <a:t>: e.g., fixed-precision decimals</a:t>
            </a:r>
          </a:p>
          <a:p>
            <a:endParaRPr lang="en-US" dirty="0"/>
          </a:p>
        </p:txBody>
      </p:sp>
      <p:sp>
        <p:nvSpPr>
          <p:cNvPr id="4" name="Title 3">
            <a:extLst>
              <a:ext uri="{FF2B5EF4-FFF2-40B4-BE49-F238E27FC236}">
                <a16:creationId xmlns:a16="http://schemas.microsoft.com/office/drawing/2014/main" id="{099BAF0E-C91B-0A48-BD7E-21EC1CEB17B5}"/>
              </a:ext>
            </a:extLst>
          </p:cNvPr>
          <p:cNvSpPr>
            <a:spLocks noGrp="1"/>
          </p:cNvSpPr>
          <p:nvPr>
            <p:ph type="title"/>
          </p:nvPr>
        </p:nvSpPr>
        <p:spPr/>
        <p:txBody>
          <a:bodyPr/>
          <a:lstStyle/>
          <a:p>
            <a:r>
              <a:rPr lang="en-US" dirty="0"/>
              <a:t>Brains </a:t>
            </a:r>
            <a:r>
              <a:rPr lang="en-US" dirty="0">
                <a:latin typeface="Open Sans"/>
                <a:ea typeface="Open Sans"/>
                <a:cs typeface="Open Sans"/>
                <a:sym typeface="Open Sans"/>
              </a:rPr>
              <a:t>and</a:t>
            </a:r>
            <a:r>
              <a:rPr lang="en-US" dirty="0"/>
              <a:t> </a:t>
            </a:r>
            <a:r>
              <a:rPr lang="en-US" dirty="0">
                <a:latin typeface="Open Sans"/>
                <a:ea typeface="Open Sans"/>
                <a:cs typeface="Open Sans"/>
                <a:sym typeface="Open Sans"/>
              </a:rPr>
              <a:t>Brawn: </a:t>
            </a:r>
            <a:r>
              <a:rPr lang="en-US" b="1" dirty="0">
                <a:latin typeface="Open Sans"/>
                <a:ea typeface="Open Sans"/>
                <a:cs typeface="Open Sans"/>
                <a:sym typeface="Open Sans"/>
              </a:rPr>
              <a:t>Systems Programming in Julia</a:t>
            </a:r>
            <a:br>
              <a:rPr lang="en-US" b="1" dirty="0">
                <a:solidFill>
                  <a:srgbClr val="000000"/>
                </a:solidFill>
                <a:latin typeface="Open Sans"/>
                <a:ea typeface="Open Sans"/>
                <a:cs typeface="Open Sans"/>
                <a:sym typeface="Open Sans"/>
              </a:rPr>
            </a:br>
            <a:endParaRPr lang="en-US" dirty="0"/>
          </a:p>
        </p:txBody>
      </p:sp>
      <p:sp>
        <p:nvSpPr>
          <p:cNvPr id="5" name="Shape 555">
            <a:extLst>
              <a:ext uri="{FF2B5EF4-FFF2-40B4-BE49-F238E27FC236}">
                <a16:creationId xmlns:a16="http://schemas.microsoft.com/office/drawing/2014/main" id="{51E40B3D-AE17-C047-89A5-CAC2754B6EAA}"/>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73</a:t>
            </a:fld>
            <a:endParaRPr lang="en-US" dirty="0"/>
          </a:p>
        </p:txBody>
      </p:sp>
    </p:spTree>
    <p:extLst>
      <p:ext uri="{BB962C8B-B14F-4D97-AF65-F5344CB8AC3E}">
        <p14:creationId xmlns:p14="http://schemas.microsoft.com/office/powerpoint/2010/main" val="13875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80"/>
          <p:cNvSpPr txBox="1">
            <a:spLocks noGrp="1"/>
          </p:cNvSpPr>
          <p:nvPr>
            <p:ph type="body" idx="4294967295"/>
          </p:nvPr>
        </p:nvSpPr>
        <p:spPr>
          <a:xfrm>
            <a:off x="2096700" y="2779700"/>
            <a:ext cx="18202500" cy="9412500"/>
          </a:xfrm>
          <a:prstGeom prst="rect">
            <a:avLst/>
          </a:prstGeom>
          <a:noFill/>
          <a:ln>
            <a:noFill/>
          </a:ln>
        </p:spPr>
        <p:txBody>
          <a:bodyPr spcFirstLastPara="1" wrap="square" lIns="182850" tIns="91400" rIns="182850" bIns="91400" anchor="t" anchorCtr="0">
            <a:noAutofit/>
          </a:bodyPr>
          <a:lstStyle/>
          <a:p>
            <a:pPr marL="914400" lvl="0" indent="-584200" algn="l" rtl="0">
              <a:lnSpc>
                <a:spcPct val="102000"/>
              </a:lnSpc>
              <a:spcBef>
                <a:spcPts val="0"/>
              </a:spcBef>
              <a:spcAft>
                <a:spcPts val="0"/>
              </a:spcAft>
              <a:buSzPts val="3000"/>
              <a:buNone/>
            </a:pPr>
            <a:br>
              <a:rPr lang="en-US" sz="3000"/>
            </a:br>
            <a:r>
              <a:rPr lang="en-US" sz="3000"/>
              <a:t>Fixed-precision decimals are an important data type in database systems (e.g., for currencies), and avoid the inexact representation problems of floats:</a:t>
            </a:r>
            <a:endParaRPr sz="3000"/>
          </a:p>
          <a:p>
            <a:pPr marL="914400" lvl="0" indent="-584200" algn="l" rtl="0">
              <a:spcBef>
                <a:spcPts val="800"/>
              </a:spcBef>
              <a:spcAft>
                <a:spcPts val="0"/>
              </a:spcAft>
              <a:buSzPts val="5200"/>
              <a:buNone/>
            </a:pPr>
            <a:endParaRPr sz="3000"/>
          </a:p>
          <a:p>
            <a:pPr marL="914400" lvl="0" indent="-584200" algn="l" rtl="0">
              <a:spcBef>
                <a:spcPts val="800"/>
              </a:spcBef>
              <a:spcAft>
                <a:spcPts val="0"/>
              </a:spcAft>
              <a:buSzPts val="5200"/>
              <a:buNone/>
            </a:pPr>
            <a:endParaRPr sz="3000"/>
          </a:p>
          <a:p>
            <a:pPr marL="0" lvl="0" indent="0" algn="l" rtl="0">
              <a:spcBef>
                <a:spcPts val="800"/>
              </a:spcBef>
              <a:spcAft>
                <a:spcPts val="0"/>
              </a:spcAft>
              <a:buSzPts val="5200"/>
              <a:buNone/>
            </a:pPr>
            <a:endParaRPr sz="3000"/>
          </a:p>
          <a:p>
            <a:pPr marL="914400" lvl="0" indent="-584200" algn="l" rtl="0">
              <a:spcBef>
                <a:spcPts val="800"/>
              </a:spcBef>
              <a:spcAft>
                <a:spcPts val="0"/>
              </a:spcAft>
              <a:buSzPts val="3000"/>
              <a:buNone/>
            </a:pPr>
            <a:r>
              <a:rPr lang="en-US" sz="3000"/>
              <a:t>The Julia ecosystem has a FixedPointDecimal package for this purpose</a:t>
            </a:r>
            <a:endParaRPr sz="3000"/>
          </a:p>
          <a:p>
            <a:pPr marL="914400" lvl="0" indent="-584200" algn="l" rtl="0">
              <a:spcBef>
                <a:spcPts val="800"/>
              </a:spcBef>
              <a:spcAft>
                <a:spcPts val="0"/>
              </a:spcAft>
              <a:buSzPts val="5200"/>
              <a:buNone/>
            </a:pPr>
            <a:endParaRPr sz="3000"/>
          </a:p>
          <a:p>
            <a:pPr marL="914400" lvl="0" indent="-584200" algn="l" rtl="0">
              <a:spcBef>
                <a:spcPts val="800"/>
              </a:spcBef>
              <a:spcAft>
                <a:spcPts val="0"/>
              </a:spcAft>
              <a:buSzPts val="5200"/>
              <a:buNone/>
            </a:pPr>
            <a:endParaRPr sz="3000"/>
          </a:p>
          <a:p>
            <a:pPr marL="914400" lvl="0" indent="-584200" algn="l" rtl="0">
              <a:spcBef>
                <a:spcPts val="800"/>
              </a:spcBef>
              <a:spcAft>
                <a:spcPts val="0"/>
              </a:spcAft>
              <a:buSzPts val="5200"/>
              <a:buNone/>
            </a:pPr>
            <a:endParaRPr sz="3000"/>
          </a:p>
          <a:p>
            <a:pPr marL="914400" lvl="0" indent="-584200" algn="l" rtl="0">
              <a:spcBef>
                <a:spcPts val="800"/>
              </a:spcBef>
              <a:spcAft>
                <a:spcPts val="0"/>
              </a:spcAft>
              <a:buSzPts val="5200"/>
              <a:buNone/>
            </a:pPr>
            <a:endParaRPr sz="3000"/>
          </a:p>
          <a:p>
            <a:pPr marL="914400" lvl="0" indent="-520700" algn="l" rtl="0">
              <a:spcBef>
                <a:spcPts val="1000"/>
              </a:spcBef>
              <a:spcAft>
                <a:spcPts val="0"/>
              </a:spcAft>
              <a:buSzPts val="6200"/>
              <a:buNone/>
            </a:pPr>
            <a:endParaRPr sz="3000"/>
          </a:p>
          <a:p>
            <a:pPr marL="914400" lvl="0" indent="-584200" algn="l" rtl="0">
              <a:spcBef>
                <a:spcPts val="800"/>
              </a:spcBef>
              <a:spcAft>
                <a:spcPts val="0"/>
              </a:spcAft>
              <a:buSzPts val="3000"/>
              <a:buNone/>
            </a:pPr>
            <a:endParaRPr sz="3000"/>
          </a:p>
          <a:p>
            <a:pPr marL="914400" lvl="0" indent="-584200" algn="l" rtl="0">
              <a:spcBef>
                <a:spcPts val="800"/>
              </a:spcBef>
              <a:spcAft>
                <a:spcPts val="0"/>
              </a:spcAft>
              <a:buSzPts val="3000"/>
              <a:buNone/>
            </a:pPr>
            <a:br>
              <a:rPr lang="en-US" sz="3000"/>
            </a:br>
            <a:r>
              <a:rPr lang="en-US" sz="3000"/>
              <a:t>But… is this really going to be efficient enough?  (Most database systems need special code to “compile away” fixed precision decimal operations into simple operations on integers…)</a:t>
            </a:r>
            <a:endParaRPr sz="3000"/>
          </a:p>
          <a:p>
            <a:pPr marL="914400" lvl="0" indent="-584200" algn="l" rtl="0">
              <a:spcBef>
                <a:spcPts val="800"/>
              </a:spcBef>
              <a:spcAft>
                <a:spcPts val="0"/>
              </a:spcAft>
              <a:buSzPts val="5200"/>
              <a:buNone/>
            </a:pPr>
            <a:endParaRPr sz="3000"/>
          </a:p>
        </p:txBody>
      </p:sp>
      <p:sp>
        <p:nvSpPr>
          <p:cNvPr id="1575" name="Google Shape;1575;p180"/>
          <p:cNvSpPr txBox="1"/>
          <p:nvPr/>
        </p:nvSpPr>
        <p:spPr>
          <a:xfrm>
            <a:off x="3131132" y="4299580"/>
            <a:ext cx="16597800" cy="1169400"/>
          </a:xfrm>
          <a:prstGeom prst="rect">
            <a:avLst/>
          </a:prstGeom>
          <a:solidFill>
            <a:schemeClr val="lt2">
              <a:alpha val="49803"/>
            </a:schemeClr>
          </a:solidFill>
          <a:ln>
            <a:noFill/>
          </a:ln>
        </p:spPr>
        <p:txBody>
          <a:bodyPr spcFirstLastPara="1" wrap="square" lIns="182850" tIns="91400" rIns="182850" bIns="91400" anchor="t" anchorCtr="0">
            <a:noAutofit/>
          </a:bodyPr>
          <a:lstStyle/>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8AE234"/>
                </a:solidFill>
                <a:effectLst/>
                <a:uLnTx/>
                <a:uFillTx/>
                <a:latin typeface="Consolas"/>
                <a:ea typeface="Consolas"/>
                <a:cs typeface="Consolas"/>
                <a:sym typeface="Consolas"/>
              </a:rPr>
              <a:t>julia</a:t>
            </a:r>
            <a:r>
              <a:rPr kumimoji="0" lang="en-US" sz="3200" b="0" i="0" u="none" strike="noStrike" kern="0" cap="none" spc="0" normalizeH="0" baseline="0" noProof="0" dirty="0">
                <a:ln>
                  <a:noFill/>
                </a:ln>
                <a:solidFill>
                  <a:srgbClr val="8AE234"/>
                </a:solidFill>
                <a:effectLst/>
                <a:uLnTx/>
                <a:uFillTx/>
                <a:latin typeface="Consolas"/>
                <a:ea typeface="Consolas"/>
                <a:cs typeface="Consolas"/>
                <a:sym typeface="Consolas"/>
              </a:rPr>
              <a:t>&gt; </a:t>
            </a:r>
            <a:r>
              <a:rPr kumimoji="0" lang="en-US" sz="3200" b="0" i="0" u="none" strike="noStrike" kern="0" cap="none" spc="0" normalizeH="0" baseline="0" noProof="0" dirty="0">
                <a:ln>
                  <a:noFill/>
                </a:ln>
                <a:solidFill>
                  <a:srgbClr val="9E6CFF"/>
                </a:solidFill>
                <a:effectLst/>
                <a:uLnTx/>
                <a:uFillTx/>
                <a:latin typeface="Consolas"/>
                <a:ea typeface="Consolas"/>
                <a:cs typeface="Consolas"/>
                <a:sym typeface="Consolas"/>
              </a:rPr>
              <a:t>0.3333</a:t>
            </a:r>
            <a:r>
              <a:rPr kumimoji="0" lang="en-US" sz="32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3200" b="0" i="0" u="none" strike="noStrike" kern="0" cap="none" spc="0" normalizeH="0" baseline="0" noProof="0" dirty="0">
                <a:ln>
                  <a:noFill/>
                </a:ln>
                <a:solidFill>
                  <a:srgbClr val="FB004D"/>
                </a:solidFill>
                <a:effectLst/>
                <a:uLnTx/>
                <a:uFillTx/>
                <a:latin typeface="Consolas"/>
                <a:ea typeface="Consolas"/>
                <a:cs typeface="Consolas"/>
                <a:sym typeface="Consolas"/>
              </a:rPr>
              <a:t>+</a:t>
            </a:r>
            <a:r>
              <a:rPr kumimoji="0" lang="en-US" sz="32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3200" b="0" i="0" u="none" strike="noStrike" kern="0" cap="none" spc="0" normalizeH="0" baseline="0" noProof="0" dirty="0">
                <a:ln>
                  <a:noFill/>
                </a:ln>
                <a:solidFill>
                  <a:srgbClr val="9E6CFF"/>
                </a:solidFill>
                <a:effectLst/>
                <a:uLnTx/>
                <a:uFillTx/>
                <a:latin typeface="Consolas"/>
                <a:ea typeface="Consolas"/>
                <a:cs typeface="Consolas"/>
                <a:sym typeface="Consolas"/>
              </a:rPr>
              <a:t>0.33333</a:t>
            </a:r>
            <a:endParaRPr kumimoji="0" sz="2800" b="0" i="0" u="none" strike="noStrike" kern="0" cap="none" spc="0" normalizeH="0" baseline="0" noProof="0" dirty="0">
              <a:ln>
                <a:noFill/>
              </a:ln>
              <a:solidFill>
                <a:srgbClr val="000000"/>
              </a:solidFill>
              <a:effectLst/>
              <a:uLnTx/>
              <a:uFillTx/>
              <a:latin typeface="Consolas"/>
              <a:ea typeface="Consolas"/>
              <a:cs typeface="Consolas"/>
              <a:sym typeface="Consolas"/>
            </a:endParaRPr>
          </a:p>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Consolas"/>
                <a:ea typeface="Consolas"/>
                <a:cs typeface="Consolas"/>
                <a:sym typeface="Consolas"/>
              </a:rPr>
              <a:t>0.6666300000000001   </a:t>
            </a:r>
            <a:r>
              <a:rPr kumimoji="0" lang="en-US" sz="3200" b="0" i="0" u="none" strike="noStrike" kern="0" cap="none" spc="0" normalizeH="0" baseline="0" noProof="0" dirty="0">
                <a:ln>
                  <a:noFill/>
                </a:ln>
                <a:solidFill>
                  <a:srgbClr val="A5A5A5"/>
                </a:solidFill>
                <a:effectLst/>
                <a:uLnTx/>
                <a:uFillTx/>
                <a:latin typeface="Consolas"/>
                <a:ea typeface="Consolas"/>
                <a:cs typeface="Consolas"/>
                <a:sym typeface="Consolas"/>
              </a:rPr>
              <a:t># oops</a:t>
            </a:r>
            <a:endParaRPr kumimoji="0" sz="2800" b="0"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sp>
        <p:nvSpPr>
          <p:cNvPr id="1576" name="Google Shape;1576;p180"/>
          <p:cNvSpPr txBox="1"/>
          <p:nvPr/>
        </p:nvSpPr>
        <p:spPr>
          <a:xfrm>
            <a:off x="3131132" y="6858000"/>
            <a:ext cx="16597800" cy="2646900"/>
          </a:xfrm>
          <a:prstGeom prst="rect">
            <a:avLst/>
          </a:prstGeom>
          <a:solidFill>
            <a:schemeClr val="lt2">
              <a:alpha val="49803"/>
            </a:schemeClr>
          </a:solidFill>
          <a:ln>
            <a:noFill/>
          </a:ln>
        </p:spPr>
        <p:txBody>
          <a:bodyPr spcFirstLastPara="1" wrap="square" lIns="182850" tIns="91400" rIns="182850" bIns="91400" anchor="t" anchorCtr="0">
            <a:noAutofit/>
          </a:bodyPr>
          <a:lstStyle/>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8AE234"/>
                </a:solidFill>
                <a:effectLst/>
                <a:uLnTx/>
                <a:uFillTx/>
                <a:latin typeface="Consolas"/>
                <a:ea typeface="Consolas"/>
                <a:cs typeface="Consolas"/>
                <a:sym typeface="Consolas"/>
              </a:rPr>
              <a:t>julia&gt; </a:t>
            </a: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T </a:t>
            </a:r>
            <a:r>
              <a:rPr kumimoji="0" lang="en-US" sz="32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 FixedDecimal</a:t>
            </a:r>
            <a:r>
              <a:rPr kumimoji="0" lang="en-US" sz="32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Int64,</a:t>
            </a:r>
            <a:r>
              <a:rPr kumimoji="0" lang="en-US" sz="3200" b="0" i="0" u="none" strike="noStrike" kern="0" cap="none" spc="0" normalizeH="0" baseline="0" noProof="0">
                <a:ln>
                  <a:noFill/>
                </a:ln>
                <a:solidFill>
                  <a:srgbClr val="9E6CFF"/>
                </a:solidFill>
                <a:effectLst/>
                <a:uLnTx/>
                <a:uFillTx/>
                <a:latin typeface="Consolas"/>
                <a:ea typeface="Consolas"/>
                <a:cs typeface="Consolas"/>
                <a:sym typeface="Consolas"/>
              </a:rPr>
              <a:t>5</a:t>
            </a:r>
            <a:r>
              <a:rPr kumimoji="0" lang="en-US" sz="3200" b="0" i="0" u="none" strike="noStrike" kern="0" cap="none" spc="0" normalizeH="0" baseline="0" noProof="0">
                <a:ln>
                  <a:noFill/>
                </a:ln>
                <a:solidFill>
                  <a:srgbClr val="FECEA0"/>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FixedDecimal{Int64,5}</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latin typeface="Consolas"/>
              <a:ea typeface="Consolas"/>
              <a:cs typeface="Consolas"/>
              <a:sym typeface="Consolas"/>
            </a:endParaRPr>
          </a:p>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8AE234"/>
                </a:solidFill>
                <a:effectLst/>
                <a:uLnTx/>
                <a:uFillTx/>
                <a:latin typeface="Consolas"/>
                <a:ea typeface="Consolas"/>
                <a:cs typeface="Consolas"/>
                <a:sym typeface="Consolas"/>
              </a:rPr>
              <a:t>julia&gt; </a:t>
            </a:r>
            <a:r>
              <a:rPr kumimoji="0" lang="en-US" sz="3200" b="0" i="0" u="none" strike="noStrike" kern="0" cap="none" spc="0" normalizeH="0" baseline="0" noProof="0">
                <a:ln>
                  <a:noFill/>
                </a:ln>
                <a:solidFill>
                  <a:srgbClr val="51CEFF"/>
                </a:solidFill>
                <a:effectLst/>
                <a:uLnTx/>
                <a:uFillTx/>
                <a:latin typeface="Consolas"/>
                <a:ea typeface="Consolas"/>
                <a:cs typeface="Consolas"/>
                <a:sym typeface="Consolas"/>
              </a:rPr>
              <a:t>T</a:t>
            </a:r>
            <a:r>
              <a:rPr kumimoji="0" lang="en-US" sz="32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3200" b="0" i="0" u="none" strike="noStrike" kern="0" cap="none" spc="0" normalizeH="0" baseline="0" noProof="0">
                <a:ln>
                  <a:noFill/>
                </a:ln>
                <a:solidFill>
                  <a:srgbClr val="9E6CFF"/>
                </a:solidFill>
                <a:effectLst/>
                <a:uLnTx/>
                <a:uFillTx/>
                <a:latin typeface="Consolas"/>
                <a:ea typeface="Consolas"/>
                <a:cs typeface="Consolas"/>
                <a:sym typeface="Consolas"/>
              </a:rPr>
              <a:t>0.3333</a:t>
            </a:r>
            <a:r>
              <a:rPr kumimoji="0" lang="en-US" sz="32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32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3200" b="0" i="0" u="none" strike="noStrike" kern="0" cap="none" spc="0" normalizeH="0" baseline="0" noProof="0">
                <a:ln>
                  <a:noFill/>
                </a:ln>
                <a:solidFill>
                  <a:srgbClr val="51CEFF"/>
                </a:solidFill>
                <a:effectLst/>
                <a:uLnTx/>
                <a:uFillTx/>
                <a:latin typeface="Consolas"/>
                <a:ea typeface="Consolas"/>
                <a:cs typeface="Consolas"/>
                <a:sym typeface="Consolas"/>
              </a:rPr>
              <a:t>T</a:t>
            </a:r>
            <a:r>
              <a:rPr kumimoji="0" lang="en-US" sz="32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3200" b="0" i="0" u="none" strike="noStrike" kern="0" cap="none" spc="0" normalizeH="0" baseline="0" noProof="0">
                <a:ln>
                  <a:noFill/>
                </a:ln>
                <a:solidFill>
                  <a:srgbClr val="9E6CFF"/>
                </a:solidFill>
                <a:effectLst/>
                <a:uLnTx/>
                <a:uFillTx/>
                <a:latin typeface="Consolas"/>
                <a:ea typeface="Consolas"/>
                <a:cs typeface="Consolas"/>
                <a:sym typeface="Consolas"/>
              </a:rPr>
              <a:t>0.33333</a:t>
            </a:r>
            <a:r>
              <a:rPr kumimoji="0" lang="en-US" sz="32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9144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000000"/>
                </a:solidFill>
                <a:effectLst/>
                <a:uLnTx/>
                <a:uFillTx/>
                <a:latin typeface="Consolas"/>
                <a:ea typeface="Consolas"/>
                <a:cs typeface="Consolas"/>
                <a:sym typeface="Consolas"/>
              </a:rPr>
              <a:t>FixedDecimal{Int64,5}(0.66663) </a:t>
            </a:r>
            <a:r>
              <a:rPr kumimoji="0" lang="en-US" sz="3200" b="0" i="0" u="none" strike="noStrike" kern="0" cap="none" spc="0" normalizeH="0" baseline="0" noProof="0">
                <a:ln>
                  <a:noFill/>
                </a:ln>
                <a:solidFill>
                  <a:srgbClr val="A5A5A5"/>
                </a:solidFill>
                <a:effectLst/>
                <a:uLnTx/>
                <a:uFillTx/>
                <a:latin typeface="Consolas"/>
                <a:ea typeface="Consolas"/>
                <a:cs typeface="Consolas"/>
                <a:sym typeface="Consolas"/>
              </a:rPr>
              <a:t># much better!</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p:txBody>
      </p:sp>
      <p:sp>
        <p:nvSpPr>
          <p:cNvPr id="1577" name="Google Shape;1577;p180"/>
          <p:cNvSpPr/>
          <p:nvPr/>
        </p:nvSpPr>
        <p:spPr>
          <a:xfrm>
            <a:off x="1565275" y="1618150"/>
            <a:ext cx="20982600" cy="841200"/>
          </a:xfrm>
          <a:prstGeom prst="rect">
            <a:avLst/>
          </a:prstGeom>
          <a:noFill/>
          <a:ln>
            <a:noFill/>
          </a:ln>
        </p:spPr>
        <p:txBody>
          <a:bodyPr spcFirstLastPara="1" wrap="square" lIns="50800" tIns="50800" rIns="50800" bIns="50800" anchor="b" anchorCtr="0">
            <a:noAutofit/>
          </a:bodyPr>
          <a:lstStyle/>
          <a:p>
            <a:pPr marL="0" marR="0" lvl="0" indent="0" algn="l" defTabSz="914400" rtl="0" eaLnBrk="1" fontAlgn="auto" latinLnBrk="0" hangingPunct="1">
              <a:lnSpc>
                <a:spcPct val="100000"/>
              </a:lnSpc>
              <a:spcBef>
                <a:spcPts val="0"/>
              </a:spcBef>
              <a:spcAft>
                <a:spcPts val="0"/>
              </a:spcAft>
              <a:buClr>
                <a:srgbClr val="53585F"/>
              </a:buClr>
              <a:buSzPts val="4800"/>
              <a:buFont typeface="Open Sans Light"/>
              <a:buNone/>
              <a:tabLst/>
              <a:defRPr/>
            </a:pPr>
            <a:r>
              <a:rPr kumimoji="0" lang="en-US" sz="4800" b="0" i="0" u="none" strike="noStrike" kern="0" cap="none" spc="0" normalizeH="0" baseline="0" noProof="0">
                <a:ln>
                  <a:noFill/>
                </a:ln>
                <a:solidFill>
                  <a:srgbClr val="666666"/>
                </a:solidFill>
                <a:effectLst/>
                <a:uLnTx/>
                <a:uFillTx/>
                <a:latin typeface="Open Sans Light"/>
                <a:ea typeface="Open Sans Light"/>
                <a:cs typeface="Open Sans Light"/>
                <a:sym typeface="Open Sans Light"/>
              </a:rPr>
              <a:t>Abstraction</a:t>
            </a:r>
            <a:r>
              <a:rPr kumimoji="0" lang="en-US" sz="4800" b="1" i="0" u="none" strike="noStrike" kern="0" cap="none" spc="0" normalizeH="0" baseline="0" noProof="0">
                <a:ln>
                  <a:noFill/>
                </a:ln>
                <a:solidFill>
                  <a:srgbClr val="666666"/>
                </a:solidFill>
                <a:effectLst/>
                <a:uLnTx/>
                <a:uFillTx/>
                <a:latin typeface="Open Sans"/>
                <a:ea typeface="Open Sans"/>
                <a:cs typeface="Open Sans"/>
                <a:sym typeface="Open Sans"/>
              </a:rPr>
              <a:t> without regret by example: Fixed-precision decimals</a:t>
            </a:r>
            <a:endParaRPr kumimoji="0" sz="4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6" name="Shape 555">
            <a:extLst>
              <a:ext uri="{FF2B5EF4-FFF2-40B4-BE49-F238E27FC236}">
                <a16:creationId xmlns:a16="http://schemas.microsoft.com/office/drawing/2014/main" id="{57F7D855-D650-2540-8BA9-D67A93E8A309}"/>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74</a:t>
            </a:fld>
            <a:endParaRPr lang="en-US" dirty="0"/>
          </a:p>
        </p:txBody>
      </p:sp>
    </p:spTree>
    <p:extLst>
      <p:ext uri="{BB962C8B-B14F-4D97-AF65-F5344CB8AC3E}">
        <p14:creationId xmlns:p14="http://schemas.microsoft.com/office/powerpoint/2010/main" val="12845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181"/>
          <p:cNvSpPr txBox="1"/>
          <p:nvPr/>
        </p:nvSpPr>
        <p:spPr>
          <a:xfrm>
            <a:off x="2781952" y="2271970"/>
            <a:ext cx="20881500" cy="6648000"/>
          </a:xfrm>
          <a:prstGeom prst="rect">
            <a:avLst/>
          </a:prstGeom>
          <a:solidFill>
            <a:schemeClr val="lt2">
              <a:alpha val="33725"/>
            </a:schemeClr>
          </a:solidFill>
          <a:ln>
            <a:noFill/>
          </a:ln>
        </p:spPr>
        <p:txBody>
          <a:bodyPr spcFirstLastPara="1" wrap="square" lIns="182850" tIns="91400" rIns="182850" bIns="914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struct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FixedDecimal</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&lt;: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Integer,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&lt;: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Real</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i</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function</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Base</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reinterpret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::Type</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FixedDecimal</a:t>
            </a:r>
            <a:r>
              <a:rPr kumimoji="0" lang="en-US" sz="2800" b="0" i="0" u="none" strike="noStrike" kern="0" cap="none" spc="0" normalizeH="0" baseline="0" noProof="0">
                <a:ln>
                  <a:noFill/>
                </a:ln>
                <a:solidFill>
                  <a:srgbClr val="9E4C04"/>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9E4C04"/>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i</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::Integer</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where</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n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max_exp10</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if</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f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&gt;=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9E6CFF"/>
                </a:solidFill>
                <a:effectLst/>
                <a:uLnTx/>
                <a:uFillTx/>
                <a:latin typeface="Consolas"/>
                <a:ea typeface="Consolas"/>
                <a:cs typeface="Consolas"/>
                <a:sym typeface="Consolas"/>
              </a:rPr>
              <a:t>0</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&amp;&amp;</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n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&lt;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9E6CFF"/>
                </a:solidFill>
                <a:effectLst/>
                <a:uLnTx/>
                <a:uFillTx/>
                <a:latin typeface="Consolas"/>
                <a:ea typeface="Consolas"/>
                <a:cs typeface="Consolas"/>
                <a:sym typeface="Consolas"/>
              </a:rPr>
              <a:t>0</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f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&lt;=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n</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new</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i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else</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_throw_storage_error</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f, T, n</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end</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end</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end</a:t>
            </a:r>
            <a:b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b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x</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::FixedDecimal</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y</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::FixedDecimal</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where</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reinterpret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FD</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T, f</a:t>
            </a:r>
            <a:r>
              <a:rPr kumimoji="0" lang="en-US" sz="2800" b="0" i="0" u="none" strike="noStrike" kern="0" cap="none" spc="0" normalizeH="0" baseline="0" noProof="0">
                <a:ln>
                  <a:noFill/>
                </a:ln>
                <a:solidFill>
                  <a:srgbClr val="FECEA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x</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i</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y</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i</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p:txBody>
      </p:sp>
      <p:sp>
        <p:nvSpPr>
          <p:cNvPr id="1583" name="Google Shape;1583;p181"/>
          <p:cNvSpPr txBox="1"/>
          <p:nvPr/>
        </p:nvSpPr>
        <p:spPr>
          <a:xfrm>
            <a:off x="3707680" y="9925859"/>
            <a:ext cx="11048400" cy="2769900"/>
          </a:xfrm>
          <a:prstGeom prst="rect">
            <a:avLst/>
          </a:prstGeom>
          <a:solidFill>
            <a:schemeClr val="lt2">
              <a:alpha val="44705"/>
            </a:schemeClr>
          </a:solidFill>
          <a:ln>
            <a:noFill/>
          </a:ln>
        </p:spPr>
        <p:txBody>
          <a:bodyPr spcFirstLastPara="1" wrap="square" lIns="182850" tIns="91400" rIns="182850" bIns="914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8AE234"/>
                </a:solidFill>
                <a:effectLst/>
                <a:uLnTx/>
                <a:uFillTx/>
                <a:latin typeface="Consolas"/>
                <a:ea typeface="Consolas"/>
                <a:cs typeface="Consolas"/>
                <a:sym typeface="Consolas"/>
              </a:rPr>
              <a:t>julia&gt; </a:t>
            </a:r>
            <a:r>
              <a:rPr kumimoji="0" lang="en-US" sz="2800" b="0" i="0" u="none" strike="noStrike" kern="0" cap="none" spc="0" normalizeH="0" baseline="0" noProof="0">
                <a:ln>
                  <a:noFill/>
                </a:ln>
                <a:solidFill>
                  <a:srgbClr val="FC7208"/>
                </a:solidFill>
                <a:effectLst/>
                <a:uLnTx/>
                <a:uFillTx/>
                <a:latin typeface="Consolas"/>
                <a:ea typeface="Consolas"/>
                <a:cs typeface="Consolas"/>
                <a:sym typeface="Consolas"/>
              </a:rPr>
              <a:t>@code_native</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 </a:t>
            </a:r>
            <a:r>
              <a:rPr kumimoji="0" lang="en-US" sz="2800" b="0" i="0" u="none" strike="noStrike" kern="0" cap="none" spc="0" normalizeH="0" baseline="0" noProof="0">
                <a:ln>
                  <a:noFill/>
                </a:ln>
                <a:solidFill>
                  <a:srgbClr val="F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T</a:t>
            </a:r>
            <a:r>
              <a:rPr kumimoji="0" lang="en-US" sz="2800" b="0" i="0" u="none" strike="noStrike" kern="0" cap="none" spc="0" normalizeH="0" baseline="0" noProof="0">
                <a:ln>
                  <a:noFill/>
                </a:ln>
                <a:solidFill>
                  <a:srgbClr val="C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9E6CFF"/>
                </a:solidFill>
                <a:effectLst/>
                <a:uLnTx/>
                <a:uFillTx/>
                <a:latin typeface="Consolas"/>
                <a:ea typeface="Consolas"/>
                <a:cs typeface="Consolas"/>
                <a:sym typeface="Consolas"/>
              </a:rPr>
              <a:t>0.3333</a:t>
            </a:r>
            <a:r>
              <a:rPr kumimoji="0" lang="en-US" sz="2800" b="0" i="0" u="none" strike="noStrike" kern="0" cap="none" spc="0" normalizeH="0" baseline="0" noProof="0">
                <a:ln>
                  <a:noFill/>
                </a:ln>
                <a:solidFill>
                  <a:srgbClr val="C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51CEFF"/>
                </a:solidFill>
                <a:effectLst/>
                <a:uLnTx/>
                <a:uFillTx/>
                <a:latin typeface="Consolas"/>
                <a:ea typeface="Consolas"/>
                <a:cs typeface="Consolas"/>
                <a:sym typeface="Consolas"/>
              </a:rPr>
              <a:t>T</a:t>
            </a:r>
            <a:r>
              <a:rPr kumimoji="0" lang="en-US" sz="2800" b="0" i="0" u="none" strike="noStrike" kern="0" cap="none" spc="0" normalizeH="0" baseline="0" noProof="0">
                <a:ln>
                  <a:noFill/>
                </a:ln>
                <a:solidFill>
                  <a:srgbClr val="C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9E6CFF"/>
                </a:solidFill>
                <a:effectLst/>
                <a:uLnTx/>
                <a:uFillTx/>
                <a:latin typeface="Consolas"/>
                <a:ea typeface="Consolas"/>
                <a:cs typeface="Consolas"/>
                <a:sym typeface="Consolas"/>
              </a:rPr>
              <a:t>0.33333</a:t>
            </a:r>
            <a:r>
              <a:rPr kumimoji="0" lang="en-US" sz="2800" b="0" i="0" u="none" strike="noStrike" kern="0" cap="none" spc="0" normalizeH="0" baseline="0" noProof="0">
                <a:ln>
                  <a:noFill/>
                </a:ln>
                <a:solidFill>
                  <a:srgbClr val="CB004D"/>
                </a:solidFill>
                <a:effectLst/>
                <a:uLnTx/>
                <a:uFillTx/>
                <a:latin typeface="Consolas"/>
                <a:ea typeface="Consolas"/>
                <a:cs typeface="Consolas"/>
                <a:sym typeface="Consolas"/>
              </a:rPr>
              <a:t>)</a:t>
            </a:r>
            <a:r>
              <a:rPr kumimoji="0" lang="en-US" sz="2800" b="0" i="0" u="none" strike="noStrike" kern="0" cap="none" spc="0" normalizeH="0" baseline="0" noProof="0">
                <a:ln>
                  <a:noFill/>
                </a:ln>
                <a:solidFill>
                  <a:srgbClr val="CDA107"/>
                </a:solidFill>
                <a:effectLst/>
                <a:uLnTx/>
                <a:uFillTx/>
                <a:latin typeface="Consolas"/>
                <a:ea typeface="Consolas"/>
                <a:cs typeface="Consolas"/>
                <a:sym typeface="Consolas"/>
              </a:rPr>
              <a:t>)</a:t>
            </a:r>
            <a:endParaRPr kumimoji="0" sz="2800" b="0" i="0" u="none" strike="noStrike" kern="0" cap="none" spc="0" normalizeH="0" baseline="0" noProof="0">
              <a:ln>
                <a:noFill/>
              </a:ln>
              <a:solidFill>
                <a:srgbClr val="9E6CFF"/>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decl %eax</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movl (%esi), %eax</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decl %eax</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addl (%edi), %eax</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onsolas"/>
                <a:ea typeface="Consolas"/>
                <a:cs typeface="Consolas"/>
                <a:sym typeface="Consolas"/>
              </a:rPr>
              <a:t>retl</a:t>
            </a:r>
            <a:endParaRPr kumimoji="0" sz="2800" b="0" i="0" u="none" strike="noStrike" kern="0" cap="none" spc="0" normalizeH="0" baseline="0" noProof="0">
              <a:ln>
                <a:noFill/>
              </a:ln>
              <a:solidFill>
                <a:srgbClr val="000000"/>
              </a:solidFill>
              <a:effectLst/>
              <a:uLnTx/>
              <a:uFillTx/>
              <a:latin typeface="Consolas"/>
              <a:ea typeface="Consolas"/>
              <a:cs typeface="Consolas"/>
              <a:sym typeface="Consolas"/>
            </a:endParaRPr>
          </a:p>
        </p:txBody>
      </p:sp>
      <p:sp>
        <p:nvSpPr>
          <p:cNvPr id="1584" name="Google Shape;1584;p181"/>
          <p:cNvSpPr txBox="1">
            <a:spLocks noGrp="1"/>
          </p:cNvSpPr>
          <p:nvPr>
            <p:ph type="body" idx="4294967295"/>
          </p:nvPr>
        </p:nvSpPr>
        <p:spPr>
          <a:xfrm>
            <a:off x="2781949" y="1309863"/>
            <a:ext cx="17277000" cy="962100"/>
          </a:xfrm>
          <a:prstGeom prst="rect">
            <a:avLst/>
          </a:prstGeom>
          <a:noFill/>
          <a:ln>
            <a:noFill/>
          </a:ln>
        </p:spPr>
        <p:txBody>
          <a:bodyPr spcFirstLastPara="1" wrap="square" lIns="182850" tIns="91400" rIns="182850" bIns="91400" anchor="t" anchorCtr="0">
            <a:noAutofit/>
          </a:bodyPr>
          <a:lstStyle/>
          <a:p>
            <a:pPr marL="0" lvl="0" indent="0" algn="l" rtl="0">
              <a:spcBef>
                <a:spcPts val="0"/>
              </a:spcBef>
              <a:spcAft>
                <a:spcPts val="0"/>
              </a:spcAft>
              <a:buNone/>
            </a:pPr>
            <a:r>
              <a:rPr lang="en-US" sz="2800" dirty="0"/>
              <a:t>Here’s the </a:t>
            </a:r>
            <a:r>
              <a:rPr lang="en-US" sz="2800" dirty="0" err="1"/>
              <a:t>FixedDecimal</a:t>
            </a:r>
            <a:r>
              <a:rPr lang="en-US" sz="2800" dirty="0"/>
              <a:t> datatype and its addition operation…</a:t>
            </a: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584200" algn="l" rtl="0">
              <a:spcBef>
                <a:spcPts val="800"/>
              </a:spcBef>
              <a:spcAft>
                <a:spcPts val="0"/>
              </a:spcAft>
              <a:buSzPts val="5200"/>
              <a:buNone/>
            </a:pPr>
            <a:endParaRPr sz="2800" dirty="0"/>
          </a:p>
          <a:p>
            <a:pPr marL="914400" lvl="0" indent="-685800" algn="l" rtl="0">
              <a:spcBef>
                <a:spcPts val="600"/>
              </a:spcBef>
              <a:spcAft>
                <a:spcPts val="0"/>
              </a:spcAft>
              <a:buSzPts val="3600"/>
              <a:buNone/>
            </a:pPr>
            <a:endParaRPr sz="2800" dirty="0"/>
          </a:p>
          <a:p>
            <a:pPr marL="914400" lvl="0" indent="-584200" algn="l" rtl="0">
              <a:spcBef>
                <a:spcPts val="800"/>
              </a:spcBef>
              <a:spcAft>
                <a:spcPts val="0"/>
              </a:spcAft>
              <a:buSzPts val="5200"/>
              <a:buNone/>
            </a:pPr>
            <a:endParaRPr dirty="0"/>
          </a:p>
          <a:p>
            <a:pPr marL="914400" lvl="0" indent="-584200" algn="l" rtl="0">
              <a:spcBef>
                <a:spcPts val="800"/>
              </a:spcBef>
              <a:spcAft>
                <a:spcPts val="0"/>
              </a:spcAft>
              <a:buSzPts val="5200"/>
              <a:buNone/>
            </a:pPr>
            <a:endParaRPr dirty="0"/>
          </a:p>
          <a:p>
            <a:pPr marL="0" lvl="0" indent="0" algn="l" rtl="0">
              <a:spcBef>
                <a:spcPts val="800"/>
              </a:spcBef>
              <a:spcAft>
                <a:spcPts val="0"/>
              </a:spcAft>
              <a:buNone/>
            </a:pPr>
            <a:endParaRPr sz="2800" dirty="0"/>
          </a:p>
          <a:p>
            <a:pPr marL="0" lvl="0" indent="0" algn="l" rtl="0">
              <a:spcBef>
                <a:spcPts val="800"/>
              </a:spcBef>
              <a:spcAft>
                <a:spcPts val="0"/>
              </a:spcAft>
              <a:buNone/>
            </a:pPr>
            <a:r>
              <a:rPr lang="en-US" sz="2800" dirty="0"/>
              <a:t>… and lo, the Julia compiler produces a tiny # of ops on integers, just as required!</a:t>
            </a:r>
            <a:endParaRPr sz="2800" dirty="0"/>
          </a:p>
        </p:txBody>
      </p:sp>
      <p:sp>
        <p:nvSpPr>
          <p:cNvPr id="1585" name="Google Shape;1585;p181"/>
          <p:cNvSpPr/>
          <p:nvPr/>
        </p:nvSpPr>
        <p:spPr>
          <a:xfrm>
            <a:off x="15651131" y="9936847"/>
            <a:ext cx="7086600" cy="2322600"/>
          </a:xfrm>
          <a:prstGeom prst="wedgeRoundRectCallout">
            <a:avLst>
              <a:gd name="adj1" fmla="val -68010"/>
              <a:gd name="adj2" fmla="val 20076"/>
              <a:gd name="adj3" fmla="val 16667"/>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82850" tIns="91400" rIns="182850" bIns="914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DE6A10"/>
                </a:solidFill>
                <a:effectLst/>
                <a:uLnTx/>
                <a:uFillTx/>
                <a:latin typeface="Open Sans Light"/>
                <a:ea typeface="Open Sans Light"/>
                <a:cs typeface="Open Sans Light"/>
                <a:sym typeface="Open Sans Light"/>
              </a:rPr>
              <a:t>Moreover, this will be inlined at the call site in any practical example!</a:t>
            </a:r>
            <a:endParaRPr kumimoji="0" sz="2800" b="0" i="0" u="none" strike="noStrike" kern="0" cap="none" spc="0" normalizeH="0" baseline="0" noProof="0">
              <a:ln>
                <a:noFill/>
              </a:ln>
              <a:solidFill>
                <a:srgbClr val="DE6A10"/>
              </a:solidFill>
              <a:effectLst/>
              <a:uLnTx/>
              <a:uFillTx/>
              <a:latin typeface="Open Sans Light"/>
              <a:ea typeface="Open Sans Light"/>
              <a:cs typeface="Open Sans Light"/>
              <a:sym typeface="Open Sans Light"/>
            </a:endParaRPr>
          </a:p>
        </p:txBody>
      </p:sp>
      <p:sp>
        <p:nvSpPr>
          <p:cNvPr id="6" name="Shape 555">
            <a:extLst>
              <a:ext uri="{FF2B5EF4-FFF2-40B4-BE49-F238E27FC236}">
                <a16:creationId xmlns:a16="http://schemas.microsoft.com/office/drawing/2014/main" id="{1FCB9B62-98C8-EA48-B5FA-DBCE8BAB5191}"/>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75</a:t>
            </a:fld>
            <a:endParaRPr lang="en-US" dirty="0"/>
          </a:p>
        </p:txBody>
      </p:sp>
    </p:spTree>
    <p:extLst>
      <p:ext uri="{BB962C8B-B14F-4D97-AF65-F5344CB8AC3E}">
        <p14:creationId xmlns:p14="http://schemas.microsoft.com/office/powerpoint/2010/main" val="65474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540955-DD0D-3146-8CEB-8D3168D3C763}"/>
              </a:ext>
            </a:extLst>
          </p:cNvPr>
          <p:cNvSpPr>
            <a:spLocks noGrp="1"/>
          </p:cNvSpPr>
          <p:nvPr>
            <p:ph type="body" idx="4294967295"/>
          </p:nvPr>
        </p:nvSpPr>
        <p:spPr>
          <a:xfrm>
            <a:off x="1565274" y="1497013"/>
            <a:ext cx="17276906" cy="962025"/>
          </a:xfrm>
        </p:spPr>
        <p:txBody>
          <a:bodyPr/>
          <a:lstStyle/>
          <a:p>
            <a:r>
              <a:rPr lang="en-US" dirty="0"/>
              <a:t>What about </a:t>
            </a:r>
            <a:r>
              <a:rPr lang="en-US" b="1" dirty="0"/>
              <a:t>Parallelization and Accelerators?</a:t>
            </a:r>
          </a:p>
        </p:txBody>
      </p:sp>
      <p:pic>
        <p:nvPicPr>
          <p:cNvPr id="3" name="Picture 2">
            <a:extLst>
              <a:ext uri="{FF2B5EF4-FFF2-40B4-BE49-F238E27FC236}">
                <a16:creationId xmlns:a16="http://schemas.microsoft.com/office/drawing/2014/main" id="{F562DAA4-7B2D-164B-AE95-7F7D34958987}"/>
              </a:ext>
            </a:extLst>
          </p:cNvPr>
          <p:cNvPicPr>
            <a:picLocks noChangeAspect="1"/>
          </p:cNvPicPr>
          <p:nvPr/>
        </p:nvPicPr>
        <p:blipFill>
          <a:blip r:embed="rId2"/>
          <a:stretch>
            <a:fillRect/>
          </a:stretch>
        </p:blipFill>
        <p:spPr>
          <a:xfrm>
            <a:off x="8395161" y="2755900"/>
            <a:ext cx="7634753" cy="10106660"/>
          </a:xfrm>
          <a:prstGeom prst="rect">
            <a:avLst/>
          </a:prstGeom>
          <a:ln>
            <a:solidFill>
              <a:schemeClr val="tx2"/>
            </a:solidFill>
          </a:ln>
        </p:spPr>
      </p:pic>
      <p:pic>
        <p:nvPicPr>
          <p:cNvPr id="4" name="Picture 3">
            <a:extLst>
              <a:ext uri="{FF2B5EF4-FFF2-40B4-BE49-F238E27FC236}">
                <a16:creationId xmlns:a16="http://schemas.microsoft.com/office/drawing/2014/main" id="{18790A8B-DB8C-C04B-936B-480A6B5ABEF9}"/>
              </a:ext>
            </a:extLst>
          </p:cNvPr>
          <p:cNvPicPr>
            <a:picLocks noChangeAspect="1"/>
          </p:cNvPicPr>
          <p:nvPr/>
        </p:nvPicPr>
        <p:blipFill>
          <a:blip r:embed="rId3"/>
          <a:stretch>
            <a:fillRect/>
          </a:stretch>
        </p:blipFill>
        <p:spPr>
          <a:xfrm>
            <a:off x="16404519" y="2755900"/>
            <a:ext cx="7466744" cy="10106660"/>
          </a:xfrm>
          <a:prstGeom prst="rect">
            <a:avLst/>
          </a:prstGeom>
          <a:ln>
            <a:solidFill>
              <a:schemeClr val="tx2"/>
            </a:solidFill>
          </a:ln>
        </p:spPr>
      </p:pic>
      <p:pic>
        <p:nvPicPr>
          <p:cNvPr id="5" name="Picture 4">
            <a:extLst>
              <a:ext uri="{FF2B5EF4-FFF2-40B4-BE49-F238E27FC236}">
                <a16:creationId xmlns:a16="http://schemas.microsoft.com/office/drawing/2014/main" id="{AC9C640B-DE31-A244-9BA0-85DA265A408C}"/>
              </a:ext>
            </a:extLst>
          </p:cNvPr>
          <p:cNvPicPr>
            <a:picLocks noChangeAspect="1"/>
          </p:cNvPicPr>
          <p:nvPr/>
        </p:nvPicPr>
        <p:blipFill>
          <a:blip r:embed="rId4"/>
          <a:stretch>
            <a:fillRect/>
          </a:stretch>
        </p:blipFill>
        <p:spPr>
          <a:xfrm>
            <a:off x="511883" y="2755900"/>
            <a:ext cx="7537909" cy="10106660"/>
          </a:xfrm>
          <a:prstGeom prst="rect">
            <a:avLst/>
          </a:prstGeom>
          <a:ln>
            <a:solidFill>
              <a:schemeClr val="tx2"/>
            </a:solidFill>
          </a:ln>
        </p:spPr>
      </p:pic>
      <p:sp>
        <p:nvSpPr>
          <p:cNvPr id="6" name="Shape 555">
            <a:extLst>
              <a:ext uri="{FF2B5EF4-FFF2-40B4-BE49-F238E27FC236}">
                <a16:creationId xmlns:a16="http://schemas.microsoft.com/office/drawing/2014/main" id="{FFA4A0E3-BFDC-F146-A476-A15ABA23D6DC}"/>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76</a:t>
            </a:fld>
            <a:endParaRPr lang="en-US" dirty="0"/>
          </a:p>
        </p:txBody>
      </p:sp>
    </p:spTree>
    <p:extLst>
      <p:ext uri="{BB962C8B-B14F-4D97-AF65-F5344CB8AC3E}">
        <p14:creationId xmlns:p14="http://schemas.microsoft.com/office/powerpoint/2010/main" val="2277034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0A84-00B9-9940-8C1E-B49190D7F15B}"/>
              </a:ext>
            </a:extLst>
          </p:cNvPr>
          <p:cNvSpPr>
            <a:spLocks noGrp="1"/>
          </p:cNvSpPr>
          <p:nvPr>
            <p:ph type="title"/>
          </p:nvPr>
        </p:nvSpPr>
        <p:spPr/>
        <p:txBody>
          <a:bodyPr/>
          <a:lstStyle/>
          <a:p>
            <a:r>
              <a:rPr lang="en-US" dirty="0"/>
              <a:t>Closing</a:t>
            </a:r>
          </a:p>
        </p:txBody>
      </p:sp>
      <p:sp>
        <p:nvSpPr>
          <p:cNvPr id="3" name="Subtitle 2">
            <a:extLst>
              <a:ext uri="{FF2B5EF4-FFF2-40B4-BE49-F238E27FC236}">
                <a16:creationId xmlns:a16="http://schemas.microsoft.com/office/drawing/2014/main" id="{7B79138E-967F-B145-89FB-9541153AA272}"/>
              </a:ext>
            </a:extLst>
          </p:cNvPr>
          <p:cNvSpPr>
            <a:spLocks noGrp="1"/>
          </p:cNvSpPr>
          <p:nvPr>
            <p:ph type="subTitle" idx="1"/>
          </p:nvPr>
        </p:nvSpPr>
        <p:spPr/>
        <p:txBody>
          <a:bodyPr/>
          <a:lstStyle/>
          <a:p>
            <a:r>
              <a:rPr lang="en-US" dirty="0"/>
              <a:t>One more time</a:t>
            </a:r>
          </a:p>
        </p:txBody>
      </p:sp>
    </p:spTree>
    <p:extLst>
      <p:ext uri="{BB962C8B-B14F-4D97-AF65-F5344CB8AC3E}">
        <p14:creationId xmlns:p14="http://schemas.microsoft.com/office/powerpoint/2010/main" val="3148354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2" name="Title 1">
            <a:extLst>
              <a:ext uri="{FF2B5EF4-FFF2-40B4-BE49-F238E27FC236}">
                <a16:creationId xmlns:a16="http://schemas.microsoft.com/office/drawing/2014/main" id="{E4B964A0-4F1B-B946-B581-DCD3A5667A13}"/>
              </a:ext>
            </a:extLst>
          </p:cNvPr>
          <p:cNvSpPr>
            <a:spLocks noGrp="1"/>
          </p:cNvSpPr>
          <p:nvPr>
            <p:ph type="title"/>
          </p:nvPr>
        </p:nvSpPr>
        <p:spPr/>
        <p:txBody>
          <a:bodyPr/>
          <a:lstStyle/>
          <a:p>
            <a:pPr lvl="0">
              <a:lnSpc>
                <a:spcPct val="120000"/>
              </a:lnSpc>
              <a:buClr>
                <a:srgbClr val="F2F2F2"/>
              </a:buClr>
            </a:pPr>
            <a:r>
              <a:rPr lang="en-US" dirty="0">
                <a:solidFill>
                  <a:srgbClr val="F2F2F2"/>
                </a:solidFill>
              </a:rPr>
              <a:t>AI’s </a:t>
            </a:r>
            <a:r>
              <a:rPr lang="en-US" b="1" dirty="0">
                <a:solidFill>
                  <a:srgbClr val="F2F2F2"/>
                </a:solidFill>
              </a:rPr>
              <a:t>biggest opportunities are relational!</a:t>
            </a:r>
            <a:endParaRPr lang="en-US" b="1" dirty="0">
              <a:solidFill>
                <a:srgbClr val="F2F2F2"/>
              </a:solidFill>
              <a:latin typeface="Open Sans"/>
              <a:ea typeface="Open Sans"/>
              <a:cs typeface="Open Sans"/>
              <a:sym typeface="Open Sans"/>
            </a:endParaRPr>
          </a:p>
        </p:txBody>
      </p:sp>
      <p:sp>
        <p:nvSpPr>
          <p:cNvPr id="1055" name="Google Shape;1055;p140"/>
          <p:cNvSpPr/>
          <p:nvPr/>
        </p:nvSpPr>
        <p:spPr>
          <a:xfrm>
            <a:off x="1782392" y="2816299"/>
            <a:ext cx="4736209" cy="51732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ACCURACY</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Search for better</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b="0" i="0" u="none" strike="noStrike" cap="none" dirty="0">
                <a:solidFill>
                  <a:schemeClr val="bg1"/>
                </a:solidFill>
                <a:latin typeface="Open Sans"/>
                <a:ea typeface="Open Sans"/>
                <a:cs typeface="Open Sans"/>
                <a:sym typeface="Open Sans"/>
              </a:rPr>
              <a:t>Hyper 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Features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Models</a:t>
            </a:r>
          </a:p>
          <a:p>
            <a:pPr marL="285750" marR="0" lvl="0" indent="-285750" algn="l" rtl="0">
              <a:lnSpc>
                <a:spcPct val="120000"/>
              </a:lnSpc>
              <a:spcBef>
                <a:spcPts val="0"/>
              </a:spcBef>
              <a:spcAft>
                <a:spcPts val="0"/>
              </a:spcAft>
              <a:buClr>
                <a:srgbClr val="53585F"/>
              </a:buClr>
              <a:buSzPts val="2400"/>
              <a:buFont typeface="Noto Sans Symbols"/>
              <a:buChar char="▪"/>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Don’t make assumptions that you don’t need to make (e.g. </a:t>
            </a:r>
            <a:r>
              <a:rPr lang="en-US" sz="2800" dirty="0" err="1">
                <a:solidFill>
                  <a:schemeClr val="bg1"/>
                </a:solidFill>
                <a:latin typeface="Open Sans"/>
                <a:ea typeface="Open Sans"/>
                <a:cs typeface="Open Sans"/>
                <a:sym typeface="Open Sans"/>
              </a:rPr>
              <a:t>i.i.d</a:t>
            </a:r>
            <a:r>
              <a:rPr lang="en-US" sz="2800" dirty="0">
                <a:solidFill>
                  <a:schemeClr val="bg1"/>
                </a:solidFill>
                <a:latin typeface="Open Sans"/>
                <a:ea typeface="Open Sans"/>
                <a:cs typeface="Open Sans"/>
                <a:sym typeface="Open Sans"/>
              </a:rPr>
              <a:t>. assumption)</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6" name="Google Shape;1056;p140"/>
          <p:cNvSpPr/>
          <p:nvPr/>
        </p:nvSpPr>
        <p:spPr>
          <a:xfrm>
            <a:off x="13341896" y="2757757"/>
            <a:ext cx="4570013" cy="54687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chemeClr val="bg1"/>
                </a:solidFill>
                <a:latin typeface="Open Sans"/>
                <a:ea typeface="Open Sans"/>
                <a:cs typeface="Open Sans"/>
                <a:sym typeface="Open Sans"/>
              </a:rPr>
              <a:t>ROBUSTNESS</a:t>
            </a:r>
            <a:endParaRPr lang="en-US" sz="24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Many ”big data” problems are really a big collection of small data problems</a:t>
            </a:r>
          </a:p>
          <a:p>
            <a:pPr marR="0" lvl="0" algn="l" rtl="0">
              <a:lnSpc>
                <a:spcPct val="120000"/>
              </a:lnSpc>
              <a:spcBef>
                <a:spcPts val="0"/>
              </a:spcBef>
              <a:spcAft>
                <a:spcPts val="0"/>
              </a:spcAft>
              <a:buClr>
                <a:srgbClr val="53585F"/>
              </a:buClr>
              <a:buSzPts val="2400"/>
            </a:pP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Overcome challenges with small, incomplete, and dirty data problems by incorporating prior knowledge and expertise</a:t>
            </a:r>
            <a:endParaRPr sz="2400" b="0" i="0" u="none" strike="noStrike" cap="none" dirty="0">
              <a:solidFill>
                <a:schemeClr val="bg1"/>
              </a:solidFill>
              <a:latin typeface="Open Sans"/>
              <a:ea typeface="Open Sans"/>
              <a:cs typeface="Open Sans"/>
              <a:sym typeface="Open Sans"/>
            </a:endParaRPr>
          </a:p>
        </p:txBody>
      </p:sp>
      <p:sp>
        <p:nvSpPr>
          <p:cNvPr id="1057" name="Google Shape;1057;p140"/>
          <p:cNvSpPr/>
          <p:nvPr/>
        </p:nvSpPr>
        <p:spPr>
          <a:xfrm>
            <a:off x="1772696" y="7992369"/>
            <a:ext cx="4696258"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INTERPRETABILITY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Searching for models that are accurate and interpretable is harder than searching for accurate models</a:t>
            </a:r>
          </a:p>
          <a:p>
            <a:pPr marR="0" lvl="0" algn="l" rtl="0">
              <a:lnSpc>
                <a:spcPct val="120000"/>
              </a:lnSpc>
              <a:spcBef>
                <a:spcPts val="0"/>
              </a:spcBef>
              <a:spcAft>
                <a:spcPts val="0"/>
              </a:spcAft>
              <a:buClr>
                <a:srgbClr val="53585F"/>
              </a:buClr>
              <a:buSzPts val="2400"/>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Interpretation in terms of prior knowledge and in 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8" name="Google Shape;1058;p140"/>
          <p:cNvSpPr/>
          <p:nvPr/>
        </p:nvSpPr>
        <p:spPr>
          <a:xfrm>
            <a:off x="7507672" y="2771695"/>
            <a:ext cx="5024119" cy="59910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VERSATILITY</a:t>
            </a: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Reasoning and (generalized) inference: From observations to unknowns in any time period</a:t>
            </a:r>
          </a:p>
          <a:p>
            <a:pPr marL="285750" marR="0" lvl="0" indent="-285750" algn="l" rtl="0">
              <a:lnSpc>
                <a:spcPct val="120000"/>
              </a:lnSpc>
              <a:spcBef>
                <a:spcPts val="0"/>
              </a:spcBef>
              <a:spcAft>
                <a:spcPts val="0"/>
              </a:spcAft>
              <a:buClr>
                <a:srgbClr val="53585F"/>
              </a:buClr>
              <a:buSzPts val="2400"/>
              <a:buFont typeface="Noto Sans Symbols"/>
              <a:buChar char="▪"/>
            </a:pPr>
            <a:endParaRPr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Inference of any property in the model (e.g., it’s just as easy to infer price from sales as it is to infer sales from price)</a:t>
            </a:r>
          </a:p>
          <a:p>
            <a:pPr marL="0" marR="0" lvl="0" indent="0" algn="l" rtl="0">
              <a:lnSpc>
                <a:spcPct val="120000"/>
              </a:lnSpc>
              <a:spcBef>
                <a:spcPts val="0"/>
              </a:spcBef>
              <a:spcAft>
                <a:spcPts val="0"/>
              </a:spcAft>
              <a:buClr>
                <a:srgbClr val="53585F"/>
              </a:buClr>
              <a:buSzPts val="1600"/>
              <a:buFont typeface="Play"/>
              <a:buNone/>
            </a:pPr>
            <a:endParaRPr sz="1600" b="0" i="0" u="none" strike="noStrike" cap="none" dirty="0">
              <a:solidFill>
                <a:srgbClr val="000000"/>
              </a:solidFill>
              <a:latin typeface="Open Sans"/>
              <a:ea typeface="Open Sans"/>
              <a:cs typeface="Open Sans"/>
              <a:sym typeface="Open Sans"/>
            </a:endParaRPr>
          </a:p>
        </p:txBody>
      </p:sp>
      <p:sp>
        <p:nvSpPr>
          <p:cNvPr id="1074" name="Google Shape;1074;p140"/>
          <p:cNvSpPr/>
          <p:nvPr/>
        </p:nvSpPr>
        <p:spPr>
          <a:xfrm>
            <a:off x="13275074" y="7925463"/>
            <a:ext cx="4879223" cy="614325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rgbClr val="0070C0"/>
                </a:solidFill>
                <a:latin typeface="Open Sans"/>
                <a:ea typeface="Open Sans"/>
                <a:cs typeface="Open Sans"/>
                <a:sym typeface="Open Sans"/>
              </a:rPr>
              <a:t>FAIRNESS</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pPr>
            <a:r>
              <a:rPr lang="en-US" sz="2800" dirty="0">
                <a:solidFill>
                  <a:schemeClr val="bg1">
                    <a:lumMod val="50000"/>
                  </a:schemeClr>
                </a:solidFill>
                <a:latin typeface="Open Sans"/>
                <a:ea typeface="Open Sans"/>
                <a:cs typeface="Open Sans"/>
                <a:sym typeface="Open Sans"/>
              </a:rPr>
              <a:t>It’s not enough to exclude gender, ethnicity, race, age, </a:t>
            </a:r>
            <a:r>
              <a:rPr lang="en-US" sz="2800" dirty="0" err="1">
                <a:solidFill>
                  <a:schemeClr val="bg1">
                    <a:lumMod val="50000"/>
                  </a:schemeClr>
                </a:solidFill>
                <a:latin typeface="Open Sans"/>
                <a:ea typeface="Open Sans"/>
                <a:cs typeface="Open Sans"/>
                <a:sym typeface="Open Sans"/>
              </a:rPr>
              <a:t>etc</a:t>
            </a:r>
            <a:r>
              <a:rPr lang="en-US" sz="2800" dirty="0">
                <a:solidFill>
                  <a:schemeClr val="bg1">
                    <a:lumMod val="50000"/>
                  </a:schemeClr>
                </a:solidFill>
                <a:latin typeface="Open Sans"/>
                <a:ea typeface="Open Sans"/>
                <a:cs typeface="Open Sans"/>
                <a:sym typeface="Open Sans"/>
              </a:rPr>
              <a:t> as features to the models.  Other features might be correlated.</a:t>
            </a:r>
            <a:endParaRPr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Prejudice is a computational </a:t>
            </a:r>
            <a:r>
              <a:rPr lang="en-US" sz="2800" dirty="0">
                <a:solidFill>
                  <a:srgbClr val="53585F"/>
                </a:solidFill>
                <a:latin typeface="Open Sans"/>
                <a:ea typeface="Open Sans"/>
                <a:cs typeface="Open Sans"/>
                <a:sym typeface="Open Sans"/>
              </a:rPr>
              <a:t>limitation:  Reasoning about each person vs reasoning about the group</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6" name="Google Shape;1057;p140">
            <a:extLst>
              <a:ext uri="{FF2B5EF4-FFF2-40B4-BE49-F238E27FC236}">
                <a16:creationId xmlns:a16="http://schemas.microsoft.com/office/drawing/2014/main" id="{D58415AC-AC69-B343-8D70-5DFC1B73AAA6}"/>
              </a:ext>
            </a:extLst>
          </p:cNvPr>
          <p:cNvSpPr/>
          <p:nvPr/>
        </p:nvSpPr>
        <p:spPr>
          <a:xfrm>
            <a:off x="7567639" y="7992369"/>
            <a:ext cx="487922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 EXPLAINABILITY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err="1">
                <a:solidFill>
                  <a:schemeClr val="bg1">
                    <a:lumMod val="50000"/>
                  </a:schemeClr>
                </a:solidFill>
                <a:latin typeface="Open Sans"/>
                <a:ea typeface="Open Sans"/>
                <a:cs typeface="Open Sans"/>
                <a:sym typeface="Open Sans"/>
              </a:rPr>
              <a:t>Explainability</a:t>
            </a:r>
            <a:r>
              <a:rPr lang="en-US" sz="2800" dirty="0">
                <a:solidFill>
                  <a:schemeClr val="bg1">
                    <a:lumMod val="50000"/>
                  </a:schemeClr>
                </a:solidFill>
                <a:latin typeface="Open Sans"/>
                <a:ea typeface="Open Sans"/>
                <a:cs typeface="Open Sans"/>
                <a:sym typeface="Open Sans"/>
              </a:rPr>
              <a:t> typically implanted via separate shadow models that have to be learned </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Explanation in terms of prior knowledge and in </a:t>
            </a:r>
            <a:r>
              <a:rPr lang="en-US" sz="2800" dirty="0">
                <a:solidFill>
                  <a:srgbClr val="53585F"/>
                </a:solidFill>
                <a:latin typeface="Open Sans"/>
                <a:ea typeface="Open Sans"/>
                <a:cs typeface="Open Sans"/>
                <a:sym typeface="Open Sans"/>
              </a:rPr>
              <a:t>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7" name="Google Shape;1057;p140">
            <a:extLst>
              <a:ext uri="{FF2B5EF4-FFF2-40B4-BE49-F238E27FC236}">
                <a16:creationId xmlns:a16="http://schemas.microsoft.com/office/drawing/2014/main" id="{ACDA4BFB-D2C2-7345-AB38-564F97C35C8D}"/>
              </a:ext>
            </a:extLst>
          </p:cNvPr>
          <p:cNvSpPr/>
          <p:nvPr/>
        </p:nvSpPr>
        <p:spPr>
          <a:xfrm>
            <a:off x="18775269" y="799236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lumMod val="50000"/>
                  </a:schemeClr>
                </a:solidFill>
                <a:latin typeface="Open Sans"/>
                <a:ea typeface="Open Sans"/>
                <a:cs typeface="Open Sans"/>
                <a:sym typeface="Open Sans"/>
              </a:rPr>
              <a:t> </a:t>
            </a:r>
            <a:r>
              <a:rPr lang="en-US" sz="3200" b="1" i="0" u="none" strike="noStrike" cap="none" dirty="0">
                <a:solidFill>
                  <a:srgbClr val="0070C0"/>
                </a:solidFill>
                <a:latin typeface="Open Sans"/>
                <a:ea typeface="Open Sans"/>
                <a:cs typeface="Open Sans"/>
                <a:sym typeface="Open Sans"/>
              </a:rPr>
              <a:t>CAUSALITY</a:t>
            </a:r>
            <a:r>
              <a:rPr lang="en-US" sz="3200" b="1" i="0" u="none" strike="noStrike" cap="none" dirty="0">
                <a:solidFill>
                  <a:schemeClr val="bg1">
                    <a:lumMod val="50000"/>
                  </a:schemeClr>
                </a:solidFill>
                <a:latin typeface="Open Sans"/>
                <a:ea typeface="Open Sans"/>
                <a:cs typeface="Open Sans"/>
                <a:sym typeface="Open Sans"/>
              </a:rPr>
              <a:t> </a:t>
            </a: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Understanding causality beyond A/B testing</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Computationally very expensive</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30" name="Google Shape;1057;p140">
            <a:extLst>
              <a:ext uri="{FF2B5EF4-FFF2-40B4-BE49-F238E27FC236}">
                <a16:creationId xmlns:a16="http://schemas.microsoft.com/office/drawing/2014/main" id="{E6BDEA66-DFF9-A24B-A168-8E6F0598BDCA}"/>
              </a:ext>
            </a:extLst>
          </p:cNvPr>
          <p:cNvSpPr/>
          <p:nvPr/>
        </p:nvSpPr>
        <p:spPr>
          <a:xfrm>
            <a:off x="18722014" y="281629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solidFill>
                <a:latin typeface="Open Sans"/>
                <a:ea typeface="Open Sans"/>
                <a:cs typeface="Open Sans"/>
                <a:sym typeface="Open Sans"/>
              </a:rPr>
              <a:t> </a:t>
            </a:r>
            <a:r>
              <a:rPr lang="en-US" sz="3200" b="1" dirty="0">
                <a:solidFill>
                  <a:schemeClr val="bg1"/>
                </a:solidFill>
                <a:latin typeface="Open Sans"/>
                <a:ea typeface="Open Sans"/>
                <a:cs typeface="Open Sans"/>
                <a:sym typeface="Open Sans"/>
              </a:rPr>
              <a:t>SELF-SUPERVISION</a:t>
            </a:r>
            <a:r>
              <a:rPr lang="en-US" sz="3200" b="1" i="0" u="none" strike="noStrike" cap="none" dirty="0">
                <a:solidFill>
                  <a:schemeClr val="bg1"/>
                </a:solidFill>
                <a:latin typeface="Open Sans"/>
                <a:ea typeface="Open Sans"/>
                <a:cs typeface="Open Sans"/>
                <a:sym typeface="Open Sans"/>
              </a:rPr>
              <a:t> </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“The future will be self-supervised” Yann </a:t>
            </a:r>
            <a:r>
              <a:rPr lang="en-US" sz="2800" dirty="0" err="1">
                <a:solidFill>
                  <a:schemeClr val="bg1"/>
                </a:solidFill>
                <a:latin typeface="Open Sans"/>
                <a:ea typeface="Open Sans"/>
                <a:cs typeface="Open Sans"/>
                <a:sym typeface="Open Sans"/>
              </a:rPr>
              <a:t>LeCun</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Build models of the world by observing it and searching model space for the models that have the most explanatory power</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828854670"/>
      </p:ext>
    </p:extLst>
  </p:cSld>
  <p:clrMapOvr>
    <a:masterClrMapping/>
  </p:clrMapOvr>
  <p:transition spd="slow">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Product: </a:t>
            </a:r>
            <a:r>
              <a:rPr lang="en-US" b="1" dirty="0"/>
              <a:t>Real “in-database” AI and ML</a:t>
            </a:r>
          </a:p>
        </p:txBody>
      </p:sp>
      <p:pic>
        <p:nvPicPr>
          <p:cNvPr id="2" name="Picture 1">
            <a:extLst>
              <a:ext uri="{FF2B5EF4-FFF2-40B4-BE49-F238E27FC236}">
                <a16:creationId xmlns:a16="http://schemas.microsoft.com/office/drawing/2014/main" id="{AA04F9CA-C712-604A-9D2C-966EBA288AD3}"/>
              </a:ext>
            </a:extLst>
          </p:cNvPr>
          <p:cNvPicPr>
            <a:picLocks noChangeAspect="1"/>
          </p:cNvPicPr>
          <p:nvPr/>
        </p:nvPicPr>
        <p:blipFill>
          <a:blip r:embed="rId3"/>
          <a:stretch>
            <a:fillRect/>
          </a:stretch>
        </p:blipFill>
        <p:spPr>
          <a:xfrm>
            <a:off x="2311264" y="3536950"/>
            <a:ext cx="19761472" cy="8248650"/>
          </a:xfrm>
          <a:prstGeom prst="rect">
            <a:avLst/>
          </a:prstGeom>
        </p:spPr>
      </p:pic>
    </p:spTree>
    <p:extLst>
      <p:ext uri="{BB962C8B-B14F-4D97-AF65-F5344CB8AC3E}">
        <p14:creationId xmlns:p14="http://schemas.microsoft.com/office/powerpoint/2010/main" val="62771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p:cNvSpPr>
          <p:nvPr/>
        </p:nvSpPr>
        <p:spPr>
          <a:xfrm>
            <a:off x="27319" y="30974"/>
            <a:ext cx="2971063" cy="1181138"/>
          </a:xfrm>
          <a:prstGeom prst="rect">
            <a:avLst/>
          </a:prstGeom>
          <a:solidFill>
            <a:schemeClr val="bg1"/>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22" name="Picture Placeholder 11"/>
          <p:cNvPicPr>
            <a:picLocks noChangeAspect="1"/>
          </p:cNvPicPr>
          <p:nvPr/>
        </p:nvPicPr>
        <p:blipFill rotWithShape="1">
          <a:blip r:embed="rId3">
            <a:alphaModFix amt="24000"/>
          </a:blip>
          <a:srcRect l="-1187" t="6465" r="52805" b="5450"/>
          <a:stretch/>
        </p:blipFill>
        <p:spPr>
          <a:xfrm>
            <a:off x="12106924" y="-51975"/>
            <a:ext cx="12157076" cy="13088606"/>
          </a:xfrm>
          <a:prstGeom prst="rect">
            <a:avLst/>
          </a:prstGeom>
          <a:noFill/>
          <a:ln w="12700">
            <a:miter lim="400000"/>
          </a:ln>
        </p:spPr>
      </p:pic>
      <p:sp>
        <p:nvSpPr>
          <p:cNvPr id="616" name="Shape 616"/>
          <p:cNvSpPr>
            <a:spLocks noGrp="1"/>
          </p:cNvSpPr>
          <p:nvPr>
            <p:ph type="sldNum" idx="12"/>
          </p:nvPr>
        </p:nvSpPr>
        <p:spPr>
          <a:prstGeom prst="rect">
            <a:avLst/>
          </a:prstGeom>
          <a:ln w="12700">
            <a:miter lim="400000"/>
          </a:ln>
        </p:spPr>
        <p:txBody>
          <a:bodyPr wrap="square" lIns="50800" tIns="50800" rIns="50800" bIns="50800">
            <a:spAutoFit/>
          </a:bodyPr>
          <a:lstStyle>
            <a:defPPr marL="0" marR="0" indent="0" algn="l" defTabSz="914400" rtl="0" fontAlgn="auto" latinLnBrk="1" hangingPunct="0">
              <a:lnSpc>
                <a:spcPct val="100000"/>
              </a:lnSpc>
              <a:spcBef>
                <a:spcPts val="0"/>
              </a:spcBef>
              <a:spcAft>
                <a:spcPts val="0"/>
              </a:spcAft>
              <a:buFontTx/>
              <a:buNone/>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FontTx/>
              <a:buNone/>
              <a:defRPr kumimoji="0" sz="1600" b="0" i="0" u="none" strike="noStrike" cap="none" spc="0" normalizeH="0" baseline="0">
                <a:ln>
                  <a:noFill/>
                </a:ln>
                <a:solidFill>
                  <a:srgbClr val="53585F"/>
                </a:solidFill>
                <a:effectLst/>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0" marR="0" indent="228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US" smtClean="0"/>
              <a:pPr/>
              <a:t>8</a:t>
            </a:fld>
            <a:endParaRPr dirty="0">
              <a:uFillTx/>
            </a:endParaRPr>
          </a:p>
        </p:txBody>
      </p:sp>
      <p:pic>
        <p:nvPicPr>
          <p:cNvPr id="12" name="Picture Placeholder 11"/>
          <p:cNvPicPr>
            <a:picLocks noGrp="1" noChangeAspect="1"/>
          </p:cNvPicPr>
          <p:nvPr>
            <p:ph type="pic" sz="quarter" idx="4294967295"/>
          </p:nvPr>
        </p:nvPicPr>
        <p:blipFill rotWithShape="1">
          <a:blip r:embed="rId4">
            <a:alphaModFix amt="12000"/>
          </a:blip>
          <a:srcRect l="30345" t="22787" r="14842" b="30726"/>
          <a:stretch/>
        </p:blipFill>
        <p:spPr>
          <a:xfrm>
            <a:off x="0" y="0"/>
            <a:ext cx="12157075" cy="13088938"/>
          </a:xfrm>
          <a:noFill/>
        </p:spPr>
      </p:pic>
      <p:sp>
        <p:nvSpPr>
          <p:cNvPr id="21" name="Shape 1085"/>
          <p:cNvSpPr>
            <a:spLocks/>
          </p:cNvSpPr>
          <p:nvPr/>
        </p:nvSpPr>
        <p:spPr>
          <a:xfrm>
            <a:off x="-50150" y="30974"/>
            <a:ext cx="12234544" cy="13685026"/>
          </a:xfrm>
          <a:prstGeom prst="rect">
            <a:avLst/>
          </a:prstGeom>
          <a:solidFill>
            <a:schemeClr val="bg1">
              <a:lumMod val="65000"/>
              <a:alpha val="85000"/>
            </a:schemeClr>
          </a:solidFill>
          <a:ln w="12700">
            <a:miter lim="400000"/>
          </a:ln>
        </p:spPr>
        <p:txBody>
          <a:bodyPr lIns="50800" tIns="50800" rIns="50800" bIns="50800" anchor="ctr"/>
          <a:lstStyle/>
          <a:p>
            <a:pPr>
              <a:defRPr sz="3200">
                <a:solidFill>
                  <a:srgbClr val="FFFFFF"/>
                </a:solidFill>
                <a:uFillTx/>
              </a:defRPr>
            </a:pPr>
            <a:endParaRPr dirty="0">
              <a:uFillTx/>
            </a:endParaRPr>
          </a:p>
        </p:txBody>
      </p:sp>
      <p:sp>
        <p:nvSpPr>
          <p:cNvPr id="621" name="Shape 621"/>
          <p:cNvSpPr>
            <a:spLocks/>
          </p:cNvSpPr>
          <p:nvPr/>
        </p:nvSpPr>
        <p:spPr>
          <a:xfrm>
            <a:off x="4117068" y="6271867"/>
            <a:ext cx="5010987" cy="1132233"/>
          </a:xfrm>
          <a:prstGeom prst="rect">
            <a:avLst/>
          </a:prstGeom>
          <a:ln w="12700">
            <a:miter lim="400000"/>
          </a:ln>
        </p:spPr>
        <p:txBody>
          <a:bodyPr wrap="none" lIns="50800" tIns="50800" rIns="50800" bIns="50800" anchor="b">
            <a:spAutoFit/>
          </a:bodyPr>
          <a:lstStyle>
            <a:lvl1pPr algn="l">
              <a:lnSpc>
                <a:spcPct val="120000"/>
              </a:lnSpc>
              <a:defRPr>
                <a:solidFill>
                  <a:srgbClr val="53585F"/>
                </a:solidFill>
                <a:uFillTx/>
                <a:latin typeface="San Francisco Display Bold"/>
                <a:ea typeface="San Francisco Display Bold"/>
                <a:cs typeface="San Francisco Display Bold"/>
                <a:sym typeface="San Francisco Display Bold"/>
              </a:defRPr>
            </a:lvl1pPr>
          </a:lstStyle>
          <a:p>
            <a:r>
              <a:rPr lang="en-US" sz="60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Navigational</a:t>
            </a:r>
            <a:endParaRPr sz="60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Shape 1085"/>
          <p:cNvSpPr>
            <a:spLocks/>
          </p:cNvSpPr>
          <p:nvPr/>
        </p:nvSpPr>
        <p:spPr>
          <a:xfrm>
            <a:off x="12261863" y="30974"/>
            <a:ext cx="12234544" cy="13685026"/>
          </a:xfrm>
          <a:prstGeom prst="rect">
            <a:avLst/>
          </a:prstGeom>
          <a:solidFill>
            <a:srgbClr val="0365C0">
              <a:alpha val="85000"/>
            </a:srgbClr>
          </a:solidFill>
          <a:ln w="12700">
            <a:miter lim="400000"/>
          </a:ln>
        </p:spPr>
        <p:txBody>
          <a:bodyPr lIns="50800" tIns="50800" rIns="50800" bIns="50800" anchor="ctr"/>
          <a:lstStyle/>
          <a:p>
            <a:pPr>
              <a:defRPr sz="3200">
                <a:solidFill>
                  <a:srgbClr val="FFFFFF"/>
                </a:solidFill>
                <a:uFillTx/>
              </a:defRPr>
            </a:pPr>
            <a:endParaRPr dirty="0">
              <a:uFillTx/>
            </a:endParaRPr>
          </a:p>
        </p:txBody>
      </p:sp>
      <p:sp>
        <p:nvSpPr>
          <p:cNvPr id="9" name="Shape 621"/>
          <p:cNvSpPr>
            <a:spLocks/>
          </p:cNvSpPr>
          <p:nvPr/>
        </p:nvSpPr>
        <p:spPr>
          <a:xfrm>
            <a:off x="16543722" y="6271867"/>
            <a:ext cx="4012317" cy="1132233"/>
          </a:xfrm>
          <a:prstGeom prst="rect">
            <a:avLst/>
          </a:prstGeom>
          <a:ln w="12700">
            <a:miter lim="400000"/>
          </a:ln>
        </p:spPr>
        <p:txBody>
          <a:bodyPr wrap="none" lIns="50800" tIns="50800" rIns="50800" bIns="50800" anchor="b">
            <a:spAutoFit/>
          </a:bodyPr>
          <a:lstStyle>
            <a:lvl1pPr algn="l">
              <a:lnSpc>
                <a:spcPct val="120000"/>
              </a:lnSpc>
              <a:defRPr>
                <a:solidFill>
                  <a:srgbClr val="53585F"/>
                </a:solidFill>
                <a:uFillTx/>
                <a:latin typeface="San Francisco Display Bold"/>
                <a:ea typeface="San Francisco Display Bold"/>
                <a:cs typeface="San Francisco Display Bold"/>
                <a:sym typeface="San Francisco Display Bold"/>
              </a:defRPr>
            </a:lvl1pPr>
          </a:lstStyle>
          <a:p>
            <a:r>
              <a:rPr lang="en-US" sz="6000"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rPr>
              <a:t>Relational</a:t>
            </a:r>
            <a:endParaRPr b="1" dirty="0">
              <a:solidFill>
                <a:schemeClr val="bg1"/>
              </a:solidFill>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a:spLocks/>
          </p:cNvSpPr>
          <p:nvPr/>
        </p:nvSpPr>
        <p:spPr>
          <a:xfrm>
            <a:off x="10695836" y="1421060"/>
            <a:ext cx="2977116" cy="1460497"/>
          </a:xfrm>
          <a:prstGeom prst="rect">
            <a:avLst/>
          </a:prstGeom>
          <a:solidFill>
            <a:schemeClr val="tx2">
              <a:lumMod val="20000"/>
              <a:lumOff val="80000"/>
            </a:schemeClr>
          </a:solidFill>
          <a:ln w="12700" cap="flat">
            <a:noFill/>
            <a:miter lim="400000"/>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50800" tIns="50800" rIns="50800" bIns="50800" numCol="1" rtlCol="0" anchor="ctr">
            <a:spAutoFit/>
          </a:bodyPr>
          <a:lstStyle/>
          <a:p>
            <a:pPr marL="0" marR="0" indent="0" algn="ctr" defTabSz="825500" rtl="0" fontAlgn="auto" latinLnBrk="0" hangingPunct="0">
              <a:lnSpc>
                <a:spcPct val="100000"/>
              </a:lnSpc>
              <a:spcBef>
                <a:spcPts val="0"/>
              </a:spcBef>
              <a:spcAft>
                <a:spcPts val="0"/>
              </a:spcAft>
              <a:buFontTx/>
              <a:buNone/>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17" name="Shape 617"/>
          <p:cNvSpPr>
            <a:spLocks/>
          </p:cNvSpPr>
          <p:nvPr/>
        </p:nvSpPr>
        <p:spPr>
          <a:xfrm>
            <a:off x="-277482" y="1202135"/>
            <a:ext cx="24773889" cy="1750031"/>
          </a:xfrm>
          <a:prstGeom prst="rect">
            <a:avLst/>
          </a:prstGeom>
          <a:ln w="12700">
            <a:miter lim="400000"/>
          </a:ln>
        </p:spPr>
        <p:txBody>
          <a:bodyPr wrap="square" lIns="50800" tIns="50800" rIns="50800" bIns="50800" anchor="b">
            <a:spAutoFit/>
          </a:bodyPr>
          <a:lstStyle/>
          <a:p>
            <a:pPr algn="ctr">
              <a:lnSpc>
                <a:spcPct val="120000"/>
              </a:lnSpc>
              <a:defRPr sz="3300">
                <a:solidFill>
                  <a:srgbClr val="53585F"/>
                </a:solidFill>
                <a:uFillTx/>
                <a:latin typeface="San Francisco Display Light"/>
                <a:ea typeface="San Francisco Display Light"/>
                <a:cs typeface="San Francisco Display Light"/>
                <a:sym typeface="San Francisco Display Light"/>
              </a:defRPr>
            </a:pPr>
            <a:r>
              <a:rPr lang="en-US" sz="9600" dirty="0">
                <a:solidFill>
                  <a:schemeClr val="bg1">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rPr>
              <a:t>1974</a:t>
            </a:r>
            <a:endParaRPr sz="2400" dirty="0">
              <a:solidFill>
                <a:schemeClr val="bg1">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93013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l">
              <a:spcBef>
                <a:spcPts val="1200"/>
              </a:spcBef>
              <a:buNone/>
            </a:pPr>
            <a:r>
              <a:rPr lang="en-US" b="1" dirty="0"/>
              <a:t>AI investment is focused on consumer AI</a:t>
            </a:r>
          </a:p>
          <a:p>
            <a:pPr lvl="1" algn="l">
              <a:spcBef>
                <a:spcPts val="1200"/>
              </a:spcBef>
            </a:pPr>
            <a:r>
              <a:rPr lang="en-US" dirty="0"/>
              <a:t>Deep learning for images, speech, text </a:t>
            </a:r>
            <a:r>
              <a:rPr lang="en-US" dirty="0">
                <a:sym typeface="Wingdings" pitchFamily="2" charset="2"/>
              </a:rPr>
              <a:t> not relational data (yet)</a:t>
            </a:r>
            <a:endParaRPr lang="en-US" dirty="0"/>
          </a:p>
          <a:p>
            <a:pPr marL="25400" indent="0" algn="l">
              <a:spcBef>
                <a:spcPts val="1200"/>
              </a:spcBef>
              <a:buNone/>
            </a:pPr>
            <a:endParaRPr lang="en-US" b="1" dirty="0"/>
          </a:p>
          <a:p>
            <a:pPr marL="25400" indent="0" algn="l">
              <a:spcBef>
                <a:spcPts val="1200"/>
              </a:spcBef>
              <a:buNone/>
            </a:pPr>
            <a:r>
              <a:rPr lang="en-US" b="1" dirty="0"/>
              <a:t>Weaknesses of implementations of relational data management systems</a:t>
            </a:r>
          </a:p>
          <a:p>
            <a:pPr lvl="1" algn="l">
              <a:spcBef>
                <a:spcPts val="1200"/>
              </a:spcBef>
            </a:pPr>
            <a:r>
              <a:rPr lang="en-US" dirty="0"/>
              <a:t>Abstraction leads to regret</a:t>
            </a:r>
          </a:p>
          <a:p>
            <a:pPr lvl="1" algn="l">
              <a:spcBef>
                <a:spcPts val="1200"/>
              </a:spcBef>
            </a:pPr>
            <a:r>
              <a:rPr lang="en-US" dirty="0"/>
              <a:t>Can guarantee correct answer but can’t guarantee optimal path to get there</a:t>
            </a:r>
          </a:p>
          <a:p>
            <a:pPr lvl="1" algn="l">
              <a:spcBef>
                <a:spcPts val="1200"/>
              </a:spcBef>
            </a:pPr>
            <a:r>
              <a:rPr lang="en-US" dirty="0"/>
              <a:t>Limitations on expressiveness, i.e. I can’t always ask the question I want to ask</a:t>
            </a:r>
          </a:p>
          <a:p>
            <a:pPr marL="25400" indent="0" algn="l">
              <a:spcBef>
                <a:spcPts val="1200"/>
              </a:spcBef>
              <a:buNone/>
            </a:pPr>
            <a:endParaRPr lang="en-US" b="1" dirty="0"/>
          </a:p>
          <a:p>
            <a:pPr marL="25400" indent="0" algn="l">
              <a:spcBef>
                <a:spcPts val="1200"/>
              </a:spcBef>
              <a:buNone/>
            </a:pPr>
            <a:r>
              <a:rPr lang="en-US" b="1" dirty="0"/>
              <a:t>Inertia</a:t>
            </a:r>
            <a:r>
              <a:rPr lang="en-US" dirty="0"/>
              <a:t> — we have something that (sort of) works and we’re getting by.  “you can’t expect us to rewrite all this code and retrain all those data scientists and programmers”</a:t>
            </a:r>
          </a:p>
          <a:p>
            <a:pPr lvl="1" algn="l">
              <a:spcBef>
                <a:spcPts val="1200"/>
              </a:spcBef>
            </a:pPr>
            <a:r>
              <a:rPr lang="en-US" dirty="0"/>
              <a:t>The number of models that haven’t been built is   </a:t>
            </a:r>
            <a:r>
              <a:rPr lang="en-US" b="1" dirty="0"/>
              <a:t>&gt;&gt;&gt;</a:t>
            </a:r>
            <a:r>
              <a:rPr lang="en-US" dirty="0"/>
              <a:t>   the number of models that have</a:t>
            </a:r>
          </a:p>
          <a:p>
            <a:pPr lvl="1" algn="l">
              <a:spcBef>
                <a:spcPts val="1200"/>
              </a:spcBef>
            </a:pPr>
            <a:r>
              <a:rPr lang="en-US" dirty="0"/>
              <a:t>The number of future modelers is   </a:t>
            </a:r>
            <a:r>
              <a:rPr lang="en-US" b="1" dirty="0"/>
              <a:t>&gt;&gt;&gt;</a:t>
            </a:r>
            <a:r>
              <a:rPr lang="en-US" dirty="0"/>
              <a:t>   the number of current modelers</a:t>
            </a:r>
          </a:p>
          <a:p>
            <a:pPr lvl="1" algn="l">
              <a:spcBef>
                <a:spcPts val="1200"/>
              </a:spcBef>
            </a:pPr>
            <a:r>
              <a:rPr lang="en-US" dirty="0"/>
              <a:t>The number of domain experts is </a:t>
            </a:r>
            <a:r>
              <a:rPr lang="en-US" b="1" dirty="0"/>
              <a:t>&gt;&gt;&gt;</a:t>
            </a:r>
            <a:r>
              <a:rPr lang="en-US" dirty="0"/>
              <a:t> the number of modelers and data scientists</a:t>
            </a:r>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Why </a:t>
            </a:r>
            <a:r>
              <a:rPr lang="en-US" b="1" dirty="0"/>
              <a:t>hasn’t this happened yet?</a:t>
            </a:r>
          </a:p>
        </p:txBody>
      </p:sp>
      <p:sp>
        <p:nvSpPr>
          <p:cNvPr id="6" name="Shape 555">
            <a:extLst>
              <a:ext uri="{FF2B5EF4-FFF2-40B4-BE49-F238E27FC236}">
                <a16:creationId xmlns:a16="http://schemas.microsoft.com/office/drawing/2014/main" id="{3BE49A29-ABCA-114F-B837-66414A162B3B}"/>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80</a:t>
            </a:fld>
            <a:endParaRPr lang="en-US" dirty="0"/>
          </a:p>
        </p:txBody>
      </p:sp>
    </p:spTree>
    <p:extLst>
      <p:ext uri="{BB962C8B-B14F-4D97-AF65-F5344CB8AC3E}">
        <p14:creationId xmlns:p14="http://schemas.microsoft.com/office/powerpoint/2010/main" val="4160015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639DBC-D185-2D46-A5C2-0F90555F4936}"/>
              </a:ext>
            </a:extLst>
          </p:cNvPr>
          <p:cNvSpPr>
            <a:spLocks noGrp="1"/>
          </p:cNvSpPr>
          <p:nvPr>
            <p:ph type="body" idx="1"/>
          </p:nvPr>
        </p:nvSpPr>
        <p:spPr/>
        <p:txBody>
          <a:bodyPr/>
          <a:lstStyle/>
          <a:p>
            <a:pPr lvl="1" algn="l"/>
            <a:endParaRPr lang="en-US" dirty="0"/>
          </a:p>
          <a:p>
            <a:pPr algn="l">
              <a:spcBef>
                <a:spcPts val="1200"/>
              </a:spcBef>
            </a:pPr>
            <a:r>
              <a:rPr lang="en-US" dirty="0"/>
              <a:t>We invented a new generation of (meta) algorithms that provide optimal solutions to large problem classes</a:t>
            </a:r>
          </a:p>
          <a:p>
            <a:pPr lvl="1" algn="l">
              <a:spcBef>
                <a:spcPts val="1200"/>
              </a:spcBef>
            </a:pPr>
            <a:r>
              <a:rPr lang="en-US" dirty="0"/>
              <a:t>OOM </a:t>
            </a:r>
            <a:r>
              <a:rPr lang="en-US" b="1" dirty="0"/>
              <a:t>more power</a:t>
            </a:r>
            <a:r>
              <a:rPr lang="en-US" dirty="0"/>
              <a:t> for OOM </a:t>
            </a:r>
            <a:r>
              <a:rPr lang="en-US" b="1" dirty="0"/>
              <a:t>better intelligence</a:t>
            </a:r>
          </a:p>
          <a:p>
            <a:pPr marL="25400" indent="0" algn="l">
              <a:spcBef>
                <a:spcPts val="1200"/>
              </a:spcBef>
              <a:buNone/>
            </a:pPr>
            <a:endParaRPr lang="en-US" dirty="0"/>
          </a:p>
          <a:p>
            <a:pPr algn="l">
              <a:spcBef>
                <a:spcPts val="1200"/>
              </a:spcBef>
            </a:pPr>
            <a:r>
              <a:rPr lang="en-US" dirty="0"/>
              <a:t>New generation of compilers that eliminate the cost of abstraction</a:t>
            </a:r>
          </a:p>
          <a:p>
            <a:pPr lvl="1" algn="l">
              <a:spcBef>
                <a:spcPts val="1200"/>
              </a:spcBef>
            </a:pPr>
            <a:r>
              <a:rPr lang="en-US" dirty="0"/>
              <a:t>Allow us to specialize for workload</a:t>
            </a:r>
          </a:p>
          <a:p>
            <a:pPr lvl="1" algn="l">
              <a:spcBef>
                <a:spcPts val="1200"/>
              </a:spcBef>
            </a:pPr>
            <a:r>
              <a:rPr lang="en-US" dirty="0"/>
              <a:t>Allow us to specialize for datasets</a:t>
            </a:r>
          </a:p>
          <a:p>
            <a:pPr lvl="1" algn="l">
              <a:spcBef>
                <a:spcPts val="1200"/>
              </a:spcBef>
            </a:pPr>
            <a:endParaRPr lang="en-US" dirty="0"/>
          </a:p>
          <a:p>
            <a:pPr algn="l">
              <a:spcBef>
                <a:spcPts val="1200"/>
              </a:spcBef>
            </a:pPr>
            <a:r>
              <a:rPr lang="en-US" dirty="0"/>
              <a:t>Backlash against Hadoop (Map-Reduce), NoSQL, ML Frameworks – “the emperor has no clothes” is in the air</a:t>
            </a:r>
          </a:p>
          <a:p>
            <a:pPr lvl="1" algn="l">
              <a:spcBef>
                <a:spcPts val="1200"/>
              </a:spcBef>
            </a:pPr>
            <a:r>
              <a:rPr lang="en-US" dirty="0"/>
              <a:t>Require you to sell your soul for scalability and/or performance</a:t>
            </a:r>
          </a:p>
          <a:p>
            <a:pPr lvl="1" algn="l">
              <a:spcBef>
                <a:spcPts val="1200"/>
              </a:spcBef>
            </a:pPr>
            <a:r>
              <a:rPr lang="en-US" dirty="0"/>
              <a:t>Harder to program and operate</a:t>
            </a:r>
          </a:p>
          <a:p>
            <a:pPr lvl="1" algn="l"/>
            <a:endParaRPr lang="en-US"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Why </a:t>
            </a:r>
            <a:r>
              <a:rPr lang="en-US" b="1" dirty="0"/>
              <a:t>Now?</a:t>
            </a:r>
          </a:p>
        </p:txBody>
      </p:sp>
      <p:sp>
        <p:nvSpPr>
          <p:cNvPr id="4" name="Shape 555">
            <a:extLst>
              <a:ext uri="{FF2B5EF4-FFF2-40B4-BE49-F238E27FC236}">
                <a16:creationId xmlns:a16="http://schemas.microsoft.com/office/drawing/2014/main" id="{7F03251C-AC61-D640-A64D-6A25D4AAE73F}"/>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81</a:t>
            </a:fld>
            <a:endParaRPr lang="en-US" dirty="0"/>
          </a:p>
        </p:txBody>
      </p:sp>
    </p:spTree>
    <p:extLst>
      <p:ext uri="{BB962C8B-B14F-4D97-AF65-F5344CB8AC3E}">
        <p14:creationId xmlns:p14="http://schemas.microsoft.com/office/powerpoint/2010/main" val="117356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1D9393-F3AE-E047-B818-6E0E8928AA70}"/>
              </a:ext>
            </a:extLst>
          </p:cNvPr>
          <p:cNvSpPr>
            <a:spLocks noGrp="1"/>
          </p:cNvSpPr>
          <p:nvPr>
            <p:ph type="body" idx="1"/>
          </p:nvPr>
        </p:nvSpPr>
        <p:spPr/>
        <p:txBody>
          <a:bodyPr/>
          <a:lstStyle/>
          <a:p>
            <a:pPr marL="25400" indent="0" algn="l">
              <a:spcBef>
                <a:spcPts val="600"/>
              </a:spcBef>
              <a:buNone/>
            </a:pPr>
            <a:r>
              <a:rPr lang="en-US" b="1" dirty="0"/>
              <a:t>We built a system that gives you abstraction without regret</a:t>
            </a:r>
          </a:p>
          <a:p>
            <a:pPr marL="25400" indent="0" algn="l">
              <a:spcBef>
                <a:spcPts val="600"/>
              </a:spcBef>
              <a:buNone/>
            </a:pPr>
            <a:endParaRPr lang="en-US" b="1" dirty="0"/>
          </a:p>
          <a:p>
            <a:pPr marL="25400" indent="0" algn="l">
              <a:spcBef>
                <a:spcPts val="600"/>
              </a:spcBef>
              <a:buNone/>
            </a:pPr>
            <a:r>
              <a:rPr lang="en-US" b="1" dirty="0"/>
              <a:t>How are we going to do that?</a:t>
            </a:r>
          </a:p>
          <a:p>
            <a:pPr lvl="1" algn="l">
              <a:spcBef>
                <a:spcPts val="600"/>
              </a:spcBef>
            </a:pPr>
            <a:r>
              <a:rPr lang="en-US" dirty="0"/>
              <a:t>Constant factors</a:t>
            </a:r>
          </a:p>
          <a:p>
            <a:pPr lvl="1">
              <a:spcBef>
                <a:spcPts val="600"/>
              </a:spcBef>
            </a:pPr>
            <a:r>
              <a:rPr lang="en-US" dirty="0"/>
              <a:t>Asymptotic factors</a:t>
            </a:r>
          </a:p>
          <a:p>
            <a:pPr marL="25400" indent="0" algn="l">
              <a:spcBef>
                <a:spcPts val="600"/>
              </a:spcBef>
              <a:buNone/>
            </a:pPr>
            <a:r>
              <a:rPr lang="en-US" b="1" dirty="0"/>
              <a:t>We’re going to meet people where they are:</a:t>
            </a:r>
          </a:p>
          <a:p>
            <a:pPr lvl="1" algn="l">
              <a:spcBef>
                <a:spcPts val="600"/>
              </a:spcBef>
            </a:pPr>
            <a:r>
              <a:rPr lang="en-US" dirty="0"/>
              <a:t>Tables and SQL if you are an analyst</a:t>
            </a:r>
          </a:p>
          <a:p>
            <a:pPr lvl="1" algn="l">
              <a:spcBef>
                <a:spcPts val="600"/>
              </a:spcBef>
            </a:pPr>
            <a:r>
              <a:rPr lang="en-US" dirty="0"/>
              <a:t>Tensors &amp; Linear Algebra if you are a data scientist</a:t>
            </a:r>
            <a:endParaRPr lang="en-US" b="1" dirty="0"/>
          </a:p>
          <a:p>
            <a:pPr marL="25400" indent="0" algn="l">
              <a:spcBef>
                <a:spcPts val="600"/>
              </a:spcBef>
              <a:buNone/>
            </a:pPr>
            <a:r>
              <a:rPr lang="en-US" b="1" dirty="0"/>
              <a:t>We’re going to simplify and consolidate analytics:</a:t>
            </a:r>
          </a:p>
          <a:p>
            <a:pPr lvl="1">
              <a:spcBef>
                <a:spcPts val="600"/>
              </a:spcBef>
            </a:pPr>
            <a:r>
              <a:rPr lang="en-US" dirty="0"/>
              <a:t>The building blocks for next gen AI (e.g. fast aggregation, factoring, multi-way evaluation, JIT, accelerators) building blocks for all enterprise analytics: BI, graphs, rules, planning, mathematical optimization.</a:t>
            </a:r>
            <a:endParaRPr lang="en-US" b="1" dirty="0"/>
          </a:p>
          <a:p>
            <a:pPr marL="25400" indent="0" algn="l">
              <a:spcBef>
                <a:spcPts val="600"/>
              </a:spcBef>
              <a:buNone/>
            </a:pPr>
            <a:r>
              <a:rPr lang="en-US" b="1" dirty="0"/>
              <a:t>We’re going to stage it.  We’re going to consolidate and checkpoint our gains as we go.</a:t>
            </a:r>
          </a:p>
          <a:p>
            <a:pPr lvl="1">
              <a:spcBef>
                <a:spcPts val="600"/>
              </a:spcBef>
            </a:pPr>
            <a:r>
              <a:rPr lang="en-US" dirty="0" err="1"/>
              <a:t>AutoML</a:t>
            </a:r>
            <a:r>
              <a:rPr lang="en-US" dirty="0"/>
              <a:t> (with automatic feature engineering and relational statistics) -&gt; Data scientist</a:t>
            </a:r>
          </a:p>
          <a:p>
            <a:pPr lvl="1">
              <a:spcBef>
                <a:spcPts val="600"/>
              </a:spcBef>
            </a:pPr>
            <a:r>
              <a:rPr lang="en-US" dirty="0"/>
              <a:t>Data Management Systems for Analytics (aka data lakes) -&gt; Data scientist</a:t>
            </a:r>
          </a:p>
          <a:p>
            <a:pPr lvl="1">
              <a:spcBef>
                <a:spcPts val="600"/>
              </a:spcBef>
            </a:pPr>
            <a:r>
              <a:rPr lang="en-US" dirty="0"/>
              <a:t>Business Intelligence &amp; Data Warehouses -&gt; Analyst &amp; End User</a:t>
            </a:r>
            <a:endParaRPr lang="en-US" b="1" dirty="0"/>
          </a:p>
        </p:txBody>
      </p:sp>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What </a:t>
            </a:r>
            <a:r>
              <a:rPr lang="en-US" b="1" dirty="0"/>
              <a:t>are we doing about it?</a:t>
            </a:r>
          </a:p>
        </p:txBody>
      </p:sp>
      <p:sp>
        <p:nvSpPr>
          <p:cNvPr id="6" name="Shape 555">
            <a:extLst>
              <a:ext uri="{FF2B5EF4-FFF2-40B4-BE49-F238E27FC236}">
                <a16:creationId xmlns:a16="http://schemas.microsoft.com/office/drawing/2014/main" id="{02B7DE76-40B0-154C-9F16-79642CA95B8E}"/>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82</a:t>
            </a:fld>
            <a:endParaRPr lang="en-US" dirty="0"/>
          </a:p>
        </p:txBody>
      </p:sp>
    </p:spTree>
    <p:extLst>
      <p:ext uri="{BB962C8B-B14F-4D97-AF65-F5344CB8AC3E}">
        <p14:creationId xmlns:p14="http://schemas.microsoft.com/office/powerpoint/2010/main" val="437013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874B17-53AC-4F4B-AEEA-CB6DBEB650F1}"/>
              </a:ext>
            </a:extLst>
          </p:cNvPr>
          <p:cNvSpPr>
            <a:spLocks noGrp="1"/>
          </p:cNvSpPr>
          <p:nvPr>
            <p:ph type="title"/>
          </p:nvPr>
        </p:nvSpPr>
        <p:spPr/>
        <p:txBody>
          <a:bodyPr/>
          <a:lstStyle/>
          <a:p>
            <a:pPr algn="l"/>
            <a:r>
              <a:rPr lang="en-US" dirty="0"/>
              <a:t>Product: </a:t>
            </a:r>
            <a:r>
              <a:rPr lang="en-US" b="1" dirty="0"/>
              <a:t>Never have to start from scratch again</a:t>
            </a:r>
          </a:p>
        </p:txBody>
      </p:sp>
      <p:grpSp>
        <p:nvGrpSpPr>
          <p:cNvPr id="30" name="Group 29">
            <a:extLst>
              <a:ext uri="{FF2B5EF4-FFF2-40B4-BE49-F238E27FC236}">
                <a16:creationId xmlns:a16="http://schemas.microsoft.com/office/drawing/2014/main" id="{B31BA112-0B71-B147-B269-FBED0378DA11}"/>
              </a:ext>
            </a:extLst>
          </p:cNvPr>
          <p:cNvGrpSpPr/>
          <p:nvPr/>
        </p:nvGrpSpPr>
        <p:grpSpPr>
          <a:xfrm>
            <a:off x="5066485" y="3396726"/>
            <a:ext cx="15219217" cy="8485217"/>
            <a:chOff x="5224031" y="3482061"/>
            <a:chExt cx="15219217" cy="9302717"/>
          </a:xfrm>
        </p:grpSpPr>
        <p:sp>
          <p:nvSpPr>
            <p:cNvPr id="32" name="TextBox 31">
              <a:extLst>
                <a:ext uri="{FF2B5EF4-FFF2-40B4-BE49-F238E27FC236}">
                  <a16:creationId xmlns:a16="http://schemas.microsoft.com/office/drawing/2014/main" id="{B6962B6B-42BE-CC42-A5EC-050476163578}"/>
                </a:ext>
              </a:extLst>
            </p:cNvPr>
            <p:cNvSpPr txBox="1"/>
            <p:nvPr/>
          </p:nvSpPr>
          <p:spPr>
            <a:xfrm>
              <a:off x="10400306" y="10676849"/>
              <a:ext cx="5634556"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lvl="0" indent="-457200" algn="l">
                <a:buClr>
                  <a:schemeClr val="bg1"/>
                </a:buClr>
                <a:buFont typeface="Arial" panose="020B0604020202020204" pitchFamily="34" charset="0"/>
                <a:buChar cha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Analytics</a:t>
              </a:r>
            </a:p>
            <a:p>
              <a:pPr marL="457200" lvl="0" indent="-457200" algn="l">
                <a:buClr>
                  <a:schemeClr val="bg1"/>
                </a:buClr>
                <a:buFont typeface="Arial" panose="020B0604020202020204" pitchFamily="34" charset="0"/>
                <a:buChar cha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integration and federation</a:t>
              </a:r>
            </a:p>
            <a:p>
              <a:pPr marL="457200" lvl="0" indent="-457200" algn="l">
                <a:buClr>
                  <a:schemeClr val="bg1"/>
                </a:buClr>
                <a:buFont typeface="Arial" panose="020B0604020202020204" pitchFamily="34" charset="0"/>
                <a:buChar cha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Operational</a:t>
              </a:r>
            </a:p>
            <a:p>
              <a:pPr marL="457200" marR="0" indent="-457200" algn="l" defTabSz="825500" rtl="0" fontAlgn="auto" latinLnBrk="0" hangingPunct="0">
                <a:lnSpc>
                  <a:spcPct val="100000"/>
                </a:lnSpc>
                <a:spcBef>
                  <a:spcPts val="0"/>
                </a:spcBef>
                <a:spcAft>
                  <a:spcPts val="0"/>
                </a:spcAft>
                <a:buClr>
                  <a:schemeClr val="bg1"/>
                </a:buClr>
                <a:buSzTx/>
                <a:buFont typeface="Arial" panose="020B0604020202020204" pitchFamily="34" charset="0"/>
                <a:buChar char="•"/>
                <a:tabLst/>
              </a:pPr>
              <a:endParaRPr kumimoji="0" lang="en-US" sz="2800" b="0" i="0" u="none" strike="noStrike" cap="none" spc="0" normalizeH="0" baseline="0" dirty="0">
                <a:ln>
                  <a:noFill/>
                </a:ln>
                <a:solidFill>
                  <a:schemeClr val="bg1"/>
                </a:solidFill>
                <a:effectLst/>
                <a:uFillTx/>
                <a:latin typeface="+mn-lt"/>
                <a:ea typeface="+mn-ea"/>
                <a:cs typeface="+mn-cs"/>
                <a:sym typeface="Helvetica Light"/>
              </a:endParaRPr>
            </a:p>
          </p:txBody>
        </p:sp>
        <p:sp>
          <p:nvSpPr>
            <p:cNvPr id="36" name="Rectangle 35">
              <a:extLst>
                <a:ext uri="{FF2B5EF4-FFF2-40B4-BE49-F238E27FC236}">
                  <a16:creationId xmlns:a16="http://schemas.microsoft.com/office/drawing/2014/main" id="{6B90A244-464D-F74F-8FB7-2A5093C1F062}"/>
                </a:ext>
              </a:extLst>
            </p:cNvPr>
            <p:cNvSpPr/>
            <p:nvPr/>
          </p:nvSpPr>
          <p:spPr>
            <a:xfrm>
              <a:off x="7713230" y="3482061"/>
              <a:ext cx="12730018" cy="2440996"/>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Rectangle 36">
              <a:extLst>
                <a:ext uri="{FF2B5EF4-FFF2-40B4-BE49-F238E27FC236}">
                  <a16:creationId xmlns:a16="http://schemas.microsoft.com/office/drawing/2014/main" id="{05F7E731-B030-5143-BE67-B0846A1E4951}"/>
                </a:ext>
              </a:extLst>
            </p:cNvPr>
            <p:cNvSpPr/>
            <p:nvPr/>
          </p:nvSpPr>
          <p:spPr>
            <a:xfrm>
              <a:off x="8251248" y="3665731"/>
              <a:ext cx="11817426" cy="2005540"/>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a:t>
              </a: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General: e.g. Weather, Events, Consumer, Sentiment</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Domain and industry specific: e.g. securities, crypto currencies</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Competitor: e.g. price</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8" name="Rectangle 37">
              <a:extLst>
                <a:ext uri="{FF2B5EF4-FFF2-40B4-BE49-F238E27FC236}">
                  <a16:creationId xmlns:a16="http://schemas.microsoft.com/office/drawing/2014/main" id="{443EF1ED-2BF6-F848-86B3-BCAEB1913CE7}"/>
                </a:ext>
              </a:extLst>
            </p:cNvPr>
            <p:cNvSpPr/>
            <p:nvPr/>
          </p:nvSpPr>
          <p:spPr>
            <a:xfrm>
              <a:off x="7713230" y="10675219"/>
              <a:ext cx="12730018" cy="210955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Rectangle 38">
              <a:extLst>
                <a:ext uri="{FF2B5EF4-FFF2-40B4-BE49-F238E27FC236}">
                  <a16:creationId xmlns:a16="http://schemas.microsoft.com/office/drawing/2014/main" id="{6EBFF0F1-8DE0-404C-A3B4-DB3A57718BE0}"/>
                </a:ext>
              </a:extLst>
            </p:cNvPr>
            <p:cNvSpPr/>
            <p:nvPr/>
          </p:nvSpPr>
          <p:spPr>
            <a:xfrm>
              <a:off x="8251248" y="10814409"/>
              <a:ext cx="11817426" cy="1624271"/>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Engine</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Database</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AI and Analytics</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0" name="Rectangle 39">
              <a:extLst>
                <a:ext uri="{FF2B5EF4-FFF2-40B4-BE49-F238E27FC236}">
                  <a16:creationId xmlns:a16="http://schemas.microsoft.com/office/drawing/2014/main" id="{CAEB9DA5-8805-2C42-9E64-E27F3B8E7C34}"/>
                </a:ext>
              </a:extLst>
            </p:cNvPr>
            <p:cNvSpPr/>
            <p:nvPr/>
          </p:nvSpPr>
          <p:spPr>
            <a:xfrm>
              <a:off x="5224031" y="3484022"/>
              <a:ext cx="2489199" cy="244099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Rectangle 40">
              <a:extLst>
                <a:ext uri="{FF2B5EF4-FFF2-40B4-BE49-F238E27FC236}">
                  <a16:creationId xmlns:a16="http://schemas.microsoft.com/office/drawing/2014/main" id="{2DABEC1B-1707-3F4C-9CC9-6013311F8E4E}"/>
                </a:ext>
              </a:extLst>
            </p:cNvPr>
            <p:cNvSpPr/>
            <p:nvPr/>
          </p:nvSpPr>
          <p:spPr>
            <a:xfrm>
              <a:off x="5224031" y="10654654"/>
              <a:ext cx="2489199" cy="2130123"/>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2" name="Picture 41">
              <a:extLst>
                <a:ext uri="{FF2B5EF4-FFF2-40B4-BE49-F238E27FC236}">
                  <a16:creationId xmlns:a16="http://schemas.microsoft.com/office/drawing/2014/main" id="{687E5126-4AD5-1247-A0D7-EB20248574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1981"/>
            <a:stretch/>
          </p:blipFill>
          <p:spPr>
            <a:xfrm>
              <a:off x="5418317" y="3709883"/>
              <a:ext cx="2170871" cy="1872915"/>
            </a:xfrm>
            <a:prstGeom prst="rect">
              <a:avLst/>
            </a:prstGeom>
          </p:spPr>
        </p:pic>
        <p:grpSp>
          <p:nvGrpSpPr>
            <p:cNvPr id="43" name="Group 42">
              <a:extLst>
                <a:ext uri="{FF2B5EF4-FFF2-40B4-BE49-F238E27FC236}">
                  <a16:creationId xmlns:a16="http://schemas.microsoft.com/office/drawing/2014/main" id="{8DD1EB5E-44D5-FE42-AD24-D391388AE218}"/>
                </a:ext>
              </a:extLst>
            </p:cNvPr>
            <p:cNvGrpSpPr/>
            <p:nvPr/>
          </p:nvGrpSpPr>
          <p:grpSpPr>
            <a:xfrm>
              <a:off x="5224031" y="8336751"/>
              <a:ext cx="15219217" cy="2214735"/>
              <a:chOff x="5224031" y="6249790"/>
              <a:chExt cx="15219217" cy="2214735"/>
            </a:xfrm>
          </p:grpSpPr>
          <p:sp>
            <p:nvSpPr>
              <p:cNvPr id="50" name="Rectangle 49">
                <a:extLst>
                  <a:ext uri="{FF2B5EF4-FFF2-40B4-BE49-F238E27FC236}">
                    <a16:creationId xmlns:a16="http://schemas.microsoft.com/office/drawing/2014/main" id="{A12F923E-6BB7-CD41-BB32-971F04ABF876}"/>
                  </a:ext>
                </a:extLst>
              </p:cNvPr>
              <p:cNvSpPr/>
              <p:nvPr/>
            </p:nvSpPr>
            <p:spPr>
              <a:xfrm>
                <a:off x="7713230" y="6278360"/>
                <a:ext cx="12730018" cy="2184535"/>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1" name="Rectangle 50">
                <a:extLst>
                  <a:ext uri="{FF2B5EF4-FFF2-40B4-BE49-F238E27FC236}">
                    <a16:creationId xmlns:a16="http://schemas.microsoft.com/office/drawing/2014/main" id="{E0050D2A-FF42-D14D-ADEC-5E648294F2E5}"/>
                  </a:ext>
                </a:extLst>
              </p:cNvPr>
              <p:cNvSpPr/>
              <p:nvPr/>
            </p:nvSpPr>
            <p:spPr>
              <a:xfrm>
                <a:off x="8251248" y="6458984"/>
                <a:ext cx="11817426" cy="2005541"/>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Tools</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scientists: Notebooks (e.g. </a:t>
                </a:r>
                <a:r>
                  <a:rPr lang="en-US" sz="2400" kern="12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Jupyter</a:t>
                </a: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Domain modelers: e.g. ontology editors (e.g. </a:t>
                </a:r>
                <a:r>
                  <a:rPr lang="en-US" sz="2400" kern="12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Jupyter</a:t>
                </a: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NORMA, Protégé)</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Analysts: e.g. BI and spreadsheets</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Rectangle 51">
                <a:extLst>
                  <a:ext uri="{FF2B5EF4-FFF2-40B4-BE49-F238E27FC236}">
                    <a16:creationId xmlns:a16="http://schemas.microsoft.com/office/drawing/2014/main" id="{D6917C27-38E1-7246-BD80-76C352AF8FA1}"/>
                  </a:ext>
                </a:extLst>
              </p:cNvPr>
              <p:cNvSpPr/>
              <p:nvPr/>
            </p:nvSpPr>
            <p:spPr>
              <a:xfrm>
                <a:off x="5224031" y="6249790"/>
                <a:ext cx="2489199" cy="218453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3" name="Picture 52">
                <a:extLst>
                  <a:ext uri="{FF2B5EF4-FFF2-40B4-BE49-F238E27FC236}">
                    <a16:creationId xmlns:a16="http://schemas.microsoft.com/office/drawing/2014/main" id="{FAE8A97F-F4DD-1A4A-A597-1A657AD7DE5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1119"/>
              <a:stretch/>
            </p:blipFill>
            <p:spPr>
              <a:xfrm>
                <a:off x="5476151" y="6614933"/>
                <a:ext cx="2099944" cy="1672903"/>
              </a:xfrm>
              <a:prstGeom prst="rect">
                <a:avLst/>
              </a:prstGeom>
            </p:spPr>
          </p:pic>
        </p:grpSp>
        <p:grpSp>
          <p:nvGrpSpPr>
            <p:cNvPr id="44" name="Group 43">
              <a:extLst>
                <a:ext uri="{FF2B5EF4-FFF2-40B4-BE49-F238E27FC236}">
                  <a16:creationId xmlns:a16="http://schemas.microsoft.com/office/drawing/2014/main" id="{106C5A5A-3C70-094D-A256-EE4FF941122A}"/>
                </a:ext>
              </a:extLst>
            </p:cNvPr>
            <p:cNvGrpSpPr/>
            <p:nvPr/>
          </p:nvGrpSpPr>
          <p:grpSpPr>
            <a:xfrm>
              <a:off x="5224031" y="6045793"/>
              <a:ext cx="15219217" cy="2184534"/>
              <a:chOff x="5224031" y="8523329"/>
              <a:chExt cx="15219217" cy="2184534"/>
            </a:xfrm>
          </p:grpSpPr>
          <p:sp>
            <p:nvSpPr>
              <p:cNvPr id="46" name="Rectangle 45">
                <a:extLst>
                  <a:ext uri="{FF2B5EF4-FFF2-40B4-BE49-F238E27FC236}">
                    <a16:creationId xmlns:a16="http://schemas.microsoft.com/office/drawing/2014/main" id="{10B250F8-7801-F94F-94A1-22329851F124}"/>
                  </a:ext>
                </a:extLst>
              </p:cNvPr>
              <p:cNvSpPr/>
              <p:nvPr/>
            </p:nvSpPr>
            <p:spPr>
              <a:xfrm>
                <a:off x="7713230" y="8523329"/>
                <a:ext cx="12730018" cy="2184534"/>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7" name="Rectangle 46">
                <a:extLst>
                  <a:ext uri="{FF2B5EF4-FFF2-40B4-BE49-F238E27FC236}">
                    <a16:creationId xmlns:a16="http://schemas.microsoft.com/office/drawing/2014/main" id="{31D20166-3E72-5A4C-8422-76626E91B2F6}"/>
                  </a:ext>
                </a:extLst>
              </p:cNvPr>
              <p:cNvSpPr/>
              <p:nvPr/>
            </p:nvSpPr>
            <p:spPr>
              <a:xfrm>
                <a:off x="8251248" y="8651673"/>
                <a:ext cx="11817426" cy="2005543"/>
              </a:xfrm>
              <a:prstGeom prst="rect">
                <a:avLst/>
              </a:prstGeom>
            </p:spPr>
            <p:txBody>
              <a:bodyPr wrap="square">
                <a:noAutofit/>
              </a:bodyPr>
              <a:lstStyle/>
              <a:p>
                <a:pPr lvl="0" algn="l" defTabSz="1778000">
                  <a:lnSpc>
                    <a:spcPct val="90000"/>
                  </a:lnSpc>
                  <a:spcBef>
                    <a:spcPct val="0"/>
                  </a:spcBef>
                  <a:spcAft>
                    <a:spcPct val="35000"/>
                  </a:spcAft>
                </a:pPr>
                <a:r>
                  <a:rPr lang="en-US" sz="36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Templates</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Industry: retail, financial services, technology &amp; software.</a:t>
                </a:r>
              </a:p>
              <a:p>
                <a:pPr marL="285750" lvl="1" indent="-285750" algn="l" defTabSz="1244600">
                  <a:lnSpc>
                    <a:spcPct val="90000"/>
                  </a:lnSpc>
                  <a:spcBef>
                    <a:spcPct val="0"/>
                  </a:spcBef>
                  <a:spcAft>
                    <a:spcPct val="15000"/>
                  </a:spcAft>
                  <a:buChar char="•"/>
                </a:pPr>
                <a:r>
                  <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Problem class: (product) knowledge graphs, recommender systems, anomaly detection, portfolio optimization</a:t>
                </a: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lvl="1" indent="-285750" algn="l" defTabSz="1244600">
                  <a:lnSpc>
                    <a:spcPct val="90000"/>
                  </a:lnSpc>
                  <a:spcBef>
                    <a:spcPct val="0"/>
                  </a:spcBef>
                  <a:spcAft>
                    <a:spcPct val="15000"/>
                  </a:spcAft>
                  <a:buChar char="•"/>
                </a:pPr>
                <a:endParaRPr lang="en-US" sz="2400" kern="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8" name="Rectangle 47">
                <a:extLst>
                  <a:ext uri="{FF2B5EF4-FFF2-40B4-BE49-F238E27FC236}">
                    <a16:creationId xmlns:a16="http://schemas.microsoft.com/office/drawing/2014/main" id="{0EDD9F2D-537C-0D42-B43B-966FA88DBDCD}"/>
                  </a:ext>
                </a:extLst>
              </p:cNvPr>
              <p:cNvSpPr/>
              <p:nvPr/>
            </p:nvSpPr>
            <p:spPr>
              <a:xfrm>
                <a:off x="5224031" y="8544079"/>
                <a:ext cx="2489199" cy="211313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9" name="Picture 48">
                <a:extLst>
                  <a:ext uri="{FF2B5EF4-FFF2-40B4-BE49-F238E27FC236}">
                    <a16:creationId xmlns:a16="http://schemas.microsoft.com/office/drawing/2014/main" id="{4EB05D40-01E4-7C43-A18B-E052DC31E7A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2854"/>
              <a:stretch/>
            </p:blipFill>
            <p:spPr>
              <a:xfrm>
                <a:off x="5367573" y="8845546"/>
                <a:ext cx="2076648" cy="1617804"/>
              </a:xfrm>
              <a:prstGeom prst="rect">
                <a:avLst/>
              </a:prstGeom>
            </p:spPr>
          </p:pic>
        </p:grpSp>
        <p:pic>
          <p:nvPicPr>
            <p:cNvPr id="45" name="Picture 44">
              <a:extLst>
                <a:ext uri="{FF2B5EF4-FFF2-40B4-BE49-F238E27FC236}">
                  <a16:creationId xmlns:a16="http://schemas.microsoft.com/office/drawing/2014/main" id="{0BA40D53-26B9-084B-9A06-47B29EA06F4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21994"/>
            <a:stretch/>
          </p:blipFill>
          <p:spPr>
            <a:xfrm>
              <a:off x="5476151" y="11001187"/>
              <a:ext cx="1839191" cy="1502482"/>
            </a:xfrm>
            <a:prstGeom prst="rect">
              <a:avLst/>
            </a:prstGeom>
          </p:spPr>
        </p:pic>
      </p:grpSp>
    </p:spTree>
    <p:extLst>
      <p:ext uri="{BB962C8B-B14F-4D97-AF65-F5344CB8AC3E}">
        <p14:creationId xmlns:p14="http://schemas.microsoft.com/office/powerpoint/2010/main" val="775210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71CC-336F-0B4B-89C0-3C11A5604FE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1A80AD-8724-7B4D-A064-E8105A1DCED1}"/>
              </a:ext>
            </a:extLst>
          </p:cNvPr>
          <p:cNvPicPr>
            <a:picLocks noChangeAspect="1"/>
          </p:cNvPicPr>
          <p:nvPr/>
        </p:nvPicPr>
        <p:blipFill>
          <a:blip r:embed="rId2"/>
          <a:stretch>
            <a:fillRect/>
          </a:stretch>
        </p:blipFill>
        <p:spPr>
          <a:xfrm>
            <a:off x="0" y="-69126"/>
            <a:ext cx="24384000" cy="13924547"/>
          </a:xfrm>
          <a:prstGeom prst="rect">
            <a:avLst/>
          </a:prstGeom>
        </p:spPr>
      </p:pic>
    </p:spTree>
    <p:extLst>
      <p:ext uri="{BB962C8B-B14F-4D97-AF65-F5344CB8AC3E}">
        <p14:creationId xmlns:p14="http://schemas.microsoft.com/office/powerpoint/2010/main" val="3775663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2" name="Title 1">
            <a:extLst>
              <a:ext uri="{FF2B5EF4-FFF2-40B4-BE49-F238E27FC236}">
                <a16:creationId xmlns:a16="http://schemas.microsoft.com/office/drawing/2014/main" id="{696D3C50-EEF1-7E4F-AC7E-00445E4D71F4}"/>
              </a:ext>
            </a:extLst>
          </p:cNvPr>
          <p:cNvSpPr>
            <a:spLocks noGrp="1"/>
          </p:cNvSpPr>
          <p:nvPr>
            <p:ph type="title"/>
          </p:nvPr>
        </p:nvSpPr>
        <p:spPr/>
        <p:txBody>
          <a:bodyPr/>
          <a:lstStyle/>
          <a:p>
            <a:r>
              <a:rPr lang="en-US" dirty="0"/>
              <a:t>References</a:t>
            </a:r>
          </a:p>
        </p:txBody>
      </p:sp>
      <p:sp>
        <p:nvSpPr>
          <p:cNvPr id="1347" name="Google Shape;1347;p159"/>
          <p:cNvSpPr txBox="1">
            <a:spLocks noGrp="1"/>
          </p:cNvSpPr>
          <p:nvPr>
            <p:ph type="subTitle" idx="1"/>
          </p:nvPr>
        </p:nvSpPr>
        <p:spPr>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chemeClr val="lt1"/>
              </a:buClr>
              <a:buSzPts val="5400"/>
              <a:buFont typeface="Open Sans"/>
              <a:buNone/>
            </a:pPr>
            <a:r>
              <a:rPr lang="en-US" dirty="0"/>
              <a:t>Incomplete list</a:t>
            </a:r>
            <a:endParaRPr dirty="0"/>
          </a:p>
        </p:txBody>
      </p:sp>
    </p:spTree>
    <p:extLst>
      <p:ext uri="{BB962C8B-B14F-4D97-AF65-F5344CB8AC3E}">
        <p14:creationId xmlns:p14="http://schemas.microsoft.com/office/powerpoint/2010/main" val="3777918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a:extLst>
              <a:ext uri="{FF2B5EF4-FFF2-40B4-BE49-F238E27FC236}">
                <a16:creationId xmlns:a16="http://schemas.microsoft.com/office/drawing/2014/main" id="{52510B7F-1637-1243-9768-D51F2E5D08BB}"/>
              </a:ext>
            </a:extLst>
          </p:cNvPr>
          <p:cNvSpPr>
            <a:spLocks noGrp="1"/>
          </p:cNvSpPr>
          <p:nvPr>
            <p:ph type="title"/>
          </p:nvPr>
        </p:nvSpPr>
        <p:spPr/>
        <p:txBody>
          <a:bodyPr/>
          <a:lstStyle/>
          <a:p>
            <a:r>
              <a:rPr lang="en" dirty="0"/>
              <a:t>Our </a:t>
            </a:r>
            <a:r>
              <a:rPr lang="en" b="1" dirty="0"/>
              <a:t>research and development team</a:t>
            </a:r>
            <a:endParaRPr lang="en-US" b="1" dirty="0"/>
          </a:p>
        </p:txBody>
      </p:sp>
      <p:sp>
        <p:nvSpPr>
          <p:cNvPr id="419" name="Shape 419"/>
          <p:cNvSpPr txBox="1">
            <a:spLocks noGrp="1"/>
          </p:cNvSpPr>
          <p:nvPr>
            <p:ph type="body" idx="1"/>
          </p:nvPr>
        </p:nvSpPr>
        <p:spPr>
          <a:xfrm>
            <a:off x="1489573" y="2960293"/>
            <a:ext cx="7047663" cy="10241022"/>
          </a:xfrm>
          <a:prstGeom prst="rect">
            <a:avLst/>
          </a:prstGeom>
          <a:noFill/>
          <a:ln>
            <a:noFill/>
          </a:ln>
        </p:spPr>
        <p:txBody>
          <a:bodyPr spcFirstLastPara="1" wrap="square" lIns="243800" tIns="121867" rIns="243800" bIns="121867" anchor="t" anchorCtr="0">
            <a:noAutofit/>
          </a:bodyPr>
          <a:lstStyle/>
          <a:p>
            <a:pPr marL="0" indent="0">
              <a:spcBef>
                <a:spcPts val="853"/>
              </a:spcBef>
              <a:buSzPts val="2080"/>
              <a:buNone/>
            </a:pPr>
            <a:r>
              <a:rPr lang="en" dirty="0"/>
              <a:t>Chris Granger</a:t>
            </a:r>
          </a:p>
          <a:p>
            <a:pPr marL="0" indent="0">
              <a:spcBef>
                <a:spcPts val="853"/>
              </a:spcBef>
              <a:buSzPts val="2080"/>
              <a:buNone/>
            </a:pPr>
            <a:r>
              <a:rPr lang="en" dirty="0"/>
              <a:t>Hung Ngo</a:t>
            </a:r>
          </a:p>
          <a:p>
            <a:pPr marL="0" indent="0">
              <a:spcBef>
                <a:spcPts val="853"/>
              </a:spcBef>
              <a:buSzPts val="2080"/>
              <a:buNone/>
            </a:pPr>
            <a:r>
              <a:rPr lang="en" dirty="0"/>
              <a:t>J</a:t>
            </a:r>
            <a:r>
              <a:rPr lang="en-US" dirty="0"/>
              <a:t>o</a:t>
            </a:r>
            <a:r>
              <a:rPr lang="en" dirty="0" err="1"/>
              <a:t>sh</a:t>
            </a:r>
            <a:r>
              <a:rPr lang="en" dirty="0"/>
              <a:t> Cole</a:t>
            </a:r>
          </a:p>
          <a:p>
            <a:pPr marL="0" indent="0">
              <a:spcBef>
                <a:spcPts val="853"/>
              </a:spcBef>
              <a:buSzPts val="2080"/>
              <a:buNone/>
            </a:pPr>
            <a:r>
              <a:rPr lang="en" dirty="0"/>
              <a:t>Nathan Daly</a:t>
            </a:r>
            <a:endParaRPr dirty="0"/>
          </a:p>
          <a:p>
            <a:pPr marL="0" indent="0">
              <a:spcBef>
                <a:spcPts val="853"/>
              </a:spcBef>
              <a:buSzPts val="2080"/>
              <a:buNone/>
            </a:pPr>
            <a:r>
              <a:rPr lang="en" dirty="0"/>
              <a:t>Mahmoud Abo Khamis</a:t>
            </a:r>
            <a:endParaRPr dirty="0"/>
          </a:p>
          <a:p>
            <a:pPr marL="0" indent="0">
              <a:spcBef>
                <a:spcPts val="853"/>
              </a:spcBef>
              <a:buSzPts val="2080"/>
              <a:buNone/>
            </a:pPr>
            <a:r>
              <a:rPr lang="en" dirty="0"/>
              <a:t>Martin </a:t>
            </a:r>
            <a:r>
              <a:rPr lang="en" dirty="0" err="1"/>
              <a:t>Bravenboer</a:t>
            </a:r>
            <a:endParaRPr dirty="0"/>
          </a:p>
          <a:p>
            <a:pPr marL="0" indent="0">
              <a:spcBef>
                <a:spcPts val="853"/>
              </a:spcBef>
              <a:buSzPts val="2080"/>
              <a:buNone/>
            </a:pPr>
            <a:r>
              <a:rPr lang="en" dirty="0"/>
              <a:t>Mohammad </a:t>
            </a:r>
            <a:r>
              <a:rPr lang="en" dirty="0" err="1"/>
              <a:t>Dashti</a:t>
            </a:r>
            <a:endParaRPr lang="en" dirty="0"/>
          </a:p>
          <a:p>
            <a:pPr marL="0" indent="0">
              <a:spcBef>
                <a:spcPts val="853"/>
              </a:spcBef>
              <a:buSzPts val="2080"/>
              <a:buNone/>
            </a:pPr>
            <a:r>
              <a:rPr lang="en" dirty="0"/>
              <a:t>Mohammed El </a:t>
            </a:r>
            <a:r>
              <a:rPr lang="en" dirty="0" err="1"/>
              <a:t>Seidy</a:t>
            </a:r>
            <a:endParaRPr lang="en" dirty="0"/>
          </a:p>
          <a:p>
            <a:pPr marL="0" indent="0">
              <a:spcBef>
                <a:spcPts val="853"/>
              </a:spcBef>
              <a:buSzPts val="2080"/>
              <a:buNone/>
            </a:pPr>
            <a:r>
              <a:rPr lang="en" dirty="0"/>
              <a:t>Rob </a:t>
            </a:r>
            <a:r>
              <a:rPr lang="en" dirty="0" err="1"/>
              <a:t>Vermaas</a:t>
            </a:r>
            <a:endParaRPr lang="en" dirty="0"/>
          </a:p>
          <a:p>
            <a:pPr marL="0" indent="0">
              <a:spcBef>
                <a:spcPts val="853"/>
              </a:spcBef>
              <a:buSzPts val="2080"/>
              <a:buNone/>
            </a:pPr>
            <a:r>
              <a:rPr lang="en" dirty="0" err="1"/>
              <a:t>Ruy</a:t>
            </a:r>
            <a:r>
              <a:rPr lang="en" dirty="0"/>
              <a:t> Ley-Wild</a:t>
            </a:r>
          </a:p>
          <a:p>
            <a:pPr marL="0" indent="0">
              <a:spcBef>
                <a:spcPts val="853"/>
              </a:spcBef>
              <a:buSzPts val="2080"/>
              <a:buNone/>
            </a:pPr>
            <a:r>
              <a:rPr lang="en" dirty="0"/>
              <a:t>Ryan Curtin</a:t>
            </a:r>
          </a:p>
          <a:p>
            <a:pPr marL="0" indent="0">
              <a:spcBef>
                <a:spcPts val="853"/>
              </a:spcBef>
              <a:buSzPts val="2080"/>
              <a:buNone/>
            </a:pPr>
            <a:r>
              <a:rPr lang="en" dirty="0"/>
              <a:t>Shan Shan Huang</a:t>
            </a:r>
            <a:endParaRPr dirty="0"/>
          </a:p>
          <a:p>
            <a:pPr marL="0" indent="0">
              <a:spcBef>
                <a:spcPts val="853"/>
              </a:spcBef>
              <a:buSzPts val="2080"/>
              <a:buNone/>
            </a:pPr>
            <a:r>
              <a:rPr lang="en-US" dirty="0"/>
              <a:t>Tim Sheard</a:t>
            </a:r>
          </a:p>
          <a:p>
            <a:pPr marL="0" indent="0">
              <a:spcBef>
                <a:spcPts val="853"/>
              </a:spcBef>
              <a:buSzPts val="2080"/>
              <a:buNone/>
            </a:pPr>
            <a:r>
              <a:rPr lang="en-US" dirty="0"/>
              <a:t>Todd Green</a:t>
            </a:r>
          </a:p>
          <a:p>
            <a:pPr marL="0" indent="0">
              <a:spcBef>
                <a:spcPts val="853"/>
              </a:spcBef>
              <a:buNone/>
            </a:pPr>
            <a:r>
              <a:rPr lang="en-US" dirty="0"/>
              <a:t>Todd </a:t>
            </a:r>
            <a:r>
              <a:rPr lang="en-US" dirty="0" err="1"/>
              <a:t>Veldhuizen</a:t>
            </a:r>
            <a:endParaRPr lang="en-US" dirty="0"/>
          </a:p>
          <a:p>
            <a:pPr marL="0" indent="0">
              <a:spcBef>
                <a:spcPts val="853"/>
              </a:spcBef>
              <a:buNone/>
            </a:pPr>
            <a:r>
              <a:rPr lang="en-US" dirty="0"/>
              <a:t>Tomas Uribe</a:t>
            </a:r>
          </a:p>
        </p:txBody>
      </p:sp>
      <p:sp>
        <p:nvSpPr>
          <p:cNvPr id="420" name="Shape 420"/>
          <p:cNvSpPr txBox="1">
            <a:spLocks noGrp="1"/>
          </p:cNvSpPr>
          <p:nvPr>
            <p:ph type="subTitle" idx="2"/>
          </p:nvPr>
        </p:nvSpPr>
        <p:spPr>
          <a:xfrm>
            <a:off x="1489573" y="2267425"/>
            <a:ext cx="10927200" cy="1049700"/>
          </a:xfrm>
          <a:prstGeom prst="rect">
            <a:avLst/>
          </a:prstGeom>
          <a:noFill/>
          <a:ln>
            <a:noFill/>
          </a:ln>
        </p:spPr>
        <p:txBody>
          <a:bodyPr spcFirstLastPara="1" wrap="square" lIns="243800" tIns="243800" rIns="243800" bIns="243800" anchor="t" anchorCtr="0">
            <a:noAutofit/>
          </a:bodyPr>
          <a:lstStyle/>
          <a:p>
            <a:pPr marL="0" indent="0">
              <a:spcBef>
                <a:spcPts val="853"/>
              </a:spcBef>
              <a:buSzPts val="2080"/>
              <a:buNone/>
            </a:pPr>
            <a:r>
              <a:rPr lang="en" sz="3733" dirty="0"/>
              <a:t>Product</a:t>
            </a:r>
            <a:endParaRPr sz="3733" dirty="0"/>
          </a:p>
        </p:txBody>
      </p:sp>
      <p:sp>
        <p:nvSpPr>
          <p:cNvPr id="8" name="Shape 419">
            <a:extLst>
              <a:ext uri="{FF2B5EF4-FFF2-40B4-BE49-F238E27FC236}">
                <a16:creationId xmlns:a16="http://schemas.microsoft.com/office/drawing/2014/main" id="{AF243540-3FDB-1D42-8DC6-5174443F78D3}"/>
              </a:ext>
            </a:extLst>
          </p:cNvPr>
          <p:cNvSpPr txBox="1">
            <a:spLocks/>
          </p:cNvSpPr>
          <p:nvPr/>
        </p:nvSpPr>
        <p:spPr>
          <a:xfrm>
            <a:off x="16548936" y="2960292"/>
            <a:ext cx="7047663" cy="10241021"/>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None/>
            </a:pPr>
            <a:r>
              <a:rPr lang="en-US" dirty="0"/>
              <a:t>Andrea Cali</a:t>
            </a:r>
          </a:p>
          <a:p>
            <a:pPr marL="0" indent="0">
              <a:spcBef>
                <a:spcPts val="853"/>
              </a:spcBef>
              <a:buSzPts val="2080"/>
              <a:buNone/>
            </a:pPr>
            <a:r>
              <a:rPr lang="en-US" dirty="0"/>
              <a:t>Ben Moseley </a:t>
            </a:r>
          </a:p>
          <a:p>
            <a:pPr marL="0" indent="0">
              <a:spcBef>
                <a:spcPts val="853"/>
              </a:spcBef>
              <a:buSzPts val="2080"/>
              <a:buNone/>
            </a:pPr>
            <a:r>
              <a:rPr lang="en-US" dirty="0"/>
              <a:t>Benny </a:t>
            </a:r>
            <a:r>
              <a:rPr lang="en-US" dirty="0" err="1"/>
              <a:t>Kimelfeld</a:t>
            </a:r>
            <a:endParaRPr lang="en-US" dirty="0"/>
          </a:p>
          <a:p>
            <a:pPr marL="0" indent="0">
              <a:spcBef>
                <a:spcPts val="853"/>
              </a:spcBef>
              <a:buNone/>
            </a:pPr>
            <a:r>
              <a:rPr lang="en-US" dirty="0"/>
              <a:t>Dan </a:t>
            </a:r>
            <a:r>
              <a:rPr lang="en-US" dirty="0" err="1"/>
              <a:t>Olteanu</a:t>
            </a:r>
            <a:r>
              <a:rPr lang="en-US" dirty="0"/>
              <a:t> + Max </a:t>
            </a:r>
            <a:r>
              <a:rPr lang="en-US" dirty="0" err="1"/>
              <a:t>Schleich</a:t>
            </a:r>
            <a:endParaRPr lang="en-US" dirty="0"/>
          </a:p>
          <a:p>
            <a:pPr marL="0" indent="0">
              <a:spcBef>
                <a:spcPts val="853"/>
              </a:spcBef>
              <a:buNone/>
            </a:pPr>
            <a:r>
              <a:rPr lang="en-US" dirty="0"/>
              <a:t>Dan Suciu</a:t>
            </a:r>
          </a:p>
          <a:p>
            <a:pPr marL="0" indent="0">
              <a:spcBef>
                <a:spcPts val="853"/>
              </a:spcBef>
              <a:buSzPts val="2080"/>
              <a:buNone/>
            </a:pPr>
            <a:r>
              <a:rPr lang="en-US" dirty="0"/>
              <a:t>Guy Van den </a:t>
            </a:r>
            <a:r>
              <a:rPr lang="en-US" dirty="0" err="1"/>
              <a:t>Broeck</a:t>
            </a:r>
            <a:endParaRPr lang="en-US" dirty="0"/>
          </a:p>
          <a:p>
            <a:pPr marL="0" indent="0">
              <a:spcBef>
                <a:spcPts val="853"/>
              </a:spcBef>
              <a:buSzPts val="2080"/>
              <a:buNone/>
            </a:pPr>
            <a:r>
              <a:rPr lang="en-US" dirty="0"/>
              <a:t>Irma </a:t>
            </a:r>
            <a:r>
              <a:rPr lang="en-US" dirty="0" err="1"/>
              <a:t>Ravkic</a:t>
            </a:r>
            <a:endParaRPr lang="en-US" dirty="0"/>
          </a:p>
          <a:p>
            <a:pPr marL="0" indent="0">
              <a:spcBef>
                <a:spcPts val="853"/>
              </a:spcBef>
              <a:buSzPts val="2080"/>
              <a:buNone/>
            </a:pPr>
            <a:r>
              <a:rPr lang="en-US" dirty="0"/>
              <a:t>Jan </a:t>
            </a:r>
            <a:r>
              <a:rPr lang="en-US" dirty="0" err="1"/>
              <a:t>Vitek</a:t>
            </a:r>
            <a:r>
              <a:rPr lang="en-US" dirty="0"/>
              <a:t> + Artem </a:t>
            </a:r>
            <a:r>
              <a:rPr lang="en-US" dirty="0" err="1"/>
              <a:t>Pelenitsyn</a:t>
            </a:r>
            <a:endParaRPr lang="en-US" dirty="0"/>
          </a:p>
          <a:p>
            <a:pPr marL="0" indent="0">
              <a:spcBef>
                <a:spcPts val="853"/>
              </a:spcBef>
              <a:buSzPts val="2080"/>
              <a:buNone/>
            </a:pPr>
            <a:r>
              <a:rPr lang="en-US" dirty="0"/>
              <a:t>Ken Ross</a:t>
            </a:r>
          </a:p>
          <a:p>
            <a:pPr marL="0" indent="0">
              <a:spcBef>
                <a:spcPts val="853"/>
              </a:spcBef>
              <a:buSzPts val="2080"/>
              <a:buNone/>
            </a:pPr>
            <a:r>
              <a:rPr lang="en-US" dirty="0"/>
              <a:t>Kirk </a:t>
            </a:r>
            <a:r>
              <a:rPr lang="en-US" dirty="0" err="1"/>
              <a:t>Pruhs</a:t>
            </a:r>
            <a:r>
              <a:rPr lang="en-US" dirty="0"/>
              <a:t> + Alireza </a:t>
            </a:r>
            <a:r>
              <a:rPr lang="en-US" dirty="0" err="1"/>
              <a:t>Samadian</a:t>
            </a:r>
            <a:endParaRPr lang="en-US" dirty="0"/>
          </a:p>
          <a:p>
            <a:pPr marL="0" indent="0">
              <a:spcBef>
                <a:spcPts val="853"/>
              </a:spcBef>
              <a:buSzPts val="2080"/>
              <a:buNone/>
            </a:pPr>
            <a:r>
              <a:rPr lang="en-US" dirty="0" err="1"/>
              <a:t>Lise</a:t>
            </a:r>
            <a:r>
              <a:rPr lang="en-US" dirty="0"/>
              <a:t> </a:t>
            </a:r>
            <a:r>
              <a:rPr lang="en-US" dirty="0" err="1"/>
              <a:t>Getoor</a:t>
            </a:r>
            <a:endParaRPr lang="en-US" dirty="0"/>
          </a:p>
          <a:p>
            <a:pPr marL="0" indent="0">
              <a:spcBef>
                <a:spcPts val="853"/>
              </a:spcBef>
              <a:buSzPts val="2080"/>
              <a:buNone/>
            </a:pPr>
            <a:r>
              <a:rPr lang="en-US" dirty="0"/>
              <a:t>Leo </a:t>
            </a:r>
            <a:r>
              <a:rPr lang="en-US" dirty="0" err="1"/>
              <a:t>Bertossi</a:t>
            </a:r>
            <a:endParaRPr lang="en-US" dirty="0"/>
          </a:p>
          <a:p>
            <a:pPr marL="0" indent="0">
              <a:spcBef>
                <a:spcPts val="853"/>
              </a:spcBef>
              <a:buSzPts val="2080"/>
              <a:buNone/>
            </a:pPr>
            <a:r>
              <a:rPr lang="en-US" dirty="0"/>
              <a:t>Long Nguyen</a:t>
            </a:r>
          </a:p>
          <a:p>
            <a:pPr marL="0" indent="0">
              <a:spcBef>
                <a:spcPts val="853"/>
              </a:spcBef>
              <a:buSzPts val="2080"/>
              <a:buNone/>
            </a:pPr>
            <a:r>
              <a:rPr lang="en-US" dirty="0"/>
              <a:t>Peter </a:t>
            </a:r>
            <a:r>
              <a:rPr lang="en-US" dirty="0" err="1"/>
              <a:t>Boncz</a:t>
            </a:r>
            <a:r>
              <a:rPr lang="en-US" dirty="0"/>
              <a:t> + Richard </a:t>
            </a:r>
            <a:r>
              <a:rPr lang="en-US" dirty="0" err="1"/>
              <a:t>Gankema</a:t>
            </a:r>
            <a:endParaRPr lang="en-US" dirty="0"/>
          </a:p>
          <a:p>
            <a:pPr marL="0" indent="0">
              <a:spcBef>
                <a:spcPts val="853"/>
              </a:spcBef>
              <a:buSzPts val="2080"/>
              <a:buNone/>
            </a:pPr>
            <a:r>
              <a:rPr lang="en-US" dirty="0" err="1"/>
              <a:t>Sriraam</a:t>
            </a:r>
            <a:r>
              <a:rPr lang="en-US" dirty="0"/>
              <a:t> Natarajan + Nandini Ramanan</a:t>
            </a:r>
          </a:p>
          <a:p>
            <a:pPr marL="0" indent="0">
              <a:spcBef>
                <a:spcPts val="853"/>
              </a:spcBef>
              <a:buSzPts val="2080"/>
              <a:buNone/>
            </a:pPr>
            <a:r>
              <a:rPr lang="en-US" dirty="0" err="1"/>
              <a:t>Sungjin</a:t>
            </a:r>
            <a:r>
              <a:rPr lang="en-US" dirty="0"/>
              <a:t> </a:t>
            </a:r>
            <a:r>
              <a:rPr lang="en-US" dirty="0" err="1"/>
              <a:t>Im</a:t>
            </a:r>
            <a:endParaRPr lang="en-US" dirty="0"/>
          </a:p>
          <a:p>
            <a:pPr marL="0" indent="0">
              <a:spcBef>
                <a:spcPts val="853"/>
              </a:spcBef>
              <a:buSzPts val="2080"/>
              <a:buNone/>
            </a:pPr>
            <a:r>
              <a:rPr lang="en-US" dirty="0" err="1"/>
              <a:t>Vibhav</a:t>
            </a:r>
            <a:r>
              <a:rPr lang="en-US" dirty="0"/>
              <a:t> </a:t>
            </a:r>
            <a:r>
              <a:rPr lang="en-US" dirty="0" err="1"/>
              <a:t>Gogate</a:t>
            </a:r>
            <a:endParaRPr lang="en-US" sz="4400" dirty="0"/>
          </a:p>
          <a:p>
            <a:pPr marL="0" indent="0">
              <a:spcBef>
                <a:spcPts val="853"/>
              </a:spcBef>
              <a:buSzPts val="2080"/>
              <a:buFont typeface="Open Sans Light"/>
              <a:buNone/>
            </a:pPr>
            <a:endParaRPr lang="en-US" dirty="0"/>
          </a:p>
        </p:txBody>
      </p:sp>
      <p:sp>
        <p:nvSpPr>
          <p:cNvPr id="9" name="Shape 420">
            <a:extLst>
              <a:ext uri="{FF2B5EF4-FFF2-40B4-BE49-F238E27FC236}">
                <a16:creationId xmlns:a16="http://schemas.microsoft.com/office/drawing/2014/main" id="{CFA91800-362E-124A-BED5-7E5AE48FF6E5}"/>
              </a:ext>
            </a:extLst>
          </p:cNvPr>
          <p:cNvSpPr txBox="1">
            <a:spLocks/>
          </p:cNvSpPr>
          <p:nvPr/>
        </p:nvSpPr>
        <p:spPr>
          <a:xfrm>
            <a:off x="16548936" y="2267425"/>
            <a:ext cx="7403264"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Faculty Network (20% + summers)</a:t>
            </a:r>
          </a:p>
        </p:txBody>
      </p:sp>
      <p:sp>
        <p:nvSpPr>
          <p:cNvPr id="10" name="Shape 419">
            <a:extLst>
              <a:ext uri="{FF2B5EF4-FFF2-40B4-BE49-F238E27FC236}">
                <a16:creationId xmlns:a16="http://schemas.microsoft.com/office/drawing/2014/main" id="{7F3F048D-168B-D046-8C12-D0CD86DD60CB}"/>
              </a:ext>
            </a:extLst>
          </p:cNvPr>
          <p:cNvSpPr txBox="1">
            <a:spLocks/>
          </p:cNvSpPr>
          <p:nvPr/>
        </p:nvSpPr>
        <p:spPr>
          <a:xfrm>
            <a:off x="9690936" y="2960292"/>
            <a:ext cx="7047663" cy="10241021"/>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None/>
            </a:pPr>
            <a:r>
              <a:rPr lang="en-US" dirty="0"/>
              <a:t>Ala </a:t>
            </a:r>
            <a:r>
              <a:rPr lang="en-US" dirty="0" err="1"/>
              <a:t>Eddine</a:t>
            </a:r>
            <a:r>
              <a:rPr lang="en-US" dirty="0"/>
              <a:t> </a:t>
            </a:r>
            <a:r>
              <a:rPr lang="en-US" dirty="0" err="1"/>
              <a:t>Ayadi</a:t>
            </a:r>
            <a:endParaRPr lang="en-US" dirty="0"/>
          </a:p>
          <a:p>
            <a:pPr marL="0" indent="0">
              <a:spcBef>
                <a:spcPts val="853"/>
              </a:spcBef>
              <a:buSzPts val="2080"/>
              <a:buNone/>
            </a:pPr>
            <a:r>
              <a:rPr lang="en-US" dirty="0"/>
              <a:t>Beverly Wright</a:t>
            </a:r>
          </a:p>
          <a:p>
            <a:pPr marL="0" indent="0">
              <a:spcBef>
                <a:spcPts val="853"/>
              </a:spcBef>
              <a:buSzPts val="2080"/>
              <a:buNone/>
            </a:pPr>
            <a:r>
              <a:rPr lang="en-US" dirty="0"/>
              <a:t>Cassi Hunt</a:t>
            </a:r>
          </a:p>
          <a:p>
            <a:pPr marL="0" indent="0">
              <a:spcBef>
                <a:spcPts val="853"/>
              </a:spcBef>
              <a:buSzPts val="2080"/>
              <a:buNone/>
            </a:pPr>
            <a:r>
              <a:rPr lang="en-US" dirty="0"/>
              <a:t>Emir </a:t>
            </a:r>
            <a:r>
              <a:rPr lang="en-US" dirty="0" err="1"/>
              <a:t>Pasalic</a:t>
            </a:r>
            <a:endParaRPr lang="en-US" dirty="0"/>
          </a:p>
          <a:p>
            <a:pPr marL="0" indent="0">
              <a:spcBef>
                <a:spcPts val="853"/>
              </a:spcBef>
              <a:buSzPts val="2080"/>
              <a:buNone/>
            </a:pPr>
            <a:r>
              <a:rPr lang="en-US" dirty="0" err="1"/>
              <a:t>Foula</a:t>
            </a:r>
            <a:r>
              <a:rPr lang="en-US" dirty="0"/>
              <a:t> </a:t>
            </a:r>
            <a:r>
              <a:rPr lang="en-US" dirty="0" err="1"/>
              <a:t>Vagena</a:t>
            </a:r>
            <a:endParaRPr lang="en-US" dirty="0"/>
          </a:p>
          <a:p>
            <a:pPr marL="0" indent="0">
              <a:spcBef>
                <a:spcPts val="853"/>
              </a:spcBef>
              <a:buSzPts val="2080"/>
              <a:buNone/>
            </a:pPr>
            <a:r>
              <a:rPr lang="en-US" dirty="0" err="1"/>
              <a:t>Ilias</a:t>
            </a:r>
            <a:r>
              <a:rPr lang="en-US" dirty="0"/>
              <a:t> </a:t>
            </a:r>
            <a:r>
              <a:rPr lang="en-US" dirty="0" err="1"/>
              <a:t>Fountalis</a:t>
            </a:r>
            <a:endParaRPr lang="en-US" dirty="0"/>
          </a:p>
          <a:p>
            <a:pPr marL="0" indent="0">
              <a:spcBef>
                <a:spcPts val="853"/>
              </a:spcBef>
              <a:buSzPts val="2080"/>
              <a:buNone/>
            </a:pPr>
            <a:r>
              <a:rPr lang="en-US" dirty="0"/>
              <a:t>Long Le</a:t>
            </a:r>
          </a:p>
          <a:p>
            <a:pPr marL="0" indent="0">
              <a:spcBef>
                <a:spcPts val="853"/>
              </a:spcBef>
              <a:buSzPts val="2080"/>
              <a:buNone/>
            </a:pPr>
            <a:r>
              <a:rPr lang="en-US" dirty="0" err="1"/>
              <a:t>Marouene</a:t>
            </a:r>
            <a:r>
              <a:rPr lang="en-US" dirty="0"/>
              <a:t> Gandoura</a:t>
            </a:r>
          </a:p>
          <a:p>
            <a:pPr marL="0" indent="0">
              <a:spcBef>
                <a:spcPts val="853"/>
              </a:spcBef>
              <a:buSzPts val="2080"/>
              <a:buNone/>
            </a:pPr>
            <a:r>
              <a:rPr lang="en-US" dirty="0"/>
              <a:t>Mike Olson</a:t>
            </a:r>
          </a:p>
          <a:p>
            <a:pPr marL="0" indent="0">
              <a:spcBef>
                <a:spcPts val="853"/>
              </a:spcBef>
              <a:buSzPts val="2080"/>
              <a:buNone/>
            </a:pPr>
            <a:r>
              <a:rPr lang="en-US" dirty="0"/>
              <a:t>Mo </a:t>
            </a:r>
            <a:r>
              <a:rPr lang="en-US" dirty="0" err="1"/>
              <a:t>Bazarra</a:t>
            </a:r>
            <a:endParaRPr lang="en-US" dirty="0"/>
          </a:p>
          <a:p>
            <a:pPr marL="0" indent="0">
              <a:spcBef>
                <a:spcPts val="853"/>
              </a:spcBef>
              <a:buSzPts val="2080"/>
              <a:buNone/>
            </a:pPr>
            <a:r>
              <a:rPr lang="en-US" dirty="0"/>
              <a:t>Nikolaos </a:t>
            </a:r>
            <a:r>
              <a:rPr lang="en-US" dirty="0" err="1"/>
              <a:t>Vasiloglou</a:t>
            </a:r>
            <a:endParaRPr lang="en-US" dirty="0"/>
          </a:p>
          <a:p>
            <a:pPr marL="0" indent="0">
              <a:spcBef>
                <a:spcPts val="853"/>
              </a:spcBef>
              <a:buSzPts val="2080"/>
              <a:buNone/>
            </a:pPr>
            <a:r>
              <a:rPr lang="en-US" dirty="0" err="1"/>
              <a:t>Pigi</a:t>
            </a:r>
            <a:r>
              <a:rPr lang="en-US" dirty="0"/>
              <a:t> Kouki</a:t>
            </a:r>
          </a:p>
          <a:p>
            <a:pPr marL="0" indent="0">
              <a:spcBef>
                <a:spcPts val="853"/>
              </a:spcBef>
              <a:buSzPts val="2080"/>
              <a:buNone/>
            </a:pPr>
            <a:r>
              <a:rPr lang="en-US" dirty="0"/>
              <a:t>Stefan Pabst</a:t>
            </a:r>
          </a:p>
          <a:p>
            <a:pPr marL="0" indent="0">
              <a:spcBef>
                <a:spcPts val="853"/>
              </a:spcBef>
              <a:buSzPts val="2080"/>
              <a:buNone/>
            </a:pPr>
            <a:r>
              <a:rPr lang="en-US" dirty="0"/>
              <a:t>Steve </a:t>
            </a:r>
            <a:r>
              <a:rPr lang="en-US" dirty="0" err="1"/>
              <a:t>Bertolani</a:t>
            </a:r>
            <a:endParaRPr lang="en-US" dirty="0"/>
          </a:p>
          <a:p>
            <a:pPr marL="0" indent="0">
              <a:spcBef>
                <a:spcPts val="853"/>
              </a:spcBef>
              <a:buSzPts val="2080"/>
              <a:buNone/>
            </a:pPr>
            <a:r>
              <a:rPr lang="en-US" dirty="0" err="1"/>
              <a:t>Thrilok</a:t>
            </a:r>
            <a:r>
              <a:rPr lang="en-US" dirty="0"/>
              <a:t> </a:t>
            </a:r>
            <a:r>
              <a:rPr lang="en-US" dirty="0" err="1"/>
              <a:t>Nagamalla</a:t>
            </a:r>
            <a:endParaRPr lang="en-US" dirty="0"/>
          </a:p>
          <a:p>
            <a:pPr marL="0" indent="0">
              <a:spcBef>
                <a:spcPts val="853"/>
              </a:spcBef>
              <a:buSzPts val="2080"/>
              <a:buNone/>
            </a:pPr>
            <a:r>
              <a:rPr lang="en-US" dirty="0" err="1"/>
              <a:t>Yimin</a:t>
            </a:r>
            <a:r>
              <a:rPr lang="en-US" dirty="0"/>
              <a:t> Wang</a:t>
            </a:r>
            <a:endParaRPr lang="en-US" sz="4400" dirty="0"/>
          </a:p>
          <a:p>
            <a:pPr marL="0" indent="0">
              <a:spcBef>
                <a:spcPts val="853"/>
              </a:spcBef>
              <a:buSzPts val="2080"/>
              <a:buFont typeface="Open Sans Light"/>
              <a:buNone/>
            </a:pPr>
            <a:endParaRPr lang="en-US" dirty="0"/>
          </a:p>
        </p:txBody>
      </p:sp>
      <p:sp>
        <p:nvSpPr>
          <p:cNvPr id="11" name="Shape 420">
            <a:extLst>
              <a:ext uri="{FF2B5EF4-FFF2-40B4-BE49-F238E27FC236}">
                <a16:creationId xmlns:a16="http://schemas.microsoft.com/office/drawing/2014/main" id="{BC473221-4EE0-0341-908D-52E4FA83A0BA}"/>
              </a:ext>
            </a:extLst>
          </p:cNvPr>
          <p:cNvSpPr txBox="1">
            <a:spLocks/>
          </p:cNvSpPr>
          <p:nvPr/>
        </p:nvSpPr>
        <p:spPr>
          <a:xfrm>
            <a:off x="9690936" y="2267425"/>
            <a:ext cx="7403264"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Data Science</a:t>
            </a:r>
          </a:p>
        </p:txBody>
      </p:sp>
      <p:sp>
        <p:nvSpPr>
          <p:cNvPr id="12" name="Shape 555">
            <a:extLst>
              <a:ext uri="{FF2B5EF4-FFF2-40B4-BE49-F238E27FC236}">
                <a16:creationId xmlns:a16="http://schemas.microsoft.com/office/drawing/2014/main" id="{33EE6F31-6BD7-2248-9788-A4476FE79D40}"/>
              </a:ext>
            </a:extLst>
          </p:cNvPr>
          <p:cNvSpPr txBox="1">
            <a:spLocks/>
          </p:cNvSpPr>
          <p:nvPr/>
        </p:nvSpPr>
        <p:spPr>
          <a:xfrm>
            <a:off x="21419127" y="13201315"/>
            <a:ext cx="1306187" cy="320721"/>
          </a:xfrm>
          <a:prstGeom prst="rect">
            <a:avLst/>
          </a:prstGeom>
          <a:noFill/>
          <a:ln w="12700">
            <a:noFill/>
            <a:miter lim="400000"/>
          </a:ln>
        </p:spPr>
        <p:txBody>
          <a:bodyPr spcFirstLastPara="1" wrap="square" lIns="50800" tIns="50800" rIns="50800" bIns="50800" anchor="t" anchorCtr="0">
            <a:spAutoFit/>
          </a:bodyPr>
          <a:lstStyle>
            <a:defPPr marR="0" lvl="0" algn="l" rtl="0">
              <a:lnSpc>
                <a:spcPct val="100000"/>
              </a:lnSpc>
              <a:spcBef>
                <a:spcPts val="0"/>
              </a:spcBef>
              <a:spcAft>
                <a:spcPts val="0"/>
              </a:spcAft>
              <a:defRPr/>
            </a:defPPr>
            <a:lvl1pPr marL="457200" marR="0" lvl="0" indent="-431800" algn="r" rtl="0">
              <a:lnSpc>
                <a:spcPct val="100000"/>
              </a:lnSpc>
              <a:spcBef>
                <a:spcPts val="0"/>
              </a:spcBef>
              <a:spcAft>
                <a:spcPts val="0"/>
              </a:spcAft>
              <a:buClr>
                <a:srgbClr val="000000"/>
              </a:buClr>
              <a:buSzPts val="3200"/>
              <a:buFont typeface="Arial"/>
              <a:buNone/>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914400" marR="0" lvl="1"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2pPr>
            <a:lvl3pPr marL="1371600" marR="0" lvl="2"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3pPr>
            <a:lvl4pPr marL="1828800" marR="0" lvl="3"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4pPr>
            <a:lvl5pPr marL="2286000" marR="0" lvl="4"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5pPr>
            <a:lvl6pPr marL="2743200" marR="0" lvl="5"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6pPr>
            <a:lvl7pPr marL="3200400" marR="0" lvl="6"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7pPr>
            <a:lvl8pPr marL="3657600" marR="0" lvl="7"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8pPr>
            <a:lvl9pPr marL="4114800" marR="0" lvl="8"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9pPr>
          </a:lstStyle>
          <a:p>
            <a:pPr marL="0" indent="0" defTabSz="825500" hangingPunct="0">
              <a:buClrTx/>
              <a:buSzTx/>
              <a:buFontTx/>
              <a:buNone/>
              <a:defRPr/>
            </a:pPr>
            <a:fld id="{86CB4B4D-7CA3-9044-876B-883B54F8677D}" type="slidenum">
              <a:rPr lang="en-US" smtClean="0"/>
              <a:pPr marL="0" indent="0" defTabSz="825500" hangingPunct="0">
                <a:buClrTx/>
                <a:buSzTx/>
                <a:buFontTx/>
                <a:buNone/>
                <a:defRPr/>
              </a:pPr>
              <a:t>86</a:t>
            </a:fld>
            <a:endParaRPr lang="en-US" dirty="0"/>
          </a:p>
        </p:txBody>
      </p:sp>
    </p:spTree>
    <p:extLst>
      <p:ext uri="{BB962C8B-B14F-4D97-AF65-F5344CB8AC3E}">
        <p14:creationId xmlns:p14="http://schemas.microsoft.com/office/powerpoint/2010/main" val="557216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3" name="Text Placeholder 2">
            <a:extLst>
              <a:ext uri="{FF2B5EF4-FFF2-40B4-BE49-F238E27FC236}">
                <a16:creationId xmlns:a16="http://schemas.microsoft.com/office/drawing/2014/main" id="{7A80F9CC-FAD7-C74B-8489-62833A17BCEB}"/>
              </a:ext>
            </a:extLst>
          </p:cNvPr>
          <p:cNvSpPr>
            <a:spLocks noGrp="1"/>
          </p:cNvSpPr>
          <p:nvPr>
            <p:ph type="body" idx="1"/>
          </p:nvPr>
        </p:nvSpPr>
        <p:spPr>
          <a:xfrm>
            <a:off x="1565791" y="3073275"/>
            <a:ext cx="12533267" cy="9110400"/>
          </a:xfrm>
        </p:spPr>
        <p:txBody>
          <a:bodyPr/>
          <a:lstStyle/>
          <a:p>
            <a:pPr marL="342900" lvl="0" indent="-342900">
              <a:lnSpc>
                <a:spcPct val="100000"/>
              </a:lnSpc>
              <a:spcBef>
                <a:spcPts val="600"/>
              </a:spcBef>
              <a:buSzPts val="2400"/>
              <a:buFont typeface="Noto Sans Symbols"/>
              <a:buChar char="▪"/>
            </a:pPr>
            <a:r>
              <a:rPr lang="en-US" dirty="0"/>
              <a:t>Worst-Case Optimal Join Algorithms: Techniques, Results, and Open Problems. Ngo. (Gems of PODS 2018)</a:t>
            </a:r>
          </a:p>
          <a:p>
            <a:pPr marL="342900" lvl="0" indent="-342900">
              <a:lnSpc>
                <a:spcPct val="100000"/>
              </a:lnSpc>
              <a:spcBef>
                <a:spcPts val="600"/>
              </a:spcBef>
              <a:buSzPts val="2400"/>
              <a:buFont typeface="Noto Sans Symbols"/>
              <a:buChar char="▪"/>
            </a:pPr>
            <a:r>
              <a:rPr lang="en-US" dirty="0"/>
              <a:t>Worst-Case Optimal Join Algorithms: Techniques, Results, and Open Problems. Ngo, </a:t>
            </a:r>
            <a:r>
              <a:rPr lang="en-US" dirty="0" err="1"/>
              <a:t>Porat</a:t>
            </a:r>
            <a:r>
              <a:rPr lang="en-US" dirty="0"/>
              <a:t>, Re, Rudra. (Journal of the ACM 2018)</a:t>
            </a:r>
          </a:p>
          <a:p>
            <a:pPr marL="342900" lvl="0" indent="-342900">
              <a:lnSpc>
                <a:spcPct val="100000"/>
              </a:lnSpc>
              <a:spcBef>
                <a:spcPts val="600"/>
              </a:spcBef>
              <a:buSzPts val="2400"/>
              <a:buFont typeface="Noto Sans Symbols"/>
              <a:buChar char="▪"/>
            </a:pPr>
            <a:r>
              <a:rPr lang="en-US" dirty="0"/>
              <a:t>What do Shannon-type inequalities, submodular width, and disjunctive </a:t>
            </a:r>
            <a:r>
              <a:rPr lang="en-US" dirty="0" err="1"/>
              <a:t>datalog</a:t>
            </a:r>
            <a:r>
              <a:rPr lang="en-US" dirty="0"/>
              <a:t> have to do with one another? Abo Khamis, Ngo, Suciu, (PODS 2017 - Invited to Journal of ACM)</a:t>
            </a:r>
          </a:p>
          <a:p>
            <a:pPr marL="342900" lvl="0" indent="-342900">
              <a:lnSpc>
                <a:spcPct val="100000"/>
              </a:lnSpc>
              <a:spcBef>
                <a:spcPts val="600"/>
              </a:spcBef>
              <a:buSzPts val="2400"/>
              <a:buFont typeface="Noto Sans Symbols"/>
              <a:buChar char="▪"/>
            </a:pPr>
            <a:r>
              <a:rPr lang="en-US" dirty="0"/>
              <a:t>Computing Join Queries with Functional Dependencies. Abo Khamis, Ngo, Suciu. (PODS 2017)</a:t>
            </a:r>
          </a:p>
          <a:p>
            <a:pPr marL="342900" lvl="0" indent="-342900">
              <a:lnSpc>
                <a:spcPct val="100000"/>
              </a:lnSpc>
              <a:spcBef>
                <a:spcPts val="600"/>
              </a:spcBef>
              <a:buSzPts val="2400"/>
              <a:buFont typeface="Noto Sans Symbols"/>
              <a:buChar char="▪"/>
            </a:pPr>
            <a:r>
              <a:rPr lang="en-US" dirty="0"/>
              <a:t>Joins via Geometric Resolutions: Worst-case and Beyond. Abo Khamis, Ngo, Re, Rudra. (PODS 2015, Invited to TODS 2015)</a:t>
            </a:r>
          </a:p>
          <a:p>
            <a:pPr marL="342900" lvl="0" indent="-342900">
              <a:lnSpc>
                <a:spcPct val="100000"/>
              </a:lnSpc>
              <a:spcBef>
                <a:spcPts val="600"/>
              </a:spcBef>
              <a:buSzPts val="2400"/>
              <a:buFont typeface="Noto Sans Symbols"/>
              <a:buChar char="▪"/>
            </a:pPr>
            <a:r>
              <a:rPr lang="en-US" dirty="0"/>
              <a:t>Beyond Worst-Case Analysis for Joins with Minesweeper. Abo Khamis, Ngo, Re, Rudra. (PODS 2014)</a:t>
            </a:r>
          </a:p>
          <a:p>
            <a:pPr marL="342900" lvl="0" indent="-342900">
              <a:lnSpc>
                <a:spcPct val="100000"/>
              </a:lnSpc>
              <a:spcBef>
                <a:spcPts val="600"/>
              </a:spcBef>
              <a:buSzPts val="2400"/>
              <a:buFont typeface="Noto Sans Symbols"/>
              <a:buChar char="▪"/>
            </a:pPr>
            <a:r>
              <a:rPr lang="en-US" dirty="0"/>
              <a:t>Leapfrog </a:t>
            </a:r>
            <a:r>
              <a:rPr lang="en-US" dirty="0" err="1"/>
              <a:t>Triejoin</a:t>
            </a:r>
            <a:r>
              <a:rPr lang="en-US" dirty="0"/>
              <a:t>: A Simple Worst-Case Optimal Join Algorithm.  </a:t>
            </a:r>
            <a:r>
              <a:rPr lang="en-US" dirty="0" err="1"/>
              <a:t>Veldhuizen</a:t>
            </a:r>
            <a:r>
              <a:rPr lang="en-US" dirty="0"/>
              <a:t> (ICDT 2014 - Best Newcomer)</a:t>
            </a:r>
          </a:p>
          <a:p>
            <a:pPr marL="342900" lvl="0" indent="-342900">
              <a:lnSpc>
                <a:spcPct val="100000"/>
              </a:lnSpc>
              <a:spcBef>
                <a:spcPts val="600"/>
              </a:spcBef>
              <a:buSzPts val="2400"/>
              <a:buFont typeface="Noto Sans Symbols"/>
              <a:buChar char="▪"/>
            </a:pPr>
            <a:r>
              <a:rPr lang="en-US" dirty="0"/>
              <a:t>Skew Strikes Back: New Developments in the Theory of Join Algorithms. Ngo, Re, Rudra. (Invited to SIGMOD Record 2013)</a:t>
            </a:r>
          </a:p>
          <a:p>
            <a:pPr marL="342900" lvl="0" indent="-342900">
              <a:lnSpc>
                <a:spcPct val="100000"/>
              </a:lnSpc>
              <a:spcBef>
                <a:spcPts val="600"/>
              </a:spcBef>
              <a:buSzPts val="2400"/>
              <a:buFont typeface="Noto Sans Symbols"/>
              <a:buChar char="▪"/>
            </a:pPr>
            <a:r>
              <a:rPr lang="en-US" dirty="0"/>
              <a:t>Worst Case Optimal Join Algorithms. Ngo, </a:t>
            </a:r>
            <a:r>
              <a:rPr lang="en-US" dirty="0" err="1"/>
              <a:t>Porat</a:t>
            </a:r>
            <a:r>
              <a:rPr lang="en-US" dirty="0"/>
              <a:t>, Re, Rudra. (PODS 2012 – Best Paper)</a:t>
            </a:r>
          </a:p>
        </p:txBody>
      </p:sp>
      <p:sp>
        <p:nvSpPr>
          <p:cNvPr id="2" name="Title 1">
            <a:extLst>
              <a:ext uri="{FF2B5EF4-FFF2-40B4-BE49-F238E27FC236}">
                <a16:creationId xmlns:a16="http://schemas.microsoft.com/office/drawing/2014/main" id="{BAD74D86-D2BE-FD4B-8760-0CE7ABFD47BB}"/>
              </a:ext>
            </a:extLst>
          </p:cNvPr>
          <p:cNvSpPr>
            <a:spLocks noGrp="1"/>
          </p:cNvSpPr>
          <p:nvPr>
            <p:ph type="title"/>
          </p:nvPr>
        </p:nvSpPr>
        <p:spPr/>
        <p:txBody>
          <a:bodyPr/>
          <a:lstStyle/>
          <a:p>
            <a:r>
              <a:rPr lang="en-US" dirty="0"/>
              <a:t>Underlying magic: </a:t>
            </a:r>
            <a:r>
              <a:rPr lang="en-US" b="1" dirty="0">
                <a:latin typeface="Open Sans"/>
                <a:ea typeface="Open Sans"/>
                <a:cs typeface="Open Sans"/>
                <a:sym typeface="Open Sans"/>
              </a:rPr>
              <a:t>Worst-case optimal join algorithms</a:t>
            </a:r>
            <a:br>
              <a:rPr lang="en-US" b="1" dirty="0">
                <a:solidFill>
                  <a:srgbClr val="000000"/>
                </a:solidFill>
                <a:latin typeface="Open Sans"/>
                <a:ea typeface="Open Sans"/>
                <a:cs typeface="Open Sans"/>
                <a:sym typeface="Open Sans"/>
              </a:rPr>
            </a:br>
            <a:endParaRPr lang="en-US" dirty="0"/>
          </a:p>
        </p:txBody>
      </p:sp>
      <p:grpSp>
        <p:nvGrpSpPr>
          <p:cNvPr id="1365" name="Google Shape;1365;p161"/>
          <p:cNvGrpSpPr/>
          <p:nvPr/>
        </p:nvGrpSpPr>
        <p:grpSpPr>
          <a:xfrm>
            <a:off x="14147227" y="2761004"/>
            <a:ext cx="7790460" cy="10035435"/>
            <a:chOff x="12146457" y="3135708"/>
            <a:chExt cx="4743487" cy="6110417"/>
          </a:xfrm>
        </p:grpSpPr>
        <p:pic>
          <p:nvPicPr>
            <p:cNvPr id="1366" name="Google Shape;1366;p161"/>
            <p:cNvPicPr preferRelativeResize="0"/>
            <p:nvPr/>
          </p:nvPicPr>
          <p:blipFill rotWithShape="1">
            <a:blip r:embed="rId3">
              <a:alphaModFix/>
            </a:blip>
            <a:srcRect/>
            <a:stretch/>
          </p:blipFill>
          <p:spPr>
            <a:xfrm>
              <a:off x="12146457" y="3135708"/>
              <a:ext cx="3684960" cy="4790449"/>
            </a:xfrm>
            <a:prstGeom prst="rect">
              <a:avLst/>
            </a:prstGeom>
            <a:noFill/>
            <a:ln w="9525" cap="flat" cmpd="sng">
              <a:solidFill>
                <a:schemeClr val="lt2"/>
              </a:solidFill>
              <a:prstDash val="solid"/>
              <a:round/>
              <a:headEnd type="none" w="sm" len="sm"/>
              <a:tailEnd type="none" w="sm" len="sm"/>
            </a:ln>
          </p:spPr>
        </p:pic>
        <p:pic>
          <p:nvPicPr>
            <p:cNvPr id="1367" name="Google Shape;1367;p161"/>
            <p:cNvPicPr preferRelativeResize="0"/>
            <p:nvPr/>
          </p:nvPicPr>
          <p:blipFill rotWithShape="1">
            <a:blip r:embed="rId4">
              <a:alphaModFix/>
            </a:blip>
            <a:srcRect/>
            <a:stretch/>
          </p:blipFill>
          <p:spPr>
            <a:xfrm>
              <a:off x="12410006" y="3417157"/>
              <a:ext cx="3470643" cy="4554858"/>
            </a:xfrm>
            <a:prstGeom prst="rect">
              <a:avLst/>
            </a:prstGeom>
            <a:solidFill>
              <a:schemeClr val="lt1"/>
            </a:solidFill>
            <a:ln w="9525" cap="flat" cmpd="sng">
              <a:solidFill>
                <a:schemeClr val="lt2"/>
              </a:solidFill>
              <a:prstDash val="solid"/>
              <a:round/>
              <a:headEnd type="none" w="sm" len="sm"/>
              <a:tailEnd type="none" w="sm" len="sm"/>
            </a:ln>
          </p:spPr>
        </p:pic>
        <p:pic>
          <p:nvPicPr>
            <p:cNvPr id="1368" name="Google Shape;1368;p161"/>
            <p:cNvPicPr preferRelativeResize="0"/>
            <p:nvPr/>
          </p:nvPicPr>
          <p:blipFill rotWithShape="1">
            <a:blip r:embed="rId5">
              <a:alphaModFix/>
            </a:blip>
            <a:srcRect/>
            <a:stretch/>
          </p:blipFill>
          <p:spPr>
            <a:xfrm>
              <a:off x="12784619" y="3906202"/>
              <a:ext cx="3420488" cy="4602879"/>
            </a:xfrm>
            <a:prstGeom prst="rect">
              <a:avLst/>
            </a:prstGeom>
            <a:noFill/>
            <a:ln w="9525" cap="flat" cmpd="sng">
              <a:solidFill>
                <a:schemeClr val="lt2"/>
              </a:solidFill>
              <a:prstDash val="solid"/>
              <a:round/>
              <a:headEnd type="none" w="sm" len="sm"/>
              <a:tailEnd type="none" w="sm" len="sm"/>
            </a:ln>
          </p:spPr>
        </p:pic>
        <p:pic>
          <p:nvPicPr>
            <p:cNvPr id="1369" name="Google Shape;1369;p161"/>
            <p:cNvPicPr preferRelativeResize="0"/>
            <p:nvPr/>
          </p:nvPicPr>
          <p:blipFill rotWithShape="1">
            <a:blip r:embed="rId6">
              <a:alphaModFix/>
            </a:blip>
            <a:srcRect/>
            <a:stretch/>
          </p:blipFill>
          <p:spPr>
            <a:xfrm>
              <a:off x="13083901" y="4374451"/>
              <a:ext cx="3513165" cy="4517852"/>
            </a:xfrm>
            <a:prstGeom prst="rect">
              <a:avLst/>
            </a:prstGeom>
            <a:solidFill>
              <a:schemeClr val="lt1"/>
            </a:solidFill>
            <a:ln w="9525" cap="flat" cmpd="sng">
              <a:solidFill>
                <a:schemeClr val="lt2"/>
              </a:solidFill>
              <a:prstDash val="solid"/>
              <a:round/>
              <a:headEnd type="none" w="sm" len="sm"/>
              <a:tailEnd type="none" w="sm" len="sm"/>
            </a:ln>
          </p:spPr>
        </p:pic>
        <p:pic>
          <p:nvPicPr>
            <p:cNvPr id="1370" name="Google Shape;1370;p161"/>
            <p:cNvPicPr preferRelativeResize="0"/>
            <p:nvPr/>
          </p:nvPicPr>
          <p:blipFill rotWithShape="1">
            <a:blip r:embed="rId7">
              <a:alphaModFix/>
            </a:blip>
            <a:srcRect/>
            <a:stretch/>
          </p:blipFill>
          <p:spPr>
            <a:xfrm>
              <a:off x="13558473" y="4723513"/>
              <a:ext cx="3331471" cy="4522612"/>
            </a:xfrm>
            <a:prstGeom prst="rect">
              <a:avLst/>
            </a:prstGeom>
            <a:solidFill>
              <a:schemeClr val="lt1"/>
            </a:solidFill>
            <a:ln w="9525" cap="flat" cmpd="sng">
              <a:solidFill>
                <a:schemeClr val="lt2"/>
              </a:solidFill>
              <a:prstDash val="solid"/>
              <a:round/>
              <a:headEnd type="none" w="sm" len="sm"/>
              <a:tailEnd type="none" w="sm" len="sm"/>
            </a:ln>
          </p:spPr>
        </p:pic>
      </p:grpSp>
      <p:sp>
        <p:nvSpPr>
          <p:cNvPr id="11" name="Shape 555">
            <a:extLst>
              <a:ext uri="{FF2B5EF4-FFF2-40B4-BE49-F238E27FC236}">
                <a16:creationId xmlns:a16="http://schemas.microsoft.com/office/drawing/2014/main" id="{76982CBC-3D8B-9B49-876E-05D5814CDC27}"/>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87</a:t>
            </a:fld>
            <a:endParaRPr lang="en-US" dirty="0"/>
          </a:p>
        </p:txBody>
      </p:sp>
    </p:spTree>
    <p:extLst>
      <p:ext uri="{BB962C8B-B14F-4D97-AF65-F5344CB8AC3E}">
        <p14:creationId xmlns:p14="http://schemas.microsoft.com/office/powerpoint/2010/main" val="974178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2" name="Title 1">
            <a:extLst>
              <a:ext uri="{FF2B5EF4-FFF2-40B4-BE49-F238E27FC236}">
                <a16:creationId xmlns:a16="http://schemas.microsoft.com/office/drawing/2014/main" id="{847021F6-B587-C846-8179-9BC459CA6C39}"/>
              </a:ext>
            </a:extLst>
          </p:cNvPr>
          <p:cNvSpPr>
            <a:spLocks noGrp="1"/>
          </p:cNvSpPr>
          <p:nvPr>
            <p:ph type="title"/>
          </p:nvPr>
        </p:nvSpPr>
        <p:spPr>
          <a:xfrm>
            <a:off x="1489572" y="1415325"/>
            <a:ext cx="18986991" cy="1049700"/>
          </a:xfrm>
        </p:spPr>
        <p:txBody>
          <a:bodyPr/>
          <a:lstStyle/>
          <a:p>
            <a:r>
              <a:rPr lang="en-US" dirty="0"/>
              <a:t>Underlying magic: </a:t>
            </a:r>
            <a:r>
              <a:rPr lang="en-US" b="1" dirty="0">
                <a:latin typeface="Open Sans"/>
                <a:ea typeface="Open Sans"/>
                <a:cs typeface="Open Sans"/>
                <a:sym typeface="Open Sans"/>
              </a:rPr>
              <a:t>Optimal query plans for worst-case optimal joins</a:t>
            </a:r>
            <a:br>
              <a:rPr lang="en-US" b="1" dirty="0">
                <a:solidFill>
                  <a:srgbClr val="000000"/>
                </a:solidFill>
                <a:latin typeface="Open Sans"/>
                <a:ea typeface="Open Sans"/>
                <a:cs typeface="Open Sans"/>
                <a:sym typeface="Open Sans"/>
              </a:rPr>
            </a:br>
            <a:endParaRPr lang="en-US" dirty="0"/>
          </a:p>
        </p:txBody>
      </p:sp>
      <p:sp>
        <p:nvSpPr>
          <p:cNvPr id="1376" name="Google Shape;1376;p162"/>
          <p:cNvSpPr/>
          <p:nvPr/>
        </p:nvSpPr>
        <p:spPr>
          <a:xfrm>
            <a:off x="1874130" y="3505231"/>
            <a:ext cx="10153286" cy="8127820"/>
          </a:xfrm>
          <a:prstGeom prst="rect">
            <a:avLst/>
          </a:prstGeom>
          <a:noFill/>
          <a:ln>
            <a:noFill/>
          </a:ln>
        </p:spPr>
        <p:txBody>
          <a:bodyPr spcFirstLastPara="1" wrap="square" lIns="50800" tIns="50800" rIns="50800" bIns="50800" anchor="ctr" anchorCtr="0">
            <a:noAutofit/>
          </a:bodyPr>
          <a:lstStyle/>
          <a:p>
            <a:pPr marL="457200" indent="-457200">
              <a:spcBef>
                <a:spcPts val="18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Juggling functions inside a database, Abo Khamis, Ngo, Suciu (Invited to SIGMOD Record)</a:t>
            </a:r>
          </a:p>
          <a:p>
            <a:pPr marL="457200" indent="-457200">
              <a:spcBef>
                <a:spcPts val="18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On Functional Aggregate Queries with Additive Inequalities.  Abo Khamis, Curtin, Moseley, Ngo, Nguyen, </a:t>
            </a:r>
            <a:r>
              <a:rPr lang="en-US" sz="3200" dirty="0" err="1">
                <a:solidFill>
                  <a:srgbClr val="53585F"/>
                </a:solidFill>
                <a:latin typeface="Open Sans Light"/>
                <a:ea typeface="Open Sans Light"/>
                <a:cs typeface="Open Sans Light"/>
                <a:sym typeface="Open Sans Light"/>
              </a:rPr>
              <a:t>Olteanu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Schleich</a:t>
            </a:r>
            <a:r>
              <a:rPr lang="en-US" sz="3200" dirty="0">
                <a:solidFill>
                  <a:srgbClr val="53585F"/>
                </a:solidFill>
                <a:latin typeface="Open Sans Light"/>
                <a:ea typeface="Open Sans Light"/>
                <a:cs typeface="Open Sans Light"/>
                <a:sym typeface="Open Sans Light"/>
              </a:rPr>
              <a:t>.  PODS 2019</a:t>
            </a:r>
          </a:p>
          <a:p>
            <a:pPr marL="457200" indent="-457200">
              <a:spcBef>
                <a:spcPts val="18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What do Shannon-type Inequalities, Submodular Width, and Disjunctive </a:t>
            </a:r>
            <a:r>
              <a:rPr lang="en-US" sz="3200" dirty="0" err="1">
                <a:solidFill>
                  <a:srgbClr val="53585F"/>
                </a:solidFill>
                <a:latin typeface="Open Sans Light"/>
                <a:ea typeface="Open Sans Light"/>
                <a:cs typeface="Open Sans Light"/>
                <a:sym typeface="Open Sans Light"/>
              </a:rPr>
              <a:t>Datalog</a:t>
            </a:r>
            <a:r>
              <a:rPr lang="en-US" sz="3200" dirty="0">
                <a:solidFill>
                  <a:srgbClr val="53585F"/>
                </a:solidFill>
                <a:latin typeface="Open Sans Light"/>
                <a:ea typeface="Open Sans Light"/>
                <a:cs typeface="Open Sans Light"/>
                <a:sym typeface="Open Sans Light"/>
              </a:rPr>
              <a:t> have to do with one another? Abo Khamis, Ngo, Suciu, (PODS 2017 - Invited to Journal of ACM)</a:t>
            </a:r>
            <a:endParaRPr sz="3200" dirty="0">
              <a:solidFill>
                <a:srgbClr val="53585F"/>
              </a:solidFill>
              <a:latin typeface="Open Sans Light"/>
              <a:ea typeface="Open Sans Light"/>
              <a:cs typeface="Open Sans Light"/>
            </a:endParaRPr>
          </a:p>
          <a:p>
            <a:pPr marL="457200" indent="-457200">
              <a:spcBef>
                <a:spcPts val="18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FAQ: Questions Asked Frequently, Abu Khamis, Ngo, Rudra, (PODS 2016 – Best Paper, Invited to Journal of ACM)</a:t>
            </a:r>
            <a:endParaRPr sz="3200" dirty="0">
              <a:solidFill>
                <a:srgbClr val="53585F"/>
              </a:solidFill>
              <a:latin typeface="Open Sans Light"/>
              <a:ea typeface="Open Sans Light"/>
              <a:cs typeface="Open Sans Light"/>
            </a:endParaRPr>
          </a:p>
        </p:txBody>
      </p:sp>
      <p:grpSp>
        <p:nvGrpSpPr>
          <p:cNvPr id="1378" name="Google Shape;1378;p162"/>
          <p:cNvGrpSpPr/>
          <p:nvPr/>
        </p:nvGrpSpPr>
        <p:grpSpPr>
          <a:xfrm>
            <a:off x="12661035" y="2969511"/>
            <a:ext cx="7815529" cy="9618421"/>
            <a:chOff x="7174636" y="996169"/>
            <a:chExt cx="4601252" cy="5662673"/>
          </a:xfrm>
        </p:grpSpPr>
        <p:pic>
          <p:nvPicPr>
            <p:cNvPr id="1379" name="Google Shape;1379;p162"/>
            <p:cNvPicPr preferRelativeResize="0"/>
            <p:nvPr/>
          </p:nvPicPr>
          <p:blipFill rotWithShape="1">
            <a:blip r:embed="rId3">
              <a:alphaModFix/>
            </a:blip>
            <a:srcRect/>
            <a:stretch/>
          </p:blipFill>
          <p:spPr>
            <a:xfrm>
              <a:off x="7174636" y="996169"/>
              <a:ext cx="4038225" cy="5100504"/>
            </a:xfrm>
            <a:prstGeom prst="rect">
              <a:avLst/>
            </a:prstGeom>
            <a:noFill/>
            <a:ln w="9525" cap="flat" cmpd="sng">
              <a:solidFill>
                <a:schemeClr val="lt2"/>
              </a:solidFill>
              <a:prstDash val="solid"/>
              <a:round/>
              <a:headEnd type="none" w="sm" len="sm"/>
              <a:tailEnd type="none" w="sm" len="sm"/>
            </a:ln>
          </p:spPr>
        </p:pic>
        <p:pic>
          <p:nvPicPr>
            <p:cNvPr id="1380" name="Google Shape;1380;p162"/>
            <p:cNvPicPr preferRelativeResize="0"/>
            <p:nvPr/>
          </p:nvPicPr>
          <p:blipFill rotWithShape="1">
            <a:blip r:embed="rId4">
              <a:alphaModFix/>
            </a:blip>
            <a:srcRect/>
            <a:stretch/>
          </p:blipFill>
          <p:spPr>
            <a:xfrm>
              <a:off x="7688121" y="1485764"/>
              <a:ext cx="3714735" cy="4785109"/>
            </a:xfrm>
            <a:prstGeom prst="rect">
              <a:avLst/>
            </a:prstGeom>
            <a:solidFill>
              <a:schemeClr val="lt1"/>
            </a:solidFill>
            <a:ln w="9525" cap="flat" cmpd="sng">
              <a:solidFill>
                <a:schemeClr val="lt2"/>
              </a:solidFill>
              <a:prstDash val="solid"/>
              <a:round/>
              <a:headEnd type="none" w="sm" len="sm"/>
              <a:tailEnd type="none" w="sm" len="sm"/>
            </a:ln>
          </p:spPr>
        </p:pic>
        <p:pic>
          <p:nvPicPr>
            <p:cNvPr id="1381" name="Google Shape;1381;p162"/>
            <p:cNvPicPr preferRelativeResize="0"/>
            <p:nvPr/>
          </p:nvPicPr>
          <p:blipFill rotWithShape="1">
            <a:blip r:embed="rId5">
              <a:alphaModFix/>
            </a:blip>
            <a:srcRect/>
            <a:stretch/>
          </p:blipFill>
          <p:spPr>
            <a:xfrm>
              <a:off x="8095081" y="1925406"/>
              <a:ext cx="3680807" cy="4733436"/>
            </a:xfrm>
            <a:prstGeom prst="rect">
              <a:avLst/>
            </a:prstGeom>
            <a:solidFill>
              <a:schemeClr val="lt1"/>
            </a:solidFill>
            <a:ln w="9525" cap="flat" cmpd="sng">
              <a:solidFill>
                <a:schemeClr val="lt2"/>
              </a:solidFill>
              <a:prstDash val="solid"/>
              <a:round/>
              <a:headEnd type="none" w="sm" len="sm"/>
              <a:tailEnd type="none" w="sm" len="sm"/>
            </a:ln>
          </p:spPr>
        </p:pic>
      </p:grpSp>
      <p:sp>
        <p:nvSpPr>
          <p:cNvPr id="9" name="Shape 555">
            <a:extLst>
              <a:ext uri="{FF2B5EF4-FFF2-40B4-BE49-F238E27FC236}">
                <a16:creationId xmlns:a16="http://schemas.microsoft.com/office/drawing/2014/main" id="{2E1184BB-E16E-284B-AB21-A244FB60882F}"/>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88</a:t>
            </a:fld>
            <a:endParaRPr lang="en-US" dirty="0"/>
          </a:p>
        </p:txBody>
      </p:sp>
    </p:spTree>
    <p:extLst>
      <p:ext uri="{BB962C8B-B14F-4D97-AF65-F5344CB8AC3E}">
        <p14:creationId xmlns:p14="http://schemas.microsoft.com/office/powerpoint/2010/main" val="364007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2" name="Title 1">
            <a:extLst>
              <a:ext uri="{FF2B5EF4-FFF2-40B4-BE49-F238E27FC236}">
                <a16:creationId xmlns:a16="http://schemas.microsoft.com/office/drawing/2014/main" id="{72BC78E5-28EA-244C-B0AB-C9BEA4710D4A}"/>
              </a:ext>
            </a:extLst>
          </p:cNvPr>
          <p:cNvSpPr>
            <a:spLocks noGrp="1"/>
          </p:cNvSpPr>
          <p:nvPr>
            <p:ph type="title"/>
          </p:nvPr>
        </p:nvSpPr>
        <p:spPr/>
        <p:txBody>
          <a:bodyPr/>
          <a:lstStyle/>
          <a:p>
            <a:r>
              <a:rPr lang="en-US" dirty="0"/>
              <a:t>Underlying magic: </a:t>
            </a:r>
            <a:r>
              <a:rPr lang="en-US" b="1" dirty="0">
                <a:latin typeface="Open Sans"/>
                <a:ea typeface="Open Sans"/>
                <a:cs typeface="Open Sans"/>
                <a:sym typeface="Open Sans"/>
              </a:rPr>
              <a:t>In-database relational learning</a:t>
            </a:r>
            <a:endParaRPr lang="en-US" dirty="0"/>
          </a:p>
        </p:txBody>
      </p:sp>
      <p:sp>
        <p:nvSpPr>
          <p:cNvPr id="1388" name="Google Shape;1388;p163"/>
          <p:cNvSpPr/>
          <p:nvPr/>
        </p:nvSpPr>
        <p:spPr>
          <a:xfrm>
            <a:off x="1565274" y="3086521"/>
            <a:ext cx="11167197" cy="10120719"/>
          </a:xfrm>
          <a:prstGeom prst="rect">
            <a:avLst/>
          </a:prstGeom>
          <a:noFill/>
          <a:ln>
            <a:noFill/>
          </a:ln>
        </p:spPr>
        <p:txBody>
          <a:bodyPr spcFirstLastPara="1" wrap="square" lIns="50800" tIns="50800" rIns="50800" bIns="50800" anchor="ctr" anchorCtr="0">
            <a:noAutofit/>
          </a:bodyPr>
          <a:lstStyle/>
          <a:p>
            <a:pPr marL="342900" lvl="0" indent="-342900">
              <a:spcBef>
                <a:spcPts val="600"/>
              </a:spcBef>
              <a:buClr>
                <a:srgbClr val="53585F"/>
              </a:buClr>
              <a:buSzPts val="3200"/>
              <a:buFont typeface="Noto Sans Symbols"/>
              <a:buChar char="▪"/>
            </a:pPr>
            <a:r>
              <a:rPr lang="en-US" sz="3200" dirty="0" err="1">
                <a:solidFill>
                  <a:srgbClr val="53585F"/>
                </a:solidFill>
                <a:latin typeface="Open Sans Light"/>
                <a:ea typeface="Open Sans Light"/>
                <a:cs typeface="Open Sans Light"/>
                <a:sym typeface="Open Sans Light"/>
              </a:rPr>
              <a:t>Rk</a:t>
            </a:r>
            <a:r>
              <a:rPr lang="en-US" sz="3200" dirty="0">
                <a:solidFill>
                  <a:srgbClr val="53585F"/>
                </a:solidFill>
                <a:latin typeface="Open Sans Light"/>
                <a:ea typeface="Open Sans Light"/>
                <a:cs typeface="Open Sans Light"/>
                <a:sym typeface="Open Sans Light"/>
              </a:rPr>
              <a:t>-means: Fast Clustering for Relational Data.  Curtin, Moseley, Ngo, Nguyen, </a:t>
            </a:r>
            <a:r>
              <a:rPr lang="en-US" sz="3200" dirty="0" err="1">
                <a:solidFill>
                  <a:srgbClr val="53585F"/>
                </a:solidFill>
                <a:latin typeface="Open Sans Light"/>
                <a:ea typeface="Open Sans Light"/>
                <a:cs typeface="Open Sans Light"/>
                <a:sym typeface="Open Sans Light"/>
              </a:rPr>
              <a:t>Olteanu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Schleich</a:t>
            </a:r>
            <a:r>
              <a:rPr lang="en-US" sz="3200" dirty="0">
                <a:solidFill>
                  <a:srgbClr val="53585F"/>
                </a:solidFill>
                <a:latin typeface="Open Sans Light"/>
                <a:ea typeface="Open Sans Light"/>
                <a:cs typeface="Open Sans Light"/>
                <a:sym typeface="Open Sans Light"/>
              </a:rPr>
              <a:t>.  Submitted to </a:t>
            </a:r>
            <a:r>
              <a:rPr lang="en-US" sz="3200" dirty="0" err="1">
                <a:solidFill>
                  <a:srgbClr val="53585F"/>
                </a:solidFill>
                <a:latin typeface="Open Sans Light"/>
                <a:ea typeface="Open Sans Light"/>
                <a:cs typeface="Open Sans Light"/>
                <a:sym typeface="Open Sans Light"/>
              </a:rPr>
              <a:t>NeurIPS</a:t>
            </a:r>
            <a:r>
              <a:rPr lang="en-US" sz="3200" dirty="0">
                <a:solidFill>
                  <a:srgbClr val="53585F"/>
                </a:solidFill>
                <a:latin typeface="Open Sans Light"/>
                <a:ea typeface="Open Sans Light"/>
                <a:cs typeface="Open Sans Light"/>
                <a:sym typeface="Open Sans Light"/>
              </a:rPr>
              <a:t> 2019</a:t>
            </a:r>
          </a:p>
          <a:p>
            <a:pPr marL="342900" lvl="0" indent="-342900">
              <a:spcBef>
                <a:spcPts val="6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On coresets for logistic regression.  Curtin, Moseley, </a:t>
            </a:r>
            <a:r>
              <a:rPr lang="en-US" sz="3200" dirty="0" err="1">
                <a:solidFill>
                  <a:srgbClr val="53585F"/>
                </a:solidFill>
                <a:latin typeface="Open Sans Light"/>
                <a:ea typeface="Open Sans Light"/>
                <a:cs typeface="Open Sans Light"/>
                <a:sym typeface="Open Sans Light"/>
              </a:rPr>
              <a:t>Pruhs</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Samadian</a:t>
            </a:r>
            <a:r>
              <a:rPr lang="en-US" sz="3200" dirty="0">
                <a:solidFill>
                  <a:srgbClr val="53585F"/>
                </a:solidFill>
                <a:latin typeface="Open Sans Light"/>
                <a:ea typeface="Open Sans Light"/>
                <a:cs typeface="Open Sans Light"/>
                <a:sym typeface="Open Sans Light"/>
              </a:rPr>
              <a:t>.  Submitted to </a:t>
            </a:r>
            <a:r>
              <a:rPr lang="en-US" sz="3200" dirty="0" err="1">
                <a:solidFill>
                  <a:srgbClr val="53585F"/>
                </a:solidFill>
                <a:latin typeface="Open Sans Light"/>
                <a:ea typeface="Open Sans Light"/>
                <a:cs typeface="Open Sans Light"/>
                <a:sym typeface="Open Sans Light"/>
              </a:rPr>
              <a:t>NeurIPS</a:t>
            </a:r>
            <a:r>
              <a:rPr lang="en-US" sz="3200" dirty="0">
                <a:solidFill>
                  <a:srgbClr val="53585F"/>
                </a:solidFill>
                <a:latin typeface="Open Sans Light"/>
                <a:ea typeface="Open Sans Light"/>
                <a:cs typeface="Open Sans Light"/>
                <a:sym typeface="Open Sans Light"/>
              </a:rPr>
              <a:t> 2019</a:t>
            </a:r>
          </a:p>
          <a:p>
            <a:pPr marL="342900" indent="-342900">
              <a:spcBef>
                <a:spcPts val="600"/>
              </a:spcBef>
              <a:buClr>
                <a:srgbClr val="53585F"/>
              </a:buClr>
              <a:buSzPts val="3200"/>
              <a:buFont typeface="Noto Sans Symbols"/>
              <a:buChar char="▪"/>
            </a:pPr>
            <a:r>
              <a:rPr lang="en-US" sz="3200" dirty="0" err="1">
                <a:solidFill>
                  <a:srgbClr val="53585F"/>
                </a:solidFill>
                <a:latin typeface="Open Sans Light"/>
                <a:ea typeface="Open Sans Light"/>
                <a:cs typeface="Open Sans Light"/>
                <a:sym typeface="Open Sans Light"/>
              </a:rPr>
              <a:t>SolverBlox</a:t>
            </a:r>
            <a:r>
              <a:rPr lang="en-US" sz="3200" dirty="0">
                <a:solidFill>
                  <a:srgbClr val="53585F"/>
                </a:solidFill>
                <a:latin typeface="Open Sans Light"/>
                <a:ea typeface="Open Sans Light"/>
                <a:cs typeface="Open Sans Light"/>
                <a:sym typeface="Open Sans Light"/>
              </a:rPr>
              <a:t>: Algebraic Modeling in </a:t>
            </a:r>
            <a:r>
              <a:rPr lang="en-US" sz="3200" dirty="0" err="1">
                <a:solidFill>
                  <a:srgbClr val="53585F"/>
                </a:solidFill>
                <a:latin typeface="Open Sans Light"/>
                <a:ea typeface="Open Sans Light"/>
                <a:cs typeface="Open Sans Light"/>
                <a:sym typeface="Open Sans Light"/>
              </a:rPr>
              <a:t>Datalog</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Borraz</a:t>
            </a:r>
            <a:r>
              <a:rPr lang="en-US" sz="3200" dirty="0">
                <a:solidFill>
                  <a:srgbClr val="53585F"/>
                </a:solidFill>
                <a:latin typeface="Open Sans Light"/>
                <a:ea typeface="Open Sans Light"/>
                <a:cs typeface="Open Sans Light"/>
                <a:sym typeface="Open Sans Light"/>
              </a:rPr>
              <a:t>-Sanchez, </a:t>
            </a:r>
            <a:r>
              <a:rPr lang="en-US" sz="3200" dirty="0" err="1">
                <a:solidFill>
                  <a:srgbClr val="53585F"/>
                </a:solidFill>
                <a:latin typeface="Open Sans Light"/>
                <a:ea typeface="Open Sans Light"/>
                <a:cs typeface="Open Sans Light"/>
                <a:sym typeface="Open Sans Light"/>
              </a:rPr>
              <a:t>Klabjan</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Pasalic</a:t>
            </a:r>
            <a:r>
              <a:rPr lang="en-US" sz="3200" dirty="0">
                <a:solidFill>
                  <a:srgbClr val="53585F"/>
                </a:solidFill>
                <a:latin typeface="Open Sans Light"/>
                <a:ea typeface="Open Sans Light"/>
                <a:cs typeface="Open Sans Light"/>
                <a:sym typeface="Open Sans Light"/>
              </a:rPr>
              <a:t>, Aref. (Declarative Logic Programming – Morgan &amp; Claypool 2018) </a:t>
            </a:r>
          </a:p>
          <a:p>
            <a:pPr marL="342900" marR="0" lvl="0" indent="-342900" algn="l" rtl="0">
              <a:lnSpc>
                <a:spcPct val="100000"/>
              </a:lnSpc>
              <a:spcBef>
                <a:spcPts val="600"/>
              </a:spcBef>
              <a:spcAft>
                <a:spcPts val="0"/>
              </a:spcAft>
              <a:buClr>
                <a:srgbClr val="53585F"/>
              </a:buClr>
              <a:buSzPts val="3200"/>
              <a:buFont typeface="Noto Sans Symbols"/>
              <a:buChar char="▪"/>
            </a:pPr>
            <a:r>
              <a:rPr lang="en-US" sz="3200" b="0" i="0" u="none" strike="noStrike" cap="none" dirty="0">
                <a:solidFill>
                  <a:srgbClr val="53585F"/>
                </a:solidFill>
                <a:latin typeface="Open Sans Light"/>
                <a:ea typeface="Open Sans Light"/>
                <a:cs typeface="Open Sans Light"/>
                <a:sym typeface="Open Sans Light"/>
              </a:rPr>
              <a:t>In-Database </a:t>
            </a:r>
            <a:r>
              <a:rPr lang="en-US" sz="3200" dirty="0">
                <a:solidFill>
                  <a:srgbClr val="53585F"/>
                </a:solidFill>
                <a:latin typeface="Open Sans Light"/>
                <a:ea typeface="Open Sans Light"/>
                <a:cs typeface="Open Sans Light"/>
                <a:sym typeface="Open Sans Light"/>
              </a:rPr>
              <a:t>Learning with Sparse Tensors, Abo Khamis, Ngo, Nguyen, </a:t>
            </a:r>
            <a:r>
              <a:rPr lang="en-US" sz="3200" dirty="0" err="1">
                <a:solidFill>
                  <a:srgbClr val="53585F"/>
                </a:solidFill>
                <a:latin typeface="Open Sans Light"/>
                <a:ea typeface="Open Sans Light"/>
                <a:cs typeface="Open Sans Light"/>
                <a:sym typeface="Open Sans Light"/>
              </a:rPr>
              <a:t>Olteanu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Schleich</a:t>
            </a:r>
            <a:r>
              <a:rPr lang="en-US" sz="3200" dirty="0">
                <a:solidFill>
                  <a:srgbClr val="53585F"/>
                </a:solidFill>
                <a:latin typeface="Open Sans Light"/>
                <a:ea typeface="Open Sans Light"/>
                <a:cs typeface="Open Sans Light"/>
                <a:sym typeface="Open Sans Light"/>
              </a:rPr>
              <a:t> (PODS 2018 - Invited to Journal of TODS)</a:t>
            </a:r>
            <a:endParaRPr sz="3200" dirty="0">
              <a:solidFill>
                <a:srgbClr val="53585F"/>
              </a:solidFill>
              <a:latin typeface="Open Sans Light"/>
              <a:ea typeface="Open Sans Light"/>
              <a:cs typeface="Open Sans Light"/>
            </a:endParaRPr>
          </a:p>
          <a:p>
            <a:pPr marL="342900" marR="0" lvl="0" indent="-342900" algn="l" rtl="0">
              <a:lnSpc>
                <a:spcPct val="100000"/>
              </a:lnSpc>
              <a:spcBef>
                <a:spcPts val="600"/>
              </a:spcBef>
              <a:spcAft>
                <a:spcPts val="0"/>
              </a:spcAft>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AC/DC: In-Database Learning Thunderstruck, Abo Khamis, Ngo, Nguyen, </a:t>
            </a:r>
            <a:r>
              <a:rPr lang="en-US" sz="3200" dirty="0" err="1">
                <a:solidFill>
                  <a:srgbClr val="53585F"/>
                </a:solidFill>
                <a:latin typeface="Open Sans Light"/>
                <a:ea typeface="Open Sans Light"/>
                <a:cs typeface="Open Sans Light"/>
                <a:sym typeface="Open Sans Light"/>
              </a:rPr>
              <a:t>Olteanu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Schleich</a:t>
            </a:r>
            <a:r>
              <a:rPr lang="en-US" sz="3200" dirty="0">
                <a:solidFill>
                  <a:srgbClr val="53585F"/>
                </a:solidFill>
                <a:latin typeface="Open Sans Light"/>
                <a:ea typeface="Open Sans Light"/>
                <a:cs typeface="Open Sans Light"/>
                <a:sym typeface="Open Sans Light"/>
              </a:rPr>
              <a:t> (DEEM 2018)</a:t>
            </a:r>
            <a:endParaRPr sz="3200" dirty="0">
              <a:solidFill>
                <a:srgbClr val="53585F"/>
              </a:solidFill>
              <a:latin typeface="Open Sans Light"/>
              <a:ea typeface="Open Sans Light"/>
              <a:cs typeface="Open Sans Light"/>
            </a:endParaRPr>
          </a:p>
          <a:p>
            <a:pPr marL="342900" marR="0" lvl="0" indent="-342900" algn="l" rtl="0">
              <a:lnSpc>
                <a:spcPct val="100000"/>
              </a:lnSpc>
              <a:spcBef>
                <a:spcPts val="600"/>
              </a:spcBef>
              <a:spcAft>
                <a:spcPts val="0"/>
              </a:spcAft>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Modelling Machine Learning Algorithms on Relational Data with </a:t>
            </a:r>
            <a:r>
              <a:rPr lang="en-US" sz="3200" dirty="0" err="1">
                <a:solidFill>
                  <a:srgbClr val="53585F"/>
                </a:solidFill>
                <a:latin typeface="Open Sans Light"/>
                <a:ea typeface="Open Sans Light"/>
                <a:cs typeface="Open Sans Light"/>
                <a:sym typeface="Open Sans Light"/>
              </a:rPr>
              <a:t>Datalog</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Makrynioti</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Vasiloglou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Pasalic</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Vassalos</a:t>
            </a:r>
            <a:r>
              <a:rPr lang="en-US" sz="3200" dirty="0">
                <a:solidFill>
                  <a:srgbClr val="53585F"/>
                </a:solidFill>
                <a:latin typeface="Open Sans Light"/>
                <a:ea typeface="Open Sans Light"/>
                <a:cs typeface="Open Sans Light"/>
                <a:sym typeface="Open Sans Light"/>
              </a:rPr>
              <a:t>. (DEEM 2018)</a:t>
            </a:r>
            <a:endParaRPr sz="3200" dirty="0">
              <a:solidFill>
                <a:srgbClr val="53585F"/>
              </a:solidFill>
              <a:latin typeface="Open Sans Light"/>
              <a:ea typeface="Open Sans Light"/>
              <a:cs typeface="Open Sans Light"/>
            </a:endParaRPr>
          </a:p>
          <a:p>
            <a:pPr marL="342900" marR="0" lvl="0" indent="-342900" algn="l" rtl="0">
              <a:lnSpc>
                <a:spcPct val="100000"/>
              </a:lnSpc>
              <a:spcBef>
                <a:spcPts val="600"/>
              </a:spcBef>
              <a:spcAft>
                <a:spcPts val="0"/>
              </a:spcAft>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In-Database Factorized Learning, Ngo, Nguyen, </a:t>
            </a:r>
            <a:r>
              <a:rPr lang="en-US" sz="3200" dirty="0" err="1">
                <a:solidFill>
                  <a:srgbClr val="53585F"/>
                </a:solidFill>
                <a:latin typeface="Open Sans Light"/>
                <a:ea typeface="Open Sans Light"/>
                <a:cs typeface="Open Sans Light"/>
                <a:sym typeface="Open Sans Light"/>
              </a:rPr>
              <a:t>Olteanu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Schleich</a:t>
            </a:r>
            <a:r>
              <a:rPr lang="en-US" sz="3200" dirty="0">
                <a:solidFill>
                  <a:srgbClr val="53585F"/>
                </a:solidFill>
                <a:latin typeface="Open Sans Light"/>
                <a:ea typeface="Open Sans Light"/>
                <a:cs typeface="Open Sans Light"/>
                <a:sym typeface="Open Sans Light"/>
              </a:rPr>
              <a:t> (AMW 2017)</a:t>
            </a:r>
            <a:endParaRPr sz="3200" dirty="0">
              <a:solidFill>
                <a:srgbClr val="53585F"/>
              </a:solidFill>
              <a:latin typeface="Open Sans Light"/>
              <a:ea typeface="Open Sans Light"/>
              <a:cs typeface="Open Sans Light"/>
            </a:endParaRPr>
          </a:p>
          <a:p>
            <a:pPr marL="342900" marR="0" lvl="0" indent="-342900" algn="l" rtl="0">
              <a:lnSpc>
                <a:spcPct val="100000"/>
              </a:lnSpc>
              <a:spcBef>
                <a:spcPts val="600"/>
              </a:spcBef>
              <a:spcAft>
                <a:spcPts val="0"/>
              </a:spcAft>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Data Science with Linear Programming. </a:t>
            </a:r>
            <a:r>
              <a:rPr lang="en-US" sz="3200" dirty="0" err="1">
                <a:solidFill>
                  <a:srgbClr val="53585F"/>
                </a:solidFill>
                <a:latin typeface="Open Sans Light"/>
                <a:ea typeface="Open Sans Light"/>
                <a:cs typeface="Open Sans Light"/>
                <a:sym typeface="Open Sans Light"/>
              </a:rPr>
              <a:t>Makrynioti</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Vasiloglou</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Pasalic</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Vassalos</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DeLBP</a:t>
            </a:r>
            <a:r>
              <a:rPr lang="en-US" sz="3200" dirty="0">
                <a:solidFill>
                  <a:srgbClr val="53585F"/>
                </a:solidFill>
                <a:latin typeface="Open Sans Light"/>
                <a:ea typeface="Open Sans Light"/>
                <a:cs typeface="Open Sans Light"/>
                <a:sym typeface="Open Sans Light"/>
              </a:rPr>
              <a:t> 2017)</a:t>
            </a:r>
            <a:endParaRPr sz="3200" dirty="0">
              <a:solidFill>
                <a:srgbClr val="53585F"/>
              </a:solidFill>
              <a:latin typeface="Open Sans Light"/>
              <a:ea typeface="Open Sans Light"/>
              <a:cs typeface="Open Sans Light"/>
            </a:endParaRPr>
          </a:p>
        </p:txBody>
      </p:sp>
      <p:grpSp>
        <p:nvGrpSpPr>
          <p:cNvPr id="1389" name="Google Shape;1389;p163"/>
          <p:cNvGrpSpPr/>
          <p:nvPr/>
        </p:nvGrpSpPr>
        <p:grpSpPr>
          <a:xfrm>
            <a:off x="12732472" y="2821903"/>
            <a:ext cx="8133836" cy="9913636"/>
            <a:chOff x="6770985" y="747749"/>
            <a:chExt cx="4802733" cy="5853640"/>
          </a:xfrm>
        </p:grpSpPr>
        <p:pic>
          <p:nvPicPr>
            <p:cNvPr id="1390" name="Google Shape;1390;p163"/>
            <p:cNvPicPr preferRelativeResize="0"/>
            <p:nvPr/>
          </p:nvPicPr>
          <p:blipFill rotWithShape="1">
            <a:blip r:embed="rId3">
              <a:alphaModFix/>
            </a:blip>
            <a:srcRect/>
            <a:stretch/>
          </p:blipFill>
          <p:spPr>
            <a:xfrm>
              <a:off x="6770985" y="747749"/>
              <a:ext cx="3293948" cy="5131276"/>
            </a:xfrm>
            <a:prstGeom prst="rect">
              <a:avLst/>
            </a:prstGeom>
            <a:solidFill>
              <a:schemeClr val="lt1"/>
            </a:solidFill>
            <a:ln w="9525" cap="flat" cmpd="sng">
              <a:solidFill>
                <a:schemeClr val="lt2"/>
              </a:solidFill>
              <a:prstDash val="solid"/>
              <a:round/>
              <a:headEnd type="none" w="sm" len="sm"/>
              <a:tailEnd type="none" w="sm" len="sm"/>
            </a:ln>
          </p:spPr>
        </p:pic>
        <p:pic>
          <p:nvPicPr>
            <p:cNvPr id="1391" name="Google Shape;1391;p163"/>
            <p:cNvPicPr preferRelativeResize="0"/>
            <p:nvPr/>
          </p:nvPicPr>
          <p:blipFill rotWithShape="1">
            <a:blip r:embed="rId4">
              <a:alphaModFix/>
            </a:blip>
            <a:srcRect/>
            <a:stretch/>
          </p:blipFill>
          <p:spPr>
            <a:xfrm>
              <a:off x="7331679" y="1417115"/>
              <a:ext cx="3714275" cy="4679717"/>
            </a:xfrm>
            <a:prstGeom prst="rect">
              <a:avLst/>
            </a:prstGeom>
            <a:solidFill>
              <a:schemeClr val="lt1"/>
            </a:solidFill>
            <a:ln w="9525" cap="flat" cmpd="sng">
              <a:solidFill>
                <a:schemeClr val="lt2"/>
              </a:solidFill>
              <a:prstDash val="solid"/>
              <a:round/>
              <a:headEnd type="none" w="sm" len="sm"/>
              <a:tailEnd type="none" w="sm" len="sm"/>
            </a:ln>
          </p:spPr>
        </p:pic>
        <p:pic>
          <p:nvPicPr>
            <p:cNvPr id="1392" name="Google Shape;1392;p163"/>
            <p:cNvPicPr preferRelativeResize="0"/>
            <p:nvPr/>
          </p:nvPicPr>
          <p:blipFill rotWithShape="1">
            <a:blip r:embed="rId5">
              <a:alphaModFix/>
            </a:blip>
            <a:srcRect/>
            <a:stretch/>
          </p:blipFill>
          <p:spPr>
            <a:xfrm>
              <a:off x="7827683" y="2092649"/>
              <a:ext cx="3746035" cy="4508740"/>
            </a:xfrm>
            <a:prstGeom prst="rect">
              <a:avLst/>
            </a:prstGeom>
            <a:solidFill>
              <a:schemeClr val="lt1"/>
            </a:solidFill>
            <a:ln w="9525" cap="flat" cmpd="sng">
              <a:solidFill>
                <a:schemeClr val="lt2"/>
              </a:solidFill>
              <a:prstDash val="solid"/>
              <a:round/>
              <a:headEnd type="none" w="sm" len="sm"/>
              <a:tailEnd type="none" w="sm" len="sm"/>
            </a:ln>
          </p:spPr>
        </p:pic>
      </p:grpSp>
      <p:sp>
        <p:nvSpPr>
          <p:cNvPr id="9" name="Shape 555">
            <a:extLst>
              <a:ext uri="{FF2B5EF4-FFF2-40B4-BE49-F238E27FC236}">
                <a16:creationId xmlns:a16="http://schemas.microsoft.com/office/drawing/2014/main" id="{385C9A7E-4B47-3540-93FC-31355543ECC7}"/>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89</a:t>
            </a:fld>
            <a:endParaRPr lang="en-US" dirty="0"/>
          </a:p>
        </p:txBody>
      </p:sp>
    </p:spTree>
    <p:extLst>
      <p:ext uri="{BB962C8B-B14F-4D97-AF65-F5344CB8AC3E}">
        <p14:creationId xmlns:p14="http://schemas.microsoft.com/office/powerpoint/2010/main" val="119195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A8EB51-8B0C-F945-848B-D0D4209F7676}"/>
              </a:ext>
            </a:extLst>
          </p:cNvPr>
          <p:cNvSpPr/>
          <p:nvPr/>
        </p:nvSpPr>
        <p:spPr>
          <a:xfrm>
            <a:off x="27319" y="30974"/>
            <a:ext cx="2971063" cy="11811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22" name="Picture Placeholder 11">
            <a:extLst>
              <a:ext uri="{FF2B5EF4-FFF2-40B4-BE49-F238E27FC236}">
                <a16:creationId xmlns:a16="http://schemas.microsoft.com/office/drawing/2014/main" id="{47E68C06-A552-6940-A3B7-0071AB038842}"/>
              </a:ext>
            </a:extLst>
          </p:cNvPr>
          <p:cNvPicPr>
            <a:picLocks noChangeAspect="1"/>
          </p:cNvPicPr>
          <p:nvPr/>
        </p:nvPicPr>
        <p:blipFill rotWithShape="1">
          <a:blip r:embed="rId3">
            <a:alphaModFix amt="24000"/>
            <a:extLst>
              <a:ext uri="{28A0092B-C50C-407E-A947-70E740481C1C}">
                <a14:useLocalDpi xmlns:a14="http://schemas.microsoft.com/office/drawing/2010/main" val="0"/>
              </a:ext>
            </a:extLst>
          </a:blip>
          <a:srcRect l="-1187" t="6465" r="52805" b="5450"/>
          <a:stretch/>
        </p:blipFill>
        <p:spPr>
          <a:xfrm>
            <a:off x="12106924" y="-51975"/>
            <a:ext cx="12157076" cy="13088606"/>
          </a:xfrm>
          <a:prstGeom prst="rect">
            <a:avLst/>
          </a:prstGeom>
          <a:noFill/>
          <a:ln w="12700">
            <a:miter lim="400000"/>
          </a:ln>
          <a:extLst>
            <a:ext uri="{C572A759-6A51-4108-AA02-DFA0A04FC94B}">
              <ma14:wrappingTextBoxFlag xmlns:ma14="http://schemas.microsoft.com/office/mac/drawingml/2011/main" xmlns="" val="1"/>
            </a:ext>
          </a:extLst>
        </p:spPr>
      </p:pic>
      <p:sp>
        <p:nvSpPr>
          <p:cNvPr id="616" name="Shape 616"/>
          <p:cNvSpPr>
            <a:spLocks noGrp="1"/>
          </p:cNvSpPr>
          <p:nvPr>
            <p:ph type="sldNum" idx="12"/>
          </p:nvPr>
        </p:nvSpPr>
        <p:spPr>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defPPr marL="0" marR="0" indent="0" algn="l" defTabSz="914400" rtl="0" fontAlgn="auto" latinLnBrk="1" hangingPunct="0">
              <a:lnSpc>
                <a:spcPct val="100000"/>
              </a:lnSpc>
              <a:spcBef>
                <a:spcPts val="0"/>
              </a:spcBef>
              <a:spcAft>
                <a:spcPts val="0"/>
              </a:spcAft>
              <a:buFontTx/>
              <a:buNone/>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FontTx/>
              <a:buNone/>
              <a:defRPr kumimoji="0" sz="1600" b="0" i="0" u="none" strike="noStrike" cap="none" spc="0" normalizeH="0" baseline="0">
                <a:ln>
                  <a:noFill/>
                </a:ln>
                <a:solidFill>
                  <a:srgbClr val="53585F"/>
                </a:solidFill>
                <a:effectLst/>
                <a:uFillTx/>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0" marR="0" indent="228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US" smtClean="0"/>
              <a:pPr/>
              <a:t>9</a:t>
            </a:fld>
            <a:endParaRPr dirty="0"/>
          </a:p>
        </p:txBody>
      </p:sp>
      <p:pic>
        <p:nvPicPr>
          <p:cNvPr id="12" name="Picture Placeholder 11">
            <a:extLst>
              <a:ext uri="{FF2B5EF4-FFF2-40B4-BE49-F238E27FC236}">
                <a16:creationId xmlns:a16="http://schemas.microsoft.com/office/drawing/2014/main" id="{F4451F76-74C6-7A4B-9672-D902FC240C4C}"/>
              </a:ext>
            </a:extLst>
          </p:cNvPr>
          <p:cNvPicPr>
            <a:picLocks noGrp="1" noChangeAspect="1"/>
          </p:cNvPicPr>
          <p:nvPr>
            <p:ph type="pic" sz="quarter" idx="4294967295"/>
          </p:nvPr>
        </p:nvPicPr>
        <p:blipFill rotWithShape="1">
          <a:blip r:embed="rId4">
            <a:alphaModFix amt="12000"/>
            <a:extLst>
              <a:ext uri="{28A0092B-C50C-407E-A947-70E740481C1C}">
                <a14:useLocalDpi xmlns:a14="http://schemas.microsoft.com/office/drawing/2010/main" val="0"/>
              </a:ext>
            </a:extLst>
          </a:blip>
          <a:srcRect l="30345" t="22787" r="14842" b="30726"/>
          <a:stretch/>
        </p:blipFill>
        <p:spPr>
          <a:xfrm>
            <a:off x="0" y="0"/>
            <a:ext cx="12157075" cy="13088938"/>
          </a:xfrm>
          <a:noFill/>
        </p:spPr>
      </p:pic>
      <p:sp>
        <p:nvSpPr>
          <p:cNvPr id="21" name="Shape 1085">
            <a:extLst>
              <a:ext uri="{FF2B5EF4-FFF2-40B4-BE49-F238E27FC236}">
                <a16:creationId xmlns:a16="http://schemas.microsoft.com/office/drawing/2014/main" id="{718DE94E-8A78-5D4C-8E3A-D7D010CA61FF}"/>
              </a:ext>
            </a:extLst>
          </p:cNvPr>
          <p:cNvSpPr/>
          <p:nvPr/>
        </p:nvSpPr>
        <p:spPr>
          <a:xfrm>
            <a:off x="-50150" y="30974"/>
            <a:ext cx="12234544" cy="13685026"/>
          </a:xfrm>
          <a:prstGeom prst="rect">
            <a:avLst/>
          </a:prstGeom>
          <a:solidFill>
            <a:schemeClr val="bg1">
              <a:lumMod val="65000"/>
              <a:alpha val="85000"/>
            </a:schemeClr>
          </a:solidFill>
          <a:ln w="12700">
            <a:miter lim="400000"/>
          </a:ln>
        </p:spPr>
        <p:txBody>
          <a:bodyPr lIns="50800" tIns="50800" rIns="50800" bIns="50800" anchor="ctr"/>
          <a:lstStyle/>
          <a:p>
            <a:pPr>
              <a:defRPr sz="3200">
                <a:solidFill>
                  <a:srgbClr val="FFFFFF"/>
                </a:solidFill>
              </a:defRPr>
            </a:pPr>
            <a:endParaRPr dirty="0"/>
          </a:p>
        </p:txBody>
      </p:sp>
      <p:sp>
        <p:nvSpPr>
          <p:cNvPr id="619" name="Shape 619"/>
          <p:cNvSpPr/>
          <p:nvPr/>
        </p:nvSpPr>
        <p:spPr>
          <a:xfrm>
            <a:off x="1606750" y="3776133"/>
            <a:ext cx="572128" cy="1"/>
          </a:xfrm>
          <a:prstGeom prst="line">
            <a:avLst/>
          </a:prstGeom>
          <a:ln w="25400">
            <a:solidFill>
              <a:srgbClr val="53585F"/>
            </a:solidFill>
            <a:miter lim="400000"/>
          </a:ln>
        </p:spPr>
        <p:txBody>
          <a:bodyPr lIns="50800" tIns="50800" rIns="50800" bIns="50800" anchor="ctr"/>
          <a:lstStyle/>
          <a:p>
            <a:pPr>
              <a:defRPr sz="3200"/>
            </a:pPr>
            <a:endParaRPr dirty="0"/>
          </a:p>
        </p:txBody>
      </p:sp>
      <p:sp>
        <p:nvSpPr>
          <p:cNvPr id="621" name="Shape 621"/>
          <p:cNvSpPr/>
          <p:nvPr/>
        </p:nvSpPr>
        <p:spPr>
          <a:xfrm>
            <a:off x="1402382" y="3663664"/>
            <a:ext cx="5010987" cy="11322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l">
              <a:lnSpc>
                <a:spcPct val="120000"/>
              </a:lnSpc>
              <a:defRPr>
                <a:solidFill>
                  <a:srgbClr val="53585F"/>
                </a:solidFill>
                <a:latin typeface="San Francisco Display Bold"/>
                <a:ea typeface="San Francisco Display Bold"/>
                <a:cs typeface="San Francisco Display Bold"/>
                <a:sym typeface="San Francisco Display Bold"/>
              </a:defRPr>
            </a:lvl1pPr>
          </a:lstStyle>
          <a:p>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Navigational</a:t>
            </a:r>
            <a:endParaRPr sz="6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Shape 1085">
            <a:extLst>
              <a:ext uri="{FF2B5EF4-FFF2-40B4-BE49-F238E27FC236}">
                <a16:creationId xmlns:a16="http://schemas.microsoft.com/office/drawing/2014/main" id="{19994CB4-CD94-F04A-8C08-9E87A4A96158}"/>
              </a:ext>
            </a:extLst>
          </p:cNvPr>
          <p:cNvSpPr/>
          <p:nvPr/>
        </p:nvSpPr>
        <p:spPr>
          <a:xfrm>
            <a:off x="12261863" y="30974"/>
            <a:ext cx="12234544" cy="13685026"/>
          </a:xfrm>
          <a:prstGeom prst="rect">
            <a:avLst/>
          </a:prstGeom>
          <a:solidFill>
            <a:srgbClr val="0365C0">
              <a:alpha val="85000"/>
            </a:srgbClr>
          </a:solidFill>
          <a:ln w="12700">
            <a:miter lim="400000"/>
          </a:ln>
        </p:spPr>
        <p:txBody>
          <a:bodyPr lIns="50800" tIns="50800" rIns="50800" bIns="50800" anchor="ctr"/>
          <a:lstStyle/>
          <a:p>
            <a:pPr>
              <a:defRPr sz="3200">
                <a:solidFill>
                  <a:srgbClr val="FFFFFF"/>
                </a:solidFill>
              </a:defRPr>
            </a:pPr>
            <a:endParaRPr dirty="0"/>
          </a:p>
        </p:txBody>
      </p:sp>
      <p:sp>
        <p:nvSpPr>
          <p:cNvPr id="9" name="Shape 621">
            <a:extLst>
              <a:ext uri="{FF2B5EF4-FFF2-40B4-BE49-F238E27FC236}">
                <a16:creationId xmlns:a16="http://schemas.microsoft.com/office/drawing/2014/main" id="{461F7B4B-C9D1-B34A-B73A-DA33CB771B72}"/>
              </a:ext>
            </a:extLst>
          </p:cNvPr>
          <p:cNvSpPr/>
          <p:nvPr/>
        </p:nvSpPr>
        <p:spPr>
          <a:xfrm>
            <a:off x="13362800" y="3738866"/>
            <a:ext cx="4012317" cy="11322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l">
              <a:lnSpc>
                <a:spcPct val="120000"/>
              </a:lnSpc>
              <a:defRPr>
                <a:solidFill>
                  <a:srgbClr val="53585F"/>
                </a:solidFill>
                <a:latin typeface="San Francisco Display Bold"/>
                <a:ea typeface="San Francisco Display Bold"/>
                <a:cs typeface="San Francisco Display Bold"/>
                <a:sym typeface="San Francisco Display Bold"/>
              </a:defRPr>
            </a:lvl1pPr>
          </a:lstStyle>
          <a:p>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Relational</a:t>
            </a:r>
          </a:p>
        </p:txBody>
      </p:sp>
      <p:sp>
        <p:nvSpPr>
          <p:cNvPr id="17" name="Rectangle 16">
            <a:extLst>
              <a:ext uri="{FF2B5EF4-FFF2-40B4-BE49-F238E27FC236}">
                <a16:creationId xmlns:a16="http://schemas.microsoft.com/office/drawing/2014/main" id="{DCA95918-7C16-A14A-B35E-865E5FCE1629}"/>
              </a:ext>
            </a:extLst>
          </p:cNvPr>
          <p:cNvSpPr/>
          <p:nvPr/>
        </p:nvSpPr>
        <p:spPr>
          <a:xfrm>
            <a:off x="10695836" y="1421060"/>
            <a:ext cx="2977116" cy="1460497"/>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17" name="Shape 617"/>
          <p:cNvSpPr/>
          <p:nvPr/>
        </p:nvSpPr>
        <p:spPr>
          <a:xfrm>
            <a:off x="-277482" y="1202135"/>
            <a:ext cx="24773889" cy="175003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pPr algn="ctr">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US" sz="96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1974</a:t>
            </a:r>
            <a:endParaRPr sz="2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4" name="Picture 13">
            <a:extLst>
              <a:ext uri="{FF2B5EF4-FFF2-40B4-BE49-F238E27FC236}">
                <a16:creationId xmlns:a16="http://schemas.microsoft.com/office/drawing/2014/main" id="{13D4F0E5-CEE3-864C-9DA7-97F0D7354371}"/>
              </a:ext>
            </a:extLst>
          </p:cNvPr>
          <p:cNvPicPr>
            <a:picLocks noChangeAspect="1"/>
          </p:cNvPicPr>
          <p:nvPr/>
        </p:nvPicPr>
        <p:blipFill rotWithShape="1">
          <a:blip r:embed="rId5"/>
          <a:srcRect t="4838"/>
          <a:stretch/>
        </p:blipFill>
        <p:spPr>
          <a:xfrm>
            <a:off x="13504602" y="5326319"/>
            <a:ext cx="2601466" cy="3315535"/>
          </a:xfrm>
          <a:prstGeom prst="rect">
            <a:avLst/>
          </a:prstGeom>
          <a:ln w="63500">
            <a:noFill/>
          </a:ln>
        </p:spPr>
      </p:pic>
      <p:pic>
        <p:nvPicPr>
          <p:cNvPr id="15" name="Picture 14">
            <a:extLst>
              <a:ext uri="{FF2B5EF4-FFF2-40B4-BE49-F238E27FC236}">
                <a16:creationId xmlns:a16="http://schemas.microsoft.com/office/drawing/2014/main" id="{57524BA6-919D-7643-963A-D5D9009A7823}"/>
              </a:ext>
            </a:extLst>
          </p:cNvPr>
          <p:cNvPicPr>
            <a:picLocks noChangeAspect="1"/>
          </p:cNvPicPr>
          <p:nvPr/>
        </p:nvPicPr>
        <p:blipFill rotWithShape="1">
          <a:blip r:embed="rId6"/>
          <a:srcRect l="5727" t="3896" r="4271" b="3324"/>
          <a:stretch/>
        </p:blipFill>
        <p:spPr>
          <a:xfrm>
            <a:off x="1382232" y="5296152"/>
            <a:ext cx="2502429" cy="3315535"/>
          </a:xfrm>
          <a:prstGeom prst="rect">
            <a:avLst/>
          </a:prstGeom>
          <a:ln>
            <a:noFill/>
          </a:ln>
        </p:spPr>
      </p:pic>
      <p:sp>
        <p:nvSpPr>
          <p:cNvPr id="18" name="Rectangle 17">
            <a:extLst>
              <a:ext uri="{FF2B5EF4-FFF2-40B4-BE49-F238E27FC236}">
                <a16:creationId xmlns:a16="http://schemas.microsoft.com/office/drawing/2014/main" id="{A7FCD808-381F-8E4C-B59A-45CBEECDB3A0}"/>
              </a:ext>
            </a:extLst>
          </p:cNvPr>
          <p:cNvSpPr/>
          <p:nvPr/>
        </p:nvSpPr>
        <p:spPr>
          <a:xfrm>
            <a:off x="4269414" y="5880115"/>
            <a:ext cx="5911848" cy="5837495"/>
          </a:xfrm>
          <a:prstGeom prst="rect">
            <a:avLst/>
          </a:prstGeom>
        </p:spPr>
        <p:txBody>
          <a:bodyPr wrap="square">
            <a:spAutoFit/>
          </a:bodyPr>
          <a:lstStyle/>
          <a:p>
            <a:pPr algn="l">
              <a:spcAft>
                <a:spcPts val="800"/>
              </a:spcAft>
            </a:pP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Weighing in with:</a:t>
            </a: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Turing Award for Databases</a:t>
            </a: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Integrated Data Store (IDS)</a:t>
            </a: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Illustrious career at GE and Honeywell</a:t>
            </a:r>
          </a:p>
          <a:p>
            <a:pPr marL="342900" indent="-342900" algn="l">
              <a:buFont typeface="Wingdings" pitchFamily="2" charset="2"/>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l">
              <a:spcAft>
                <a:spcPts val="800"/>
              </a:spcAft>
            </a:pP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Argument:</a:t>
            </a: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Performance </a:t>
            </a:r>
            <a:b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(it’s impossible to implement the relational model efficiently)</a:t>
            </a:r>
          </a:p>
          <a:p>
            <a:pPr marL="342900" indent="-342900" algn="l">
              <a:buFont typeface="Wingdings" pitchFamily="2" charset="2"/>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Programmers won’t get it </a:t>
            </a:r>
            <a:b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(Cobol programmers can’t possibly understand relational languages)</a:t>
            </a:r>
          </a:p>
          <a:p>
            <a:pPr algn="l"/>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Shape 621">
            <a:extLst>
              <a:ext uri="{FF2B5EF4-FFF2-40B4-BE49-F238E27FC236}">
                <a16:creationId xmlns:a16="http://schemas.microsoft.com/office/drawing/2014/main" id="{3CCF1095-5A13-DA44-B547-FBFA7880BBF4}"/>
              </a:ext>
            </a:extLst>
          </p:cNvPr>
          <p:cNvSpPr/>
          <p:nvPr/>
        </p:nvSpPr>
        <p:spPr>
          <a:xfrm>
            <a:off x="4269414" y="5106339"/>
            <a:ext cx="4118115" cy="7203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l">
              <a:lnSpc>
                <a:spcPct val="120000"/>
              </a:lnSpc>
              <a:defRPr>
                <a:solidFill>
                  <a:srgbClr val="53585F"/>
                </a:solidFill>
                <a:latin typeface="San Francisco Display Bold"/>
                <a:ea typeface="San Francisco Display Bold"/>
                <a:cs typeface="San Francisco Display Bold"/>
                <a:sym typeface="San Francisco Display Bold"/>
              </a:defRPr>
            </a:lvl1pPr>
          </a:lstStyle>
          <a:p>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Charles Bachman</a:t>
            </a:r>
            <a:endParaRPr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61DF9A14-FD94-F24A-B2D5-80A7CCA4C0B4}"/>
              </a:ext>
            </a:extLst>
          </p:cNvPr>
          <p:cNvSpPr/>
          <p:nvPr/>
        </p:nvSpPr>
        <p:spPr>
          <a:xfrm>
            <a:off x="16454326" y="5880115"/>
            <a:ext cx="5911848" cy="5098832"/>
          </a:xfrm>
          <a:prstGeom prst="rect">
            <a:avLst/>
          </a:prstGeom>
        </p:spPr>
        <p:txBody>
          <a:bodyPr wrap="square">
            <a:spAutoFit/>
          </a:bodyPr>
          <a:lstStyle/>
          <a:p>
            <a:pPr algn="l">
              <a:spcAft>
                <a:spcPts val="800"/>
              </a:spcAft>
            </a:pP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Weighing in with:</a:t>
            </a: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Researcher at IBM</a:t>
            </a:r>
          </a:p>
          <a:p>
            <a:pPr marL="342900" indent="-342900" algn="l">
              <a:buFont typeface="Wingdings" pitchFamily="2" charset="2"/>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itchFamily="2" charset="2"/>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l">
              <a:spcAft>
                <a:spcPts val="800"/>
              </a:spcAft>
            </a:pP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Argument:</a:t>
            </a: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 of the What from the How</a:t>
            </a:r>
            <a:b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(Argument for declarativity)</a:t>
            </a:r>
          </a:p>
          <a:p>
            <a:pPr marL="342900" indent="-342900" algn="l">
              <a:buFont typeface="Wingdings" pitchFamily="2" charset="2"/>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itchFamily="2" charset="2"/>
              <a:buChar char="§"/>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Domain experts will get it </a:t>
            </a:r>
            <a:b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they are cheaper and more plentiful than programmers)</a:t>
            </a:r>
          </a:p>
          <a:p>
            <a:pPr marL="342900" indent="-342900" algn="l">
              <a:buFont typeface="Arial" panose="020B0604020202020204" pitchFamily="34" charset="0"/>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l"/>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hape 621">
            <a:extLst>
              <a:ext uri="{FF2B5EF4-FFF2-40B4-BE49-F238E27FC236}">
                <a16:creationId xmlns:a16="http://schemas.microsoft.com/office/drawing/2014/main" id="{A079C3F5-D56F-C541-AFE9-86FAFB6DD19F}"/>
              </a:ext>
            </a:extLst>
          </p:cNvPr>
          <p:cNvSpPr/>
          <p:nvPr/>
        </p:nvSpPr>
        <p:spPr>
          <a:xfrm>
            <a:off x="16454326" y="5106339"/>
            <a:ext cx="2218556" cy="7203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l">
              <a:lnSpc>
                <a:spcPct val="120000"/>
              </a:lnSpc>
              <a:defRPr>
                <a:solidFill>
                  <a:srgbClr val="53585F"/>
                </a:solidFill>
                <a:latin typeface="San Francisco Display Bold"/>
                <a:ea typeface="San Francisco Display Bold"/>
                <a:cs typeface="San Francisco Display Bold"/>
                <a:sym typeface="San Francisco Display Bold"/>
              </a:defRPr>
            </a:lvl1pPr>
          </a:lstStyle>
          <a:p>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Ted Codd</a:t>
            </a:r>
            <a:endParaRPr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51223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pic>
        <p:nvPicPr>
          <p:cNvPr id="5" name="Picture 4">
            <a:extLst>
              <a:ext uri="{FF2B5EF4-FFF2-40B4-BE49-F238E27FC236}">
                <a16:creationId xmlns:a16="http://schemas.microsoft.com/office/drawing/2014/main" id="{05CBA976-DDC1-2C41-8DF4-E79F361A13F9}"/>
              </a:ext>
            </a:extLst>
          </p:cNvPr>
          <p:cNvPicPr>
            <a:picLocks noChangeAspect="1"/>
          </p:cNvPicPr>
          <p:nvPr/>
        </p:nvPicPr>
        <p:blipFill>
          <a:blip r:embed="rId3"/>
          <a:stretch>
            <a:fillRect/>
          </a:stretch>
        </p:blipFill>
        <p:spPr>
          <a:xfrm>
            <a:off x="11452784" y="730615"/>
            <a:ext cx="6971071" cy="10946615"/>
          </a:xfrm>
          <a:prstGeom prst="rect">
            <a:avLst/>
          </a:prstGeom>
          <a:ln>
            <a:solidFill>
              <a:schemeClr val="tx2"/>
            </a:solidFill>
          </a:ln>
        </p:spPr>
      </p:pic>
      <p:sp>
        <p:nvSpPr>
          <p:cNvPr id="2" name="Title 1">
            <a:extLst>
              <a:ext uri="{FF2B5EF4-FFF2-40B4-BE49-F238E27FC236}">
                <a16:creationId xmlns:a16="http://schemas.microsoft.com/office/drawing/2014/main" id="{C40D8BFE-EB81-E344-A8CA-6E7E06A34189}"/>
              </a:ext>
            </a:extLst>
          </p:cNvPr>
          <p:cNvSpPr>
            <a:spLocks noGrp="1"/>
          </p:cNvSpPr>
          <p:nvPr>
            <p:ph type="title"/>
          </p:nvPr>
        </p:nvSpPr>
        <p:spPr/>
        <p:txBody>
          <a:bodyPr/>
          <a:lstStyle/>
          <a:p>
            <a:r>
              <a:rPr lang="en-US" dirty="0"/>
              <a:t>Underlying magic: </a:t>
            </a:r>
            <a:r>
              <a:rPr lang="en-US" b="1" dirty="0">
                <a:latin typeface="Open Sans"/>
                <a:ea typeface="Open Sans"/>
                <a:cs typeface="Open Sans"/>
                <a:sym typeface="Open Sans"/>
              </a:rPr>
              <a:t>Julia</a:t>
            </a:r>
            <a:br>
              <a:rPr lang="en-US" b="1" dirty="0">
                <a:solidFill>
                  <a:srgbClr val="000000"/>
                </a:solidFill>
                <a:latin typeface="Open Sans"/>
                <a:ea typeface="Open Sans"/>
                <a:cs typeface="Open Sans"/>
                <a:sym typeface="Open Sans"/>
              </a:rPr>
            </a:br>
            <a:endParaRPr lang="en-US" dirty="0"/>
          </a:p>
        </p:txBody>
      </p:sp>
      <p:sp>
        <p:nvSpPr>
          <p:cNvPr id="1388" name="Google Shape;1388;p163"/>
          <p:cNvSpPr/>
          <p:nvPr/>
        </p:nvSpPr>
        <p:spPr>
          <a:xfrm>
            <a:off x="1565275" y="2857921"/>
            <a:ext cx="9467486" cy="10120719"/>
          </a:xfrm>
          <a:prstGeom prst="rect">
            <a:avLst/>
          </a:prstGeom>
          <a:noFill/>
          <a:ln>
            <a:noFill/>
          </a:ln>
        </p:spPr>
        <p:txBody>
          <a:bodyPr spcFirstLastPara="1" wrap="square" lIns="50800" tIns="50800" rIns="50800" bIns="50800" anchor="ctr" anchorCtr="0">
            <a:noAutofit/>
          </a:bodyPr>
          <a:lstStyle/>
          <a:p>
            <a:pPr marL="342900" marR="0" lvl="0" indent="-342900" algn="l" rtl="0">
              <a:lnSpc>
                <a:spcPct val="100000"/>
              </a:lnSpc>
              <a:spcBef>
                <a:spcPts val="1800"/>
              </a:spcBef>
              <a:spcAft>
                <a:spcPts val="0"/>
              </a:spcAft>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Julia: Dynamism and Performance Reconciled by Design, Jeff </a:t>
            </a:r>
            <a:r>
              <a:rPr lang="en-US" sz="3200" dirty="0" err="1">
                <a:solidFill>
                  <a:srgbClr val="53585F"/>
                </a:solidFill>
                <a:latin typeface="Open Sans Light"/>
                <a:ea typeface="Open Sans Light"/>
                <a:cs typeface="Open Sans Light"/>
                <a:sym typeface="Open Sans Light"/>
              </a:rPr>
              <a:t>Bezanson</a:t>
            </a:r>
            <a:r>
              <a:rPr lang="en-US" sz="3200" dirty="0">
                <a:solidFill>
                  <a:srgbClr val="53585F"/>
                </a:solidFill>
                <a:latin typeface="Open Sans Light"/>
                <a:ea typeface="Open Sans Light"/>
                <a:cs typeface="Open Sans Light"/>
                <a:sym typeface="Open Sans Light"/>
              </a:rPr>
              <a:t>, </a:t>
            </a:r>
            <a:r>
              <a:rPr lang="en-US" sz="3200" dirty="0" err="1">
                <a:solidFill>
                  <a:srgbClr val="53585F"/>
                </a:solidFill>
                <a:latin typeface="Open Sans Light"/>
                <a:ea typeface="Open Sans Light"/>
                <a:cs typeface="Open Sans Light"/>
                <a:sym typeface="Open Sans Light"/>
              </a:rPr>
              <a:t>Jiahao</a:t>
            </a:r>
            <a:r>
              <a:rPr lang="en-US" sz="3200" dirty="0">
                <a:solidFill>
                  <a:srgbClr val="53585F"/>
                </a:solidFill>
                <a:latin typeface="Open Sans Light"/>
                <a:ea typeface="Open Sans Light"/>
                <a:cs typeface="Open Sans Light"/>
                <a:sym typeface="Open Sans Light"/>
              </a:rPr>
              <a:t> Chen, Ben Chung, Stefan Karpinski, Viral B. Shah, Lionel </a:t>
            </a:r>
            <a:r>
              <a:rPr lang="en-US" sz="3200" dirty="0" err="1">
                <a:solidFill>
                  <a:srgbClr val="53585F"/>
                </a:solidFill>
                <a:latin typeface="Open Sans Light"/>
                <a:ea typeface="Open Sans Light"/>
                <a:cs typeface="Open Sans Light"/>
                <a:sym typeface="Open Sans Light"/>
              </a:rPr>
              <a:t>Zoubritzky</a:t>
            </a:r>
            <a:r>
              <a:rPr lang="en-US" sz="3200" dirty="0">
                <a:solidFill>
                  <a:srgbClr val="53585F"/>
                </a:solidFill>
                <a:latin typeface="Open Sans Light"/>
                <a:ea typeface="Open Sans Light"/>
                <a:cs typeface="Open Sans Light"/>
                <a:sym typeface="Open Sans Light"/>
              </a:rPr>
              <a:t>, Jan </a:t>
            </a:r>
            <a:r>
              <a:rPr lang="en-US" sz="3200" dirty="0" err="1">
                <a:solidFill>
                  <a:srgbClr val="53585F"/>
                </a:solidFill>
                <a:latin typeface="Open Sans Light"/>
                <a:ea typeface="Open Sans Light"/>
                <a:cs typeface="Open Sans Light"/>
                <a:sym typeface="Open Sans Light"/>
              </a:rPr>
              <a:t>Vitek</a:t>
            </a:r>
            <a:r>
              <a:rPr lang="en-US" sz="3200" dirty="0">
                <a:solidFill>
                  <a:srgbClr val="53585F"/>
                </a:solidFill>
                <a:latin typeface="Open Sans Light"/>
                <a:ea typeface="Open Sans Light"/>
                <a:cs typeface="Open Sans Light"/>
                <a:sym typeface="Open Sans Light"/>
              </a:rPr>
              <a:t> (OOPSLA 2018)</a:t>
            </a:r>
          </a:p>
          <a:p>
            <a:pPr marL="342900" indent="-342900">
              <a:spcBef>
                <a:spcPts val="18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Julia Subtyping: A Rational Reconstruction, Francesco Zappa Nardelli, Julia </a:t>
            </a:r>
            <a:r>
              <a:rPr lang="en-US" sz="3200" dirty="0" err="1">
                <a:solidFill>
                  <a:srgbClr val="53585F"/>
                </a:solidFill>
                <a:latin typeface="Open Sans Light"/>
                <a:ea typeface="Open Sans Light"/>
                <a:cs typeface="Open Sans Light"/>
                <a:sym typeface="Open Sans Light"/>
              </a:rPr>
              <a:t>Belyakova</a:t>
            </a:r>
            <a:r>
              <a:rPr lang="en-US" sz="3200" dirty="0">
                <a:solidFill>
                  <a:srgbClr val="53585F"/>
                </a:solidFill>
                <a:latin typeface="Open Sans Light"/>
                <a:ea typeface="Open Sans Light"/>
                <a:cs typeface="Open Sans Light"/>
                <a:sym typeface="Open Sans Light"/>
              </a:rPr>
              <a:t>, Artem </a:t>
            </a:r>
            <a:r>
              <a:rPr lang="en-US" sz="3200" dirty="0" err="1">
                <a:solidFill>
                  <a:srgbClr val="53585F"/>
                </a:solidFill>
                <a:latin typeface="Open Sans Light"/>
                <a:ea typeface="Open Sans Light"/>
                <a:cs typeface="Open Sans Light"/>
                <a:sym typeface="Open Sans Light"/>
              </a:rPr>
              <a:t>Pelenitsyn</a:t>
            </a:r>
            <a:r>
              <a:rPr lang="en-US" sz="3200" dirty="0">
                <a:solidFill>
                  <a:srgbClr val="53585F"/>
                </a:solidFill>
                <a:latin typeface="Open Sans Light"/>
                <a:ea typeface="Open Sans Light"/>
                <a:cs typeface="Open Sans Light"/>
                <a:sym typeface="Open Sans Light"/>
              </a:rPr>
              <a:t>, Benjamin Chung, Jeff </a:t>
            </a:r>
            <a:r>
              <a:rPr lang="en-US" sz="3200" dirty="0" err="1">
                <a:solidFill>
                  <a:srgbClr val="53585F"/>
                </a:solidFill>
                <a:latin typeface="Open Sans Light"/>
                <a:ea typeface="Open Sans Light"/>
                <a:cs typeface="Open Sans Light"/>
                <a:sym typeface="Open Sans Light"/>
              </a:rPr>
              <a:t>Bezanson</a:t>
            </a:r>
            <a:r>
              <a:rPr lang="en-US" sz="3200" dirty="0">
                <a:solidFill>
                  <a:srgbClr val="53585F"/>
                </a:solidFill>
                <a:latin typeface="Open Sans Light"/>
                <a:ea typeface="Open Sans Light"/>
                <a:cs typeface="Open Sans Light"/>
                <a:sym typeface="Open Sans Light"/>
              </a:rPr>
              <a:t>, Jan </a:t>
            </a:r>
            <a:r>
              <a:rPr lang="en-US" sz="3200" dirty="0" err="1">
                <a:solidFill>
                  <a:srgbClr val="53585F"/>
                </a:solidFill>
                <a:latin typeface="Open Sans Light"/>
                <a:ea typeface="Open Sans Light"/>
                <a:cs typeface="Open Sans Light"/>
                <a:sym typeface="Open Sans Light"/>
              </a:rPr>
              <a:t>Vitek</a:t>
            </a:r>
            <a:r>
              <a:rPr lang="en-US" sz="3200" dirty="0">
                <a:solidFill>
                  <a:srgbClr val="53585F"/>
                </a:solidFill>
                <a:latin typeface="Open Sans Light"/>
                <a:ea typeface="Open Sans Light"/>
                <a:cs typeface="Open Sans Light"/>
                <a:sym typeface="Open Sans Light"/>
              </a:rPr>
              <a:t> (OOPSLA 2018) </a:t>
            </a:r>
          </a:p>
          <a:p>
            <a:pPr marL="342900" indent="-342900">
              <a:spcBef>
                <a:spcPts val="1800"/>
              </a:spcBef>
              <a:buClr>
                <a:srgbClr val="53585F"/>
              </a:buClr>
              <a:buSzPts val="3200"/>
              <a:buFont typeface="Noto Sans Symbols"/>
              <a:buChar char="▪"/>
            </a:pPr>
            <a:r>
              <a:rPr lang="en-US" sz="3200" dirty="0">
                <a:solidFill>
                  <a:srgbClr val="53585F"/>
                </a:solidFill>
                <a:latin typeface="Open Sans Light"/>
                <a:ea typeface="Open Sans Light"/>
                <a:cs typeface="Open Sans Light"/>
                <a:sym typeface="Open Sans Light"/>
              </a:rPr>
              <a:t>Julia: A fresh approach to numerical computing, Jeff </a:t>
            </a:r>
            <a:r>
              <a:rPr lang="en-US" sz="3200" dirty="0" err="1">
                <a:solidFill>
                  <a:srgbClr val="53585F"/>
                </a:solidFill>
                <a:latin typeface="Open Sans Light"/>
                <a:ea typeface="Open Sans Light"/>
                <a:cs typeface="Open Sans Light"/>
                <a:sym typeface="Open Sans Light"/>
              </a:rPr>
              <a:t>Bezanson</a:t>
            </a:r>
            <a:r>
              <a:rPr lang="en-US" sz="3200" dirty="0">
                <a:solidFill>
                  <a:srgbClr val="53585F"/>
                </a:solidFill>
                <a:latin typeface="Open Sans Light"/>
                <a:ea typeface="Open Sans Light"/>
                <a:cs typeface="Open Sans Light"/>
                <a:sym typeface="Open Sans Light"/>
              </a:rPr>
              <a:t>, Alan Edelman, Stefan Karpinski, Viral B. Shah (SIAM Review 2017)</a:t>
            </a:r>
          </a:p>
        </p:txBody>
      </p:sp>
      <p:pic>
        <p:nvPicPr>
          <p:cNvPr id="3" name="Picture 2">
            <a:extLst>
              <a:ext uri="{FF2B5EF4-FFF2-40B4-BE49-F238E27FC236}">
                <a16:creationId xmlns:a16="http://schemas.microsoft.com/office/drawing/2014/main" id="{F33E5150-E190-5744-9E72-8A8479EA5078}"/>
              </a:ext>
            </a:extLst>
          </p:cNvPr>
          <p:cNvPicPr>
            <a:picLocks noChangeAspect="1"/>
          </p:cNvPicPr>
          <p:nvPr/>
        </p:nvPicPr>
        <p:blipFill>
          <a:blip r:embed="rId4"/>
          <a:stretch>
            <a:fillRect/>
          </a:stretch>
        </p:blipFill>
        <p:spPr>
          <a:xfrm>
            <a:off x="13895236" y="2217073"/>
            <a:ext cx="6971071" cy="10347684"/>
          </a:xfrm>
          <a:prstGeom prst="rect">
            <a:avLst/>
          </a:prstGeom>
          <a:ln>
            <a:solidFill>
              <a:schemeClr val="tx2"/>
            </a:solidFill>
          </a:ln>
        </p:spPr>
      </p:pic>
      <p:pic>
        <p:nvPicPr>
          <p:cNvPr id="4" name="Picture 3">
            <a:extLst>
              <a:ext uri="{FF2B5EF4-FFF2-40B4-BE49-F238E27FC236}">
                <a16:creationId xmlns:a16="http://schemas.microsoft.com/office/drawing/2014/main" id="{B13D9295-1859-BB4F-85FC-ABD927240EED}"/>
              </a:ext>
            </a:extLst>
          </p:cNvPr>
          <p:cNvPicPr>
            <a:picLocks noChangeAspect="1"/>
          </p:cNvPicPr>
          <p:nvPr/>
        </p:nvPicPr>
        <p:blipFill>
          <a:blip r:embed="rId5"/>
          <a:stretch>
            <a:fillRect/>
          </a:stretch>
        </p:blipFill>
        <p:spPr>
          <a:xfrm>
            <a:off x="16299501" y="3121940"/>
            <a:ext cx="7009258" cy="10059088"/>
          </a:xfrm>
          <a:prstGeom prst="rect">
            <a:avLst/>
          </a:prstGeom>
          <a:ln>
            <a:solidFill>
              <a:schemeClr val="tx2"/>
            </a:solidFill>
          </a:ln>
        </p:spPr>
      </p:pic>
      <p:sp>
        <p:nvSpPr>
          <p:cNvPr id="8" name="Shape 555">
            <a:extLst>
              <a:ext uri="{FF2B5EF4-FFF2-40B4-BE49-F238E27FC236}">
                <a16:creationId xmlns:a16="http://schemas.microsoft.com/office/drawing/2014/main" id="{5301A5D7-5CFA-014A-8976-A2BAC96423B2}"/>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90</a:t>
            </a:fld>
            <a:endParaRPr lang="en-US" dirty="0"/>
          </a:p>
        </p:txBody>
      </p:sp>
    </p:spTree>
    <p:extLst>
      <p:ext uri="{BB962C8B-B14F-4D97-AF65-F5344CB8AC3E}">
        <p14:creationId xmlns:p14="http://schemas.microsoft.com/office/powerpoint/2010/main" val="925826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606"/>
        <p:cNvGrpSpPr/>
        <p:nvPr/>
      </p:nvGrpSpPr>
      <p:grpSpPr>
        <a:xfrm>
          <a:off x="0" y="0"/>
          <a:ext cx="0" cy="0"/>
          <a:chOff x="0" y="0"/>
          <a:chExt cx="0" cy="0"/>
        </a:xfrm>
      </p:grpSpPr>
      <p:sp>
        <p:nvSpPr>
          <p:cNvPr id="2" name="Subtitle 1">
            <a:extLst>
              <a:ext uri="{FF2B5EF4-FFF2-40B4-BE49-F238E27FC236}">
                <a16:creationId xmlns:a16="http://schemas.microsoft.com/office/drawing/2014/main" id="{73C16332-400B-674F-837A-BDED8195ADCC}"/>
              </a:ext>
            </a:extLst>
          </p:cNvPr>
          <p:cNvSpPr>
            <a:spLocks noGrp="1"/>
          </p:cNvSpPr>
          <p:nvPr>
            <p:ph type="subTitle" idx="1"/>
          </p:nvPr>
        </p:nvSpPr>
        <p:spPr/>
        <p:txBody>
          <a:bodyPr/>
          <a:lstStyle/>
          <a:p>
            <a:r>
              <a:rPr lang="en-US" dirty="0"/>
              <a:t>THANK YOU</a:t>
            </a:r>
          </a:p>
        </p:txBody>
      </p:sp>
      <p:sp>
        <p:nvSpPr>
          <p:cNvPr id="3" name="Subtitle 2">
            <a:extLst>
              <a:ext uri="{FF2B5EF4-FFF2-40B4-BE49-F238E27FC236}">
                <a16:creationId xmlns:a16="http://schemas.microsoft.com/office/drawing/2014/main" id="{37870164-22A9-F74B-A906-A11E8620271D}"/>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C0DDB053-AB9E-D04E-A8FA-231958AF87AC}"/>
              </a:ext>
            </a:extLst>
          </p:cNvPr>
          <p:cNvSpPr>
            <a:spLocks noGrp="1"/>
          </p:cNvSpPr>
          <p:nvPr>
            <p:ph type="subTitle" idx="3"/>
          </p:nvPr>
        </p:nvSpPr>
        <p:spPr/>
        <p:txBody>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2" name="Title 1">
            <a:extLst>
              <a:ext uri="{FF2B5EF4-FFF2-40B4-BE49-F238E27FC236}">
                <a16:creationId xmlns:a16="http://schemas.microsoft.com/office/drawing/2014/main" id="{E4B964A0-4F1B-B946-B581-DCD3A5667A13}"/>
              </a:ext>
            </a:extLst>
          </p:cNvPr>
          <p:cNvSpPr>
            <a:spLocks noGrp="1"/>
          </p:cNvSpPr>
          <p:nvPr>
            <p:ph type="title"/>
          </p:nvPr>
        </p:nvSpPr>
        <p:spPr/>
        <p:txBody>
          <a:bodyPr/>
          <a:lstStyle/>
          <a:p>
            <a:r>
              <a:rPr lang="en-US" dirty="0">
                <a:solidFill>
                  <a:srgbClr val="F2F2F2"/>
                </a:solidFill>
              </a:rPr>
              <a:t>AI’s </a:t>
            </a:r>
            <a:r>
              <a:rPr lang="en-US" b="1" dirty="0">
                <a:solidFill>
                  <a:srgbClr val="F2F2F2"/>
                </a:solidFill>
              </a:rPr>
              <a:t>biggest challenges are computational!</a:t>
            </a:r>
            <a:endParaRPr lang="en-US" dirty="0"/>
          </a:p>
        </p:txBody>
      </p:sp>
      <p:sp>
        <p:nvSpPr>
          <p:cNvPr id="1055" name="Google Shape;1055;p140"/>
          <p:cNvSpPr/>
          <p:nvPr/>
        </p:nvSpPr>
        <p:spPr>
          <a:xfrm>
            <a:off x="1782392" y="2816299"/>
            <a:ext cx="4736209" cy="51732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ACCURACY</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Search for better</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b="0" i="0" u="none" strike="noStrike" cap="none" dirty="0">
                <a:solidFill>
                  <a:schemeClr val="bg1"/>
                </a:solidFill>
                <a:latin typeface="Open Sans"/>
                <a:ea typeface="Open Sans"/>
                <a:cs typeface="Open Sans"/>
                <a:sym typeface="Open Sans"/>
              </a:rPr>
              <a:t>Hyper parameters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Features</a:t>
            </a:r>
          </a:p>
          <a:p>
            <a:pPr marL="285750" marR="0" lvl="0" indent="-285750" algn="l" rtl="0">
              <a:lnSpc>
                <a:spcPct val="120000"/>
              </a:lnSpc>
              <a:spcBef>
                <a:spcPts val="0"/>
              </a:spcBef>
              <a:spcAft>
                <a:spcPts val="0"/>
              </a:spcAft>
              <a:buClr>
                <a:schemeClr val="bg1"/>
              </a:buClr>
              <a:buSzPts val="2400"/>
              <a:buFont typeface="Noto Sans Symbols"/>
              <a:buChar char="▪"/>
            </a:pPr>
            <a:r>
              <a:rPr lang="en-US" sz="2800" dirty="0">
                <a:solidFill>
                  <a:schemeClr val="bg1"/>
                </a:solidFill>
                <a:latin typeface="Open Sans"/>
                <a:ea typeface="Open Sans"/>
                <a:cs typeface="Open Sans"/>
                <a:sym typeface="Open Sans"/>
              </a:rPr>
              <a:t>Models</a:t>
            </a:r>
          </a:p>
          <a:p>
            <a:pPr marL="285750" marR="0" lvl="0" indent="-285750" algn="l" rtl="0">
              <a:lnSpc>
                <a:spcPct val="120000"/>
              </a:lnSpc>
              <a:spcBef>
                <a:spcPts val="0"/>
              </a:spcBef>
              <a:spcAft>
                <a:spcPts val="0"/>
              </a:spcAft>
              <a:buClr>
                <a:srgbClr val="53585F"/>
              </a:buClr>
              <a:buSzPts val="2400"/>
              <a:buFont typeface="Noto Sans Symbols"/>
              <a:buChar char="▪"/>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Don’t make assumptions that you don’t need to make (e.g. </a:t>
            </a:r>
            <a:r>
              <a:rPr lang="en-US" sz="2800" dirty="0" err="1">
                <a:solidFill>
                  <a:schemeClr val="bg1"/>
                </a:solidFill>
                <a:latin typeface="Open Sans"/>
                <a:ea typeface="Open Sans"/>
                <a:cs typeface="Open Sans"/>
                <a:sym typeface="Open Sans"/>
              </a:rPr>
              <a:t>i.i.d</a:t>
            </a:r>
            <a:r>
              <a:rPr lang="en-US" sz="2800" dirty="0">
                <a:solidFill>
                  <a:schemeClr val="bg1"/>
                </a:solidFill>
                <a:latin typeface="Open Sans"/>
                <a:ea typeface="Open Sans"/>
                <a:cs typeface="Open Sans"/>
                <a:sym typeface="Open Sans"/>
              </a:rPr>
              <a:t>. assumption)</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6" name="Google Shape;1056;p140"/>
          <p:cNvSpPr/>
          <p:nvPr/>
        </p:nvSpPr>
        <p:spPr>
          <a:xfrm>
            <a:off x="13341896" y="2757757"/>
            <a:ext cx="4570013" cy="54687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chemeClr val="bg1"/>
                </a:solidFill>
                <a:latin typeface="Open Sans"/>
                <a:ea typeface="Open Sans"/>
                <a:cs typeface="Open Sans"/>
                <a:sym typeface="Open Sans"/>
              </a:rPr>
              <a:t>ROBUSTNESS</a:t>
            </a:r>
            <a:endParaRPr lang="en-US" sz="24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Many ”big data” problems are really a big collection of small data problems</a:t>
            </a:r>
          </a:p>
          <a:p>
            <a:pPr marR="0" lvl="0" algn="l" rtl="0">
              <a:lnSpc>
                <a:spcPct val="120000"/>
              </a:lnSpc>
              <a:spcBef>
                <a:spcPts val="0"/>
              </a:spcBef>
              <a:spcAft>
                <a:spcPts val="0"/>
              </a:spcAft>
              <a:buClr>
                <a:srgbClr val="53585F"/>
              </a:buClr>
              <a:buSzPts val="2400"/>
            </a:pP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Overcome challenges with small, incomplete, and dirty data problems by incorporating prior knowledge and expertise</a:t>
            </a:r>
            <a:endParaRPr sz="2400" b="0" i="0" u="none" strike="noStrike" cap="none" dirty="0">
              <a:solidFill>
                <a:schemeClr val="bg1"/>
              </a:solidFill>
              <a:latin typeface="Open Sans"/>
              <a:ea typeface="Open Sans"/>
              <a:cs typeface="Open Sans"/>
              <a:sym typeface="Open Sans"/>
            </a:endParaRPr>
          </a:p>
        </p:txBody>
      </p:sp>
      <p:sp>
        <p:nvSpPr>
          <p:cNvPr id="1057" name="Google Shape;1057;p140"/>
          <p:cNvSpPr/>
          <p:nvPr/>
        </p:nvSpPr>
        <p:spPr>
          <a:xfrm>
            <a:off x="1772696" y="7992369"/>
            <a:ext cx="4696258"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INTERPRETABILITY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Searching for models that are accurate and interpretable is harder than searching for accurate models</a:t>
            </a:r>
          </a:p>
          <a:p>
            <a:pPr marR="0" lvl="0" algn="l" rtl="0">
              <a:lnSpc>
                <a:spcPct val="120000"/>
              </a:lnSpc>
              <a:spcBef>
                <a:spcPts val="0"/>
              </a:spcBef>
              <a:spcAft>
                <a:spcPts val="0"/>
              </a:spcAft>
              <a:buClr>
                <a:srgbClr val="53585F"/>
              </a:buClr>
              <a:buSzPts val="2400"/>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Interpretation in terms of prior knowledge and in 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8" name="Google Shape;1058;p140"/>
          <p:cNvSpPr/>
          <p:nvPr/>
        </p:nvSpPr>
        <p:spPr>
          <a:xfrm>
            <a:off x="7507672" y="2771695"/>
            <a:ext cx="5024119" cy="59910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i="0" u="none" strike="noStrike" cap="none" dirty="0">
                <a:solidFill>
                  <a:schemeClr val="bg1"/>
                </a:solidFill>
                <a:latin typeface="Open Sans"/>
                <a:ea typeface="Open Sans"/>
                <a:cs typeface="Open Sans"/>
                <a:sym typeface="Open Sans"/>
              </a:rPr>
              <a:t>VERSATILITY</a:t>
            </a: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Reasoning and (generalized) inference: From observations to unknowns in any time period</a:t>
            </a:r>
          </a:p>
          <a:p>
            <a:pPr marL="285750" marR="0" lvl="0" indent="-285750" algn="l" rtl="0">
              <a:lnSpc>
                <a:spcPct val="120000"/>
              </a:lnSpc>
              <a:spcBef>
                <a:spcPts val="0"/>
              </a:spcBef>
              <a:spcAft>
                <a:spcPts val="0"/>
              </a:spcAft>
              <a:buClr>
                <a:srgbClr val="53585F"/>
              </a:buClr>
              <a:buSzPts val="2400"/>
              <a:buFont typeface="Noto Sans Symbols"/>
              <a:buChar char="▪"/>
            </a:pPr>
            <a:endParaRPr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chemeClr val="bg1"/>
                </a:solidFill>
                <a:latin typeface="Open Sans"/>
                <a:ea typeface="Open Sans"/>
                <a:cs typeface="Open Sans"/>
                <a:sym typeface="Open Sans"/>
              </a:rPr>
              <a:t>Inference of any property in the model (e.g., it’s just as easy to infer price from sales as it is to infer sales from price)</a:t>
            </a:r>
          </a:p>
          <a:p>
            <a:pPr marL="0" marR="0" lvl="0" indent="0" algn="l" rtl="0">
              <a:lnSpc>
                <a:spcPct val="120000"/>
              </a:lnSpc>
              <a:spcBef>
                <a:spcPts val="0"/>
              </a:spcBef>
              <a:spcAft>
                <a:spcPts val="0"/>
              </a:spcAft>
              <a:buClr>
                <a:srgbClr val="53585F"/>
              </a:buClr>
              <a:buSzPts val="1600"/>
              <a:buFont typeface="Play"/>
              <a:buNone/>
            </a:pPr>
            <a:endParaRPr sz="1600" b="0" i="0" u="none" strike="noStrike" cap="none" dirty="0">
              <a:solidFill>
                <a:srgbClr val="000000"/>
              </a:solidFill>
              <a:latin typeface="Open Sans"/>
              <a:ea typeface="Open Sans"/>
              <a:cs typeface="Open Sans"/>
              <a:sym typeface="Open Sans"/>
            </a:endParaRPr>
          </a:p>
        </p:txBody>
      </p:sp>
      <p:sp>
        <p:nvSpPr>
          <p:cNvPr id="1074" name="Google Shape;1074;p140"/>
          <p:cNvSpPr/>
          <p:nvPr/>
        </p:nvSpPr>
        <p:spPr>
          <a:xfrm>
            <a:off x="13275074" y="7925463"/>
            <a:ext cx="4879223" cy="614325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200" b="1" dirty="0">
                <a:solidFill>
                  <a:srgbClr val="0070C0"/>
                </a:solidFill>
                <a:latin typeface="Open Sans"/>
                <a:ea typeface="Open Sans"/>
                <a:cs typeface="Open Sans"/>
                <a:sym typeface="Open Sans"/>
              </a:rPr>
              <a:t>FAIRNESS</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pPr>
            <a:r>
              <a:rPr lang="en-US" sz="2800" dirty="0">
                <a:solidFill>
                  <a:schemeClr val="bg1">
                    <a:lumMod val="50000"/>
                  </a:schemeClr>
                </a:solidFill>
                <a:latin typeface="Open Sans"/>
                <a:ea typeface="Open Sans"/>
                <a:cs typeface="Open Sans"/>
                <a:sym typeface="Open Sans"/>
              </a:rPr>
              <a:t>It’s not enough to exclude gender, ethnicity, race, age, </a:t>
            </a:r>
            <a:r>
              <a:rPr lang="en-US" sz="2800" dirty="0" err="1">
                <a:solidFill>
                  <a:schemeClr val="bg1">
                    <a:lumMod val="50000"/>
                  </a:schemeClr>
                </a:solidFill>
                <a:latin typeface="Open Sans"/>
                <a:ea typeface="Open Sans"/>
                <a:cs typeface="Open Sans"/>
                <a:sym typeface="Open Sans"/>
              </a:rPr>
              <a:t>etc</a:t>
            </a:r>
            <a:r>
              <a:rPr lang="en-US" sz="2800" dirty="0">
                <a:solidFill>
                  <a:schemeClr val="bg1">
                    <a:lumMod val="50000"/>
                  </a:schemeClr>
                </a:solidFill>
                <a:latin typeface="Open Sans"/>
                <a:ea typeface="Open Sans"/>
                <a:cs typeface="Open Sans"/>
                <a:sym typeface="Open Sans"/>
              </a:rPr>
              <a:t> as features to the models.  Other features might be correlated.</a:t>
            </a:r>
            <a:endParaRPr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Prejudice is a computational </a:t>
            </a:r>
            <a:r>
              <a:rPr lang="en-US" sz="2800" dirty="0">
                <a:solidFill>
                  <a:srgbClr val="53585F"/>
                </a:solidFill>
                <a:latin typeface="Open Sans"/>
                <a:ea typeface="Open Sans"/>
                <a:cs typeface="Open Sans"/>
                <a:sym typeface="Open Sans"/>
              </a:rPr>
              <a:t>limitation:  Reasoning about each person vs reasoning about the group</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6" name="Google Shape;1057;p140">
            <a:extLst>
              <a:ext uri="{FF2B5EF4-FFF2-40B4-BE49-F238E27FC236}">
                <a16:creationId xmlns:a16="http://schemas.microsoft.com/office/drawing/2014/main" id="{D58415AC-AC69-B343-8D70-5DFC1B73AAA6}"/>
              </a:ext>
            </a:extLst>
          </p:cNvPr>
          <p:cNvSpPr/>
          <p:nvPr/>
        </p:nvSpPr>
        <p:spPr>
          <a:xfrm>
            <a:off x="7567639" y="7992369"/>
            <a:ext cx="487922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070C0"/>
                </a:solidFill>
                <a:latin typeface="Open Sans"/>
                <a:ea typeface="Open Sans"/>
                <a:cs typeface="Open Sans"/>
                <a:sym typeface="Open Sans"/>
              </a:rPr>
              <a:t> EXPLAINABILITY </a:t>
            </a:r>
            <a:endParaRPr lang="en-US" sz="2800" dirty="0">
              <a:solidFill>
                <a:srgbClr val="0070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err="1">
                <a:solidFill>
                  <a:schemeClr val="bg1">
                    <a:lumMod val="50000"/>
                  </a:schemeClr>
                </a:solidFill>
                <a:latin typeface="Open Sans"/>
                <a:ea typeface="Open Sans"/>
                <a:cs typeface="Open Sans"/>
                <a:sym typeface="Open Sans"/>
              </a:rPr>
              <a:t>Explainability</a:t>
            </a:r>
            <a:r>
              <a:rPr lang="en-US" sz="2800" dirty="0">
                <a:solidFill>
                  <a:schemeClr val="bg1">
                    <a:lumMod val="50000"/>
                  </a:schemeClr>
                </a:solidFill>
                <a:latin typeface="Open Sans"/>
                <a:ea typeface="Open Sans"/>
                <a:cs typeface="Open Sans"/>
                <a:sym typeface="Open Sans"/>
              </a:rPr>
              <a:t> typically implanted via separate shadow models that have to be learned </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Explanation in terms of prior knowledge and in </a:t>
            </a:r>
            <a:r>
              <a:rPr lang="en-US" sz="2800" dirty="0">
                <a:solidFill>
                  <a:srgbClr val="53585F"/>
                </a:solidFill>
                <a:latin typeface="Open Sans"/>
                <a:ea typeface="Open Sans"/>
                <a:cs typeface="Open Sans"/>
                <a:sym typeface="Open Sans"/>
              </a:rPr>
              <a:t>language &amp; 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27" name="Google Shape;1057;p140">
            <a:extLst>
              <a:ext uri="{FF2B5EF4-FFF2-40B4-BE49-F238E27FC236}">
                <a16:creationId xmlns:a16="http://schemas.microsoft.com/office/drawing/2014/main" id="{ACDA4BFB-D2C2-7345-AB38-564F97C35C8D}"/>
              </a:ext>
            </a:extLst>
          </p:cNvPr>
          <p:cNvSpPr/>
          <p:nvPr/>
        </p:nvSpPr>
        <p:spPr>
          <a:xfrm>
            <a:off x="18775269" y="799236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lumMod val="50000"/>
                  </a:schemeClr>
                </a:solidFill>
                <a:latin typeface="Open Sans"/>
                <a:ea typeface="Open Sans"/>
                <a:cs typeface="Open Sans"/>
                <a:sym typeface="Open Sans"/>
              </a:rPr>
              <a:t> </a:t>
            </a:r>
            <a:r>
              <a:rPr lang="en-US" sz="3200" b="1" i="0" u="none" strike="noStrike" cap="none" dirty="0">
                <a:solidFill>
                  <a:srgbClr val="0070C0"/>
                </a:solidFill>
                <a:latin typeface="Open Sans"/>
                <a:ea typeface="Open Sans"/>
                <a:cs typeface="Open Sans"/>
                <a:sym typeface="Open Sans"/>
              </a:rPr>
              <a:t>CAUSALITY</a:t>
            </a:r>
            <a:r>
              <a:rPr lang="en-US" sz="3200" b="1" i="0" u="none" strike="noStrike" cap="none" dirty="0">
                <a:solidFill>
                  <a:schemeClr val="bg1">
                    <a:lumMod val="50000"/>
                  </a:schemeClr>
                </a:solidFill>
                <a:latin typeface="Open Sans"/>
                <a:ea typeface="Open Sans"/>
                <a:cs typeface="Open Sans"/>
                <a:sym typeface="Open Sans"/>
              </a:rPr>
              <a:t> </a:t>
            </a:r>
            <a:endParaRPr lang="en-US" sz="2800"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Understanding causality beyond A/B testing</a:t>
            </a: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lumMod val="50000"/>
                </a:schemeClr>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lumMod val="50000"/>
                  </a:schemeClr>
                </a:solidFill>
                <a:latin typeface="Open Sans"/>
                <a:ea typeface="Open Sans"/>
                <a:cs typeface="Open Sans"/>
                <a:sym typeface="Open Sans"/>
              </a:rPr>
              <a:t>Computationally very expensive</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cxnSp>
        <p:nvCxnSpPr>
          <p:cNvPr id="4" name="Straight Connector 3">
            <a:extLst>
              <a:ext uri="{FF2B5EF4-FFF2-40B4-BE49-F238E27FC236}">
                <a16:creationId xmlns:a16="http://schemas.microsoft.com/office/drawing/2014/main" id="{CB7B3474-DBB8-BB40-ADBD-2CD8287E7BAC}"/>
              </a:ext>
            </a:extLst>
          </p:cNvPr>
          <p:cNvCxnSpPr/>
          <p:nvPr/>
        </p:nvCxnSpPr>
        <p:spPr>
          <a:xfrm>
            <a:off x="312234" y="3278458"/>
            <a:ext cx="23573678"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Google Shape;1057;p140">
            <a:extLst>
              <a:ext uri="{FF2B5EF4-FFF2-40B4-BE49-F238E27FC236}">
                <a16:creationId xmlns:a16="http://schemas.microsoft.com/office/drawing/2014/main" id="{E6BDEA66-DFF9-A24B-A168-8E6F0598BDCA}"/>
              </a:ext>
            </a:extLst>
          </p:cNvPr>
          <p:cNvSpPr/>
          <p:nvPr/>
        </p:nvSpPr>
        <p:spPr>
          <a:xfrm>
            <a:off x="18722014" y="2816299"/>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chemeClr val="bg1"/>
                </a:solidFill>
                <a:latin typeface="Open Sans"/>
                <a:ea typeface="Open Sans"/>
                <a:cs typeface="Open Sans"/>
                <a:sym typeface="Open Sans"/>
              </a:rPr>
              <a:t> </a:t>
            </a:r>
            <a:r>
              <a:rPr lang="en-US" sz="3200" b="1" dirty="0">
                <a:solidFill>
                  <a:schemeClr val="bg1"/>
                </a:solidFill>
                <a:latin typeface="Open Sans"/>
                <a:ea typeface="Open Sans"/>
                <a:cs typeface="Open Sans"/>
                <a:sym typeface="Open Sans"/>
              </a:rPr>
              <a:t>SELF-SUPERVISION</a:t>
            </a:r>
            <a:r>
              <a:rPr lang="en-US" sz="3200" b="1" i="0" u="none" strike="noStrike" cap="none" dirty="0">
                <a:solidFill>
                  <a:schemeClr val="bg1"/>
                </a:solidFill>
                <a:latin typeface="Open Sans"/>
                <a:ea typeface="Open Sans"/>
                <a:cs typeface="Open Sans"/>
                <a:sym typeface="Open Sans"/>
              </a:rPr>
              <a:t> </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“The future will be self-supervised” Yann </a:t>
            </a:r>
            <a:r>
              <a:rPr lang="en-US" sz="2800" dirty="0" err="1">
                <a:solidFill>
                  <a:schemeClr val="bg1"/>
                </a:solidFill>
                <a:latin typeface="Open Sans"/>
                <a:ea typeface="Open Sans"/>
                <a:cs typeface="Open Sans"/>
                <a:sym typeface="Open Sans"/>
              </a:rPr>
              <a:t>LeCun</a:t>
            </a:r>
            <a:endParaRPr lang="en-US" sz="2800"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b="0" i="0" u="none" strike="noStrike" cap="none" dirty="0">
              <a:solidFill>
                <a:schemeClr val="bg1"/>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chemeClr val="bg1"/>
                </a:solidFill>
                <a:latin typeface="Open Sans"/>
                <a:ea typeface="Open Sans"/>
                <a:cs typeface="Open Sans"/>
                <a:sym typeface="Open Sans"/>
              </a:rPr>
              <a:t>Build models of the world by observing it and searching model space for the models that have the most explanatory power</a:t>
            </a:r>
            <a:endParaRPr lang="en-US" sz="2800" b="0" i="0" u="none" strike="noStrike" cap="none" dirty="0">
              <a:solidFill>
                <a:schemeClr val="bg1"/>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1236269991"/>
      </p:ext>
    </p:extLst>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40"/>
          <p:cNvSpPr txBox="1">
            <a:spLocks noGrp="1"/>
          </p:cNvSpPr>
          <p:nvPr>
            <p:ph type="sldNum" idx="4294967295"/>
          </p:nvPr>
        </p:nvSpPr>
        <p:spPr>
          <a:xfrm>
            <a:off x="21003491" y="13208794"/>
            <a:ext cx="1721440" cy="348813"/>
          </a:xfrm>
          <a:prstGeom prst="rect">
            <a:avLst/>
          </a:prstGeom>
          <a:noFill/>
          <a:ln w="12700">
            <a:noFill/>
            <a:miter lim="400000"/>
          </a:ln>
        </p:spPr>
        <p:txBody>
          <a:bodyPr spcFirstLastPara="1" wrap="square" lIns="50800" tIns="50800" rIns="50800" bIns="5080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lvl="0"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1600" b="1" i="0" u="none" strike="noStrike" cap="none" spc="0" normalizeH="0" baseline="0">
                <a:ln>
                  <a:noFill/>
                </a:ln>
                <a:solidFill>
                  <a:srgbClr val="53585F"/>
                </a:solidFill>
                <a:effectLst/>
                <a:uFillTx/>
                <a:latin typeface="Open Sans" panose="020B0606030504020204" pitchFamily="34" charset="0"/>
                <a:ea typeface="Open Sans" panose="020B0606030504020204" pitchFamily="34" charset="0"/>
                <a:cs typeface="Open Sans" panose="020B0606030504020204" pitchFamily="34" charset="0"/>
                <a:sym typeface="San Francisco Display Regular"/>
              </a:defRPr>
            </a:lvl1pPr>
            <a:lvl2pPr marL="0" marR="0" lvl="1"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lvl="2"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lvl="3"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lvl="4"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lvl="5"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lvl="6"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lvl="7"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lvl="8" indent="0" algn="r" defTabSz="825500" rtl="0" fontAlgn="auto" latinLnBrk="0" hangingPunct="0">
              <a:lnSpc>
                <a:spcPct val="100000"/>
              </a:lnSpc>
              <a:spcBef>
                <a:spcPts val="0"/>
              </a:spcBef>
              <a:spcAft>
                <a:spcPts val="0"/>
              </a:spcAft>
              <a:buClr>
                <a:srgbClr val="53585F"/>
              </a:buClr>
              <a:buSzPts val="1600"/>
              <a:buFont typeface="Helvetica Neue"/>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marL="0" lvl="0" indent="0" algn="r" rtl="0">
              <a:lnSpc>
                <a:spcPct val="100000"/>
              </a:lnSpc>
              <a:spcBef>
                <a:spcPts val="0"/>
              </a:spcBef>
              <a:spcAft>
                <a:spcPts val="0"/>
              </a:spcAft>
              <a:buClr>
                <a:srgbClr val="53585F"/>
              </a:buClr>
              <a:buSzPts val="1600"/>
              <a:buFont typeface="Helvetica Neue"/>
              <a:buNone/>
            </a:pPr>
            <a:fld id="{00000000-1234-1234-1234-123412341234}" type="slidenum">
              <a:rPr lang="en-US" smtClean="0"/>
              <a:pPr marL="0" lvl="0" indent="0" algn="r" rtl="0">
                <a:lnSpc>
                  <a:spcPct val="100000"/>
                </a:lnSpc>
                <a:spcBef>
                  <a:spcPts val="0"/>
                </a:spcBef>
                <a:spcAft>
                  <a:spcPts val="0"/>
                </a:spcAft>
                <a:buClr>
                  <a:srgbClr val="53585F"/>
                </a:buClr>
                <a:buSzPts val="1600"/>
                <a:buFont typeface="Helvetica Neue"/>
                <a:buNone/>
              </a:pPr>
              <a:t>93</a:t>
            </a:fld>
            <a:endParaRPr/>
          </a:p>
        </p:txBody>
      </p:sp>
      <p:sp>
        <p:nvSpPr>
          <p:cNvPr id="1055" name="Google Shape;1055;p140"/>
          <p:cNvSpPr/>
          <p:nvPr/>
        </p:nvSpPr>
        <p:spPr>
          <a:xfrm>
            <a:off x="1046413" y="6206270"/>
            <a:ext cx="4736209" cy="51732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600"/>
              <a:buFont typeface="Open Sans"/>
              <a:buNone/>
            </a:pPr>
            <a:r>
              <a:rPr lang="en-US" sz="3600" b="1" i="0" u="none" strike="noStrike" cap="none" dirty="0">
                <a:solidFill>
                  <a:srgbClr val="0365C0"/>
                </a:solidFill>
                <a:latin typeface="Open Sans"/>
                <a:ea typeface="Open Sans"/>
                <a:cs typeface="Open Sans"/>
                <a:sym typeface="Open Sans"/>
              </a:rPr>
              <a:t>ACCURACY</a:t>
            </a:r>
            <a:endParaRPr sz="3600" b="1" dirty="0">
              <a:solidFill>
                <a:srgbClr val="0365C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Search for better</a:t>
            </a:r>
          </a:p>
          <a:p>
            <a:pPr marL="285750" marR="0" lvl="0" indent="-285750" algn="l" rtl="0">
              <a:lnSpc>
                <a:spcPct val="120000"/>
              </a:lnSpc>
              <a:spcBef>
                <a:spcPts val="0"/>
              </a:spcBef>
              <a:spcAft>
                <a:spcPts val="0"/>
              </a:spcAft>
              <a:buClr>
                <a:srgbClr val="53585F"/>
              </a:buClr>
              <a:buSzPts val="2400"/>
              <a:buFont typeface="Noto Sans Symbols"/>
              <a:buChar char="▪"/>
            </a:pPr>
            <a:r>
              <a:rPr lang="en-US" sz="2800" dirty="0">
                <a:solidFill>
                  <a:srgbClr val="53585F"/>
                </a:solidFill>
                <a:latin typeface="Open Sans"/>
                <a:ea typeface="Open Sans"/>
                <a:cs typeface="Open Sans"/>
                <a:sym typeface="Open Sans"/>
              </a:rPr>
              <a:t>Parameters</a:t>
            </a:r>
          </a:p>
          <a:p>
            <a:pPr marL="285750" marR="0" lvl="0" indent="-285750" algn="l" rtl="0">
              <a:lnSpc>
                <a:spcPct val="120000"/>
              </a:lnSpc>
              <a:spcBef>
                <a:spcPts val="0"/>
              </a:spcBef>
              <a:spcAft>
                <a:spcPts val="0"/>
              </a:spcAft>
              <a:buClr>
                <a:srgbClr val="53585F"/>
              </a:buClr>
              <a:buSzPts val="2400"/>
              <a:buFont typeface="Noto Sans Symbols"/>
              <a:buChar char="▪"/>
            </a:pPr>
            <a:r>
              <a:rPr lang="en-US" sz="2800" b="0" i="0" u="none" strike="noStrike" cap="none" dirty="0">
                <a:solidFill>
                  <a:srgbClr val="53585F"/>
                </a:solidFill>
                <a:latin typeface="Open Sans"/>
                <a:ea typeface="Open Sans"/>
                <a:cs typeface="Open Sans"/>
                <a:sym typeface="Open Sans"/>
              </a:rPr>
              <a:t>Hyper parameters</a:t>
            </a:r>
          </a:p>
          <a:p>
            <a:pPr marL="285750" marR="0" lvl="0" indent="-285750" algn="l" rtl="0">
              <a:lnSpc>
                <a:spcPct val="120000"/>
              </a:lnSpc>
              <a:spcBef>
                <a:spcPts val="0"/>
              </a:spcBef>
              <a:spcAft>
                <a:spcPts val="0"/>
              </a:spcAft>
              <a:buClr>
                <a:srgbClr val="53585F"/>
              </a:buClr>
              <a:buSzPts val="2400"/>
              <a:buFont typeface="Noto Sans Symbols"/>
              <a:buChar char="▪"/>
            </a:pPr>
            <a:r>
              <a:rPr lang="en-US" sz="2800" dirty="0">
                <a:solidFill>
                  <a:srgbClr val="53585F"/>
                </a:solidFill>
                <a:latin typeface="Open Sans"/>
                <a:ea typeface="Open Sans"/>
                <a:cs typeface="Open Sans"/>
                <a:sym typeface="Open Sans"/>
              </a:rPr>
              <a:t>Features</a:t>
            </a:r>
          </a:p>
          <a:p>
            <a:pPr marL="285750" marR="0" lvl="0" indent="-285750" algn="l" rtl="0">
              <a:lnSpc>
                <a:spcPct val="120000"/>
              </a:lnSpc>
              <a:spcBef>
                <a:spcPts val="0"/>
              </a:spcBef>
              <a:spcAft>
                <a:spcPts val="0"/>
              </a:spcAft>
              <a:buClr>
                <a:srgbClr val="53585F"/>
              </a:buClr>
              <a:buSzPts val="2400"/>
              <a:buFont typeface="Noto Sans Symbols"/>
              <a:buChar char="▪"/>
            </a:pPr>
            <a:r>
              <a:rPr lang="en-US" sz="2800" dirty="0">
                <a:solidFill>
                  <a:srgbClr val="53585F"/>
                </a:solidFill>
                <a:latin typeface="Open Sans"/>
                <a:ea typeface="Open Sans"/>
                <a:cs typeface="Open Sans"/>
                <a:sym typeface="Open Sans"/>
              </a:rPr>
              <a:t>Models</a:t>
            </a:r>
          </a:p>
          <a:p>
            <a:pPr marL="285750" marR="0" lvl="0" indent="-285750" algn="l" rtl="0">
              <a:lnSpc>
                <a:spcPct val="120000"/>
              </a:lnSpc>
              <a:spcBef>
                <a:spcPts val="0"/>
              </a:spcBef>
              <a:spcAft>
                <a:spcPts val="0"/>
              </a:spcAft>
              <a:buClr>
                <a:srgbClr val="53585F"/>
              </a:buClr>
              <a:buSzPts val="2400"/>
              <a:buFont typeface="Noto Sans Symbols"/>
              <a:buChar char="▪"/>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Don’t make assumptions that you don’t need to make (e.g. </a:t>
            </a:r>
            <a:r>
              <a:rPr lang="en-US" sz="2800" dirty="0" err="1">
                <a:solidFill>
                  <a:srgbClr val="53585F"/>
                </a:solidFill>
                <a:latin typeface="Open Sans"/>
                <a:ea typeface="Open Sans"/>
                <a:cs typeface="Open Sans"/>
                <a:sym typeface="Open Sans"/>
              </a:rPr>
              <a:t>i.i.d</a:t>
            </a:r>
            <a:r>
              <a:rPr lang="en-US" sz="2800" dirty="0">
                <a:solidFill>
                  <a:srgbClr val="53585F"/>
                </a:solidFill>
                <a:latin typeface="Open Sans"/>
                <a:ea typeface="Open Sans"/>
                <a:cs typeface="Open Sans"/>
                <a:sym typeface="Open Sans"/>
              </a:rPr>
              <a:t>. assumption)</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6" name="Google Shape;1056;p140"/>
          <p:cNvSpPr/>
          <p:nvPr/>
        </p:nvSpPr>
        <p:spPr>
          <a:xfrm>
            <a:off x="15378949" y="6206270"/>
            <a:ext cx="4034100" cy="54687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600" b="1" dirty="0">
                <a:solidFill>
                  <a:srgbClr val="0365C0"/>
                </a:solidFill>
                <a:latin typeface="Open Sans"/>
                <a:ea typeface="Open Sans"/>
                <a:cs typeface="Open Sans"/>
                <a:sym typeface="Open Sans"/>
              </a:rPr>
              <a:t>ROBUSTNESS</a:t>
            </a:r>
            <a:endParaRPr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Overcome challenges with small, incomplete, and dirty data problems by incorporating prior knowledge and expertise</a:t>
            </a:r>
            <a:endParaRPr sz="2400" b="0" i="0" u="none" strike="noStrike" cap="none" dirty="0">
              <a:solidFill>
                <a:srgbClr val="000000"/>
              </a:solidFill>
              <a:latin typeface="Open Sans"/>
              <a:ea typeface="Open Sans"/>
              <a:cs typeface="Open Sans"/>
              <a:sym typeface="Open Sans"/>
            </a:endParaRPr>
          </a:p>
        </p:txBody>
      </p:sp>
      <p:sp>
        <p:nvSpPr>
          <p:cNvPr id="1057" name="Google Shape;1057;p140"/>
          <p:cNvSpPr/>
          <p:nvPr/>
        </p:nvSpPr>
        <p:spPr>
          <a:xfrm>
            <a:off x="5962723" y="6230333"/>
            <a:ext cx="4570013"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365C0"/>
                </a:solidFill>
                <a:latin typeface="Open Sans"/>
                <a:ea typeface="Open Sans"/>
                <a:cs typeface="Open Sans"/>
                <a:sym typeface="Open Sans"/>
              </a:rPr>
              <a:t>INTERPRETABILITY </a:t>
            </a:r>
            <a:br>
              <a:rPr lang="en-US" sz="3200" b="1" i="0" u="none" strike="noStrike" cap="none" dirty="0">
                <a:solidFill>
                  <a:srgbClr val="0365C0"/>
                </a:solidFill>
                <a:latin typeface="Open Sans"/>
                <a:ea typeface="Open Sans"/>
                <a:cs typeface="Open Sans"/>
                <a:sym typeface="Open Sans"/>
              </a:rPr>
            </a:br>
            <a:r>
              <a:rPr lang="en-US" sz="3200" b="1" i="0" u="none" strike="noStrike" cap="none" dirty="0">
                <a:solidFill>
                  <a:srgbClr val="0365C0"/>
                </a:solidFill>
                <a:latin typeface="Open Sans"/>
                <a:ea typeface="Open Sans"/>
                <a:cs typeface="Open Sans"/>
                <a:sym typeface="Open Sans"/>
              </a:rPr>
              <a:t>&amp; EXPLAINABILITY </a:t>
            </a:r>
            <a:endParaRPr lang="en-US" sz="24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Searching for models that are accurate and interpretable is harder than searching for accurate models</a:t>
            </a:r>
          </a:p>
          <a:p>
            <a:pPr marR="0" lvl="0" algn="l" rtl="0">
              <a:lnSpc>
                <a:spcPct val="120000"/>
              </a:lnSpc>
              <a:spcBef>
                <a:spcPts val="0"/>
              </a:spcBef>
              <a:spcAft>
                <a:spcPts val="0"/>
              </a:spcAft>
              <a:buClr>
                <a:srgbClr val="53585F"/>
              </a:buClr>
              <a:buSzPts val="2400"/>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Explain the results in terms of prior knowledge and in language/ontology that humans understand</a:t>
            </a:r>
            <a:endParaRPr lang="en-US" sz="28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8" name="Google Shape;1058;p140"/>
          <p:cNvSpPr/>
          <p:nvPr/>
        </p:nvSpPr>
        <p:spPr>
          <a:xfrm>
            <a:off x="10712838" y="6206270"/>
            <a:ext cx="4486009" cy="59910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600" b="1" i="0" u="none" strike="noStrike" cap="none" dirty="0">
                <a:solidFill>
                  <a:srgbClr val="0365C0"/>
                </a:solidFill>
                <a:latin typeface="Open Sans"/>
                <a:ea typeface="Open Sans"/>
                <a:cs typeface="Open Sans"/>
                <a:sym typeface="Open Sans"/>
              </a:rPr>
              <a:t>VERSATILITY</a:t>
            </a:r>
            <a:endParaRPr sz="2800" b="0" i="0" u="none" strike="noStrike" cap="none" dirty="0">
              <a:solidFill>
                <a:srgbClr val="00000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b="0" i="0" u="none" strike="noStrike" cap="none"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rgbClr val="53585F"/>
                </a:solidFill>
                <a:latin typeface="Open Sans"/>
                <a:ea typeface="Open Sans"/>
                <a:cs typeface="Open Sans"/>
                <a:sym typeface="Open Sans"/>
              </a:rPr>
              <a:t>Reasoning and (generalized) inference: From observations to unknowns in any direction</a:t>
            </a:r>
          </a:p>
          <a:p>
            <a:pPr marL="285750" marR="0" lvl="0" indent="-285750" algn="l" rtl="0">
              <a:lnSpc>
                <a:spcPct val="120000"/>
              </a:lnSpc>
              <a:spcBef>
                <a:spcPts val="0"/>
              </a:spcBef>
              <a:spcAft>
                <a:spcPts val="0"/>
              </a:spcAft>
              <a:buClr>
                <a:srgbClr val="53585F"/>
              </a:buClr>
              <a:buSzPts val="2400"/>
              <a:buFont typeface="Noto Sans Symbols"/>
              <a:buChar char="▪"/>
            </a:pPr>
            <a:endParaRPr sz="2800" b="0" i="0" u="none" strike="noStrike" cap="none" dirty="0">
              <a:solidFill>
                <a:srgbClr val="000000"/>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b="0" i="0" u="none" strike="noStrike" cap="none" dirty="0">
                <a:solidFill>
                  <a:srgbClr val="53585F"/>
                </a:solidFill>
                <a:latin typeface="Open Sans"/>
                <a:ea typeface="Open Sans"/>
                <a:cs typeface="Open Sans"/>
                <a:sym typeface="Open Sans"/>
              </a:rPr>
              <a:t>Inference of any property in the model (e.g., it’s just as easy to infer price from sales as it is to infer sales from price)</a:t>
            </a:r>
          </a:p>
          <a:p>
            <a:pPr marL="0" marR="0" lvl="0" indent="0" algn="l" rtl="0">
              <a:lnSpc>
                <a:spcPct val="120000"/>
              </a:lnSpc>
              <a:spcBef>
                <a:spcPts val="0"/>
              </a:spcBef>
              <a:spcAft>
                <a:spcPts val="0"/>
              </a:spcAft>
              <a:buClr>
                <a:srgbClr val="53585F"/>
              </a:buClr>
              <a:buSzPts val="1600"/>
              <a:buFont typeface="Play"/>
              <a:buNone/>
            </a:pPr>
            <a:endParaRPr sz="1600" b="0" i="0" u="none" strike="noStrike" cap="none" dirty="0">
              <a:solidFill>
                <a:srgbClr val="000000"/>
              </a:solidFill>
              <a:latin typeface="Open Sans"/>
              <a:ea typeface="Open Sans"/>
              <a:cs typeface="Open Sans"/>
              <a:sym typeface="Open Sans"/>
            </a:endParaRPr>
          </a:p>
        </p:txBody>
      </p:sp>
      <p:sp>
        <p:nvSpPr>
          <p:cNvPr id="1059" name="Google Shape;1059;p140"/>
          <p:cNvSpPr/>
          <p:nvPr/>
        </p:nvSpPr>
        <p:spPr>
          <a:xfrm>
            <a:off x="7453330" y="4468591"/>
            <a:ext cx="1343888" cy="1330207"/>
          </a:xfrm>
          <a:custGeom>
            <a:avLst/>
            <a:gdLst/>
            <a:ahLst/>
            <a:cxnLst/>
            <a:rect l="l" t="t" r="r" b="b"/>
            <a:pathLst>
              <a:path w="206276" h="204490" extrusionOk="0">
                <a:moveTo>
                  <a:pt x="97334" y="133053"/>
                </a:moveTo>
                <a:lnTo>
                  <a:pt x="119212" y="133053"/>
                </a:lnTo>
                <a:cubicBezTo>
                  <a:pt x="121593" y="133053"/>
                  <a:pt x="122784" y="134094"/>
                  <a:pt x="122784" y="136178"/>
                </a:cubicBezTo>
                <a:cubicBezTo>
                  <a:pt x="122784" y="138559"/>
                  <a:pt x="121593" y="139750"/>
                  <a:pt x="119212" y="139750"/>
                </a:cubicBezTo>
                <a:lnTo>
                  <a:pt x="97334" y="139750"/>
                </a:lnTo>
                <a:cubicBezTo>
                  <a:pt x="95250" y="139750"/>
                  <a:pt x="94209" y="138559"/>
                  <a:pt x="94209" y="136178"/>
                </a:cubicBezTo>
                <a:cubicBezTo>
                  <a:pt x="94209" y="134094"/>
                  <a:pt x="95250" y="133053"/>
                  <a:pt x="97334" y="133053"/>
                </a:cubicBezTo>
                <a:close/>
                <a:moveTo>
                  <a:pt x="71884" y="133053"/>
                </a:moveTo>
                <a:lnTo>
                  <a:pt x="84386" y="133053"/>
                </a:lnTo>
                <a:cubicBezTo>
                  <a:pt x="86469" y="133053"/>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3"/>
                  <a:pt x="71884" y="133053"/>
                </a:cubicBezTo>
                <a:close/>
                <a:moveTo>
                  <a:pt x="160735" y="117426"/>
                </a:moveTo>
                <a:lnTo>
                  <a:pt x="166986" y="117426"/>
                </a:lnTo>
                <a:cubicBezTo>
                  <a:pt x="169069" y="117426"/>
                  <a:pt x="170111" y="118467"/>
                  <a:pt x="170111" y="120551"/>
                </a:cubicBezTo>
                <a:cubicBezTo>
                  <a:pt x="170111" y="122635"/>
                  <a:pt x="169069" y="123676"/>
                  <a:pt x="166986" y="123676"/>
                </a:cubicBezTo>
                <a:lnTo>
                  <a:pt x="160735" y="123676"/>
                </a:lnTo>
                <a:cubicBezTo>
                  <a:pt x="158651" y="123676"/>
                  <a:pt x="157609" y="122635"/>
                  <a:pt x="157609" y="120551"/>
                </a:cubicBezTo>
                <a:cubicBezTo>
                  <a:pt x="157609" y="118467"/>
                  <a:pt x="158651" y="117426"/>
                  <a:pt x="160735" y="117426"/>
                </a:cubicBezTo>
                <a:close/>
                <a:moveTo>
                  <a:pt x="116086" y="117426"/>
                </a:moveTo>
                <a:lnTo>
                  <a:pt x="147787" y="117426"/>
                </a:lnTo>
                <a:cubicBezTo>
                  <a:pt x="150168" y="117426"/>
                  <a:pt x="151359" y="118467"/>
                  <a:pt x="151359" y="120551"/>
                </a:cubicBezTo>
                <a:cubicBezTo>
                  <a:pt x="151359" y="122635"/>
                  <a:pt x="150168" y="123676"/>
                  <a:pt x="147787" y="123676"/>
                </a:cubicBezTo>
                <a:lnTo>
                  <a:pt x="116086" y="123676"/>
                </a:lnTo>
                <a:cubicBezTo>
                  <a:pt x="114003" y="123676"/>
                  <a:pt x="112961" y="122635"/>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5"/>
                  <a:pt x="105668" y="123676"/>
                  <a:pt x="103585" y="123676"/>
                </a:cubicBezTo>
                <a:lnTo>
                  <a:pt x="71884" y="123676"/>
                </a:lnTo>
                <a:cubicBezTo>
                  <a:pt x="69801" y="123676"/>
                  <a:pt x="68759" y="122635"/>
                  <a:pt x="68759" y="120551"/>
                </a:cubicBezTo>
                <a:cubicBezTo>
                  <a:pt x="68759" y="118467"/>
                  <a:pt x="69801" y="117426"/>
                  <a:pt x="71884" y="117426"/>
                </a:cubicBezTo>
                <a:close/>
                <a:moveTo>
                  <a:pt x="135285" y="98227"/>
                </a:moveTo>
                <a:lnTo>
                  <a:pt x="166986" y="98227"/>
                </a:lnTo>
                <a:cubicBezTo>
                  <a:pt x="169069" y="98227"/>
                  <a:pt x="170111" y="99269"/>
                  <a:pt x="170111" y="101352"/>
                </a:cubicBezTo>
                <a:cubicBezTo>
                  <a:pt x="170111" y="103436"/>
                  <a:pt x="169069" y="104478"/>
                  <a:pt x="166986" y="104478"/>
                </a:cubicBezTo>
                <a:lnTo>
                  <a:pt x="135285" y="104478"/>
                </a:lnTo>
                <a:cubicBezTo>
                  <a:pt x="133202" y="104478"/>
                  <a:pt x="132160" y="103436"/>
                  <a:pt x="132160" y="101352"/>
                </a:cubicBezTo>
                <a:cubicBezTo>
                  <a:pt x="132160" y="99269"/>
                  <a:pt x="133202" y="98227"/>
                  <a:pt x="135285" y="98227"/>
                </a:cubicBezTo>
                <a:close/>
                <a:moveTo>
                  <a:pt x="97334" y="98227"/>
                </a:moveTo>
                <a:lnTo>
                  <a:pt x="122784" y="98227"/>
                </a:lnTo>
                <a:cubicBezTo>
                  <a:pt x="124867" y="98227"/>
                  <a:pt x="125909" y="99269"/>
                  <a:pt x="125909" y="101352"/>
                </a:cubicBezTo>
                <a:cubicBezTo>
                  <a:pt x="125909" y="103436"/>
                  <a:pt x="124867" y="104478"/>
                  <a:pt x="122784" y="104478"/>
                </a:cubicBezTo>
                <a:lnTo>
                  <a:pt x="97334" y="104478"/>
                </a:lnTo>
                <a:cubicBezTo>
                  <a:pt x="95250" y="104478"/>
                  <a:pt x="94209" y="103436"/>
                  <a:pt x="94209" y="101352"/>
                </a:cubicBezTo>
                <a:cubicBezTo>
                  <a:pt x="94209" y="99269"/>
                  <a:pt x="95250" y="98227"/>
                  <a:pt x="97334" y="98227"/>
                </a:cubicBezTo>
                <a:close/>
                <a:moveTo>
                  <a:pt x="71884" y="98227"/>
                </a:moveTo>
                <a:lnTo>
                  <a:pt x="84386" y="98227"/>
                </a:lnTo>
                <a:cubicBezTo>
                  <a:pt x="86469" y="98227"/>
                  <a:pt x="87511" y="99269"/>
                  <a:pt x="87511" y="101352"/>
                </a:cubicBezTo>
                <a:cubicBezTo>
                  <a:pt x="87511" y="103436"/>
                  <a:pt x="86469" y="104478"/>
                  <a:pt x="84386" y="104478"/>
                </a:cubicBezTo>
                <a:lnTo>
                  <a:pt x="71884" y="104478"/>
                </a:lnTo>
                <a:cubicBezTo>
                  <a:pt x="69801" y="104478"/>
                  <a:pt x="68759" y="103436"/>
                  <a:pt x="68759" y="101352"/>
                </a:cubicBezTo>
                <a:cubicBezTo>
                  <a:pt x="68759" y="99269"/>
                  <a:pt x="69801" y="98227"/>
                  <a:pt x="71884" y="98227"/>
                </a:cubicBezTo>
                <a:close/>
                <a:moveTo>
                  <a:pt x="154484" y="82600"/>
                </a:moveTo>
                <a:lnTo>
                  <a:pt x="166986" y="82600"/>
                </a:lnTo>
                <a:cubicBezTo>
                  <a:pt x="169069" y="82600"/>
                  <a:pt x="170111" y="83642"/>
                  <a:pt x="170111" y="85725"/>
                </a:cubicBezTo>
                <a:cubicBezTo>
                  <a:pt x="170111" y="87809"/>
                  <a:pt x="169069" y="88851"/>
                  <a:pt x="166986" y="88851"/>
                </a:cubicBezTo>
                <a:lnTo>
                  <a:pt x="154484" y="88851"/>
                </a:lnTo>
                <a:cubicBezTo>
                  <a:pt x="152400" y="88851"/>
                  <a:pt x="151359" y="87809"/>
                  <a:pt x="151359" y="85725"/>
                </a:cubicBezTo>
                <a:cubicBezTo>
                  <a:pt x="151359" y="83642"/>
                  <a:pt x="152400" y="82600"/>
                  <a:pt x="154484" y="82600"/>
                </a:cubicBezTo>
                <a:close/>
                <a:moveTo>
                  <a:pt x="109836" y="82600"/>
                </a:moveTo>
                <a:lnTo>
                  <a:pt x="141536" y="82600"/>
                </a:lnTo>
                <a:cubicBezTo>
                  <a:pt x="143619" y="82600"/>
                  <a:pt x="144661" y="83642"/>
                  <a:pt x="144661" y="85725"/>
                </a:cubicBezTo>
                <a:cubicBezTo>
                  <a:pt x="144661" y="87809"/>
                  <a:pt x="143619" y="88851"/>
                  <a:pt x="141536" y="88851"/>
                </a:cubicBezTo>
                <a:lnTo>
                  <a:pt x="109836" y="88851"/>
                </a:lnTo>
                <a:cubicBezTo>
                  <a:pt x="107752" y="88851"/>
                  <a:pt x="106710" y="87809"/>
                  <a:pt x="106710" y="85725"/>
                </a:cubicBezTo>
                <a:cubicBezTo>
                  <a:pt x="106710" y="83642"/>
                  <a:pt x="107752" y="82600"/>
                  <a:pt x="109836" y="82600"/>
                </a:cubicBezTo>
                <a:close/>
                <a:moveTo>
                  <a:pt x="71884" y="82600"/>
                </a:moveTo>
                <a:lnTo>
                  <a:pt x="97334" y="82600"/>
                </a:lnTo>
                <a:cubicBezTo>
                  <a:pt x="99418" y="82600"/>
                  <a:pt x="100459" y="83642"/>
                  <a:pt x="100459" y="85725"/>
                </a:cubicBezTo>
                <a:cubicBezTo>
                  <a:pt x="100459" y="87809"/>
                  <a:pt x="99418"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8"/>
                  <a:pt x="55811" y="161628"/>
                </a:cubicBezTo>
                <a:lnTo>
                  <a:pt x="78135" y="161628"/>
                </a:lnTo>
                <a:cubicBezTo>
                  <a:pt x="79623" y="161628"/>
                  <a:pt x="81112" y="162372"/>
                  <a:pt x="82600" y="163860"/>
                </a:cubicBezTo>
                <a:cubicBezTo>
                  <a:pt x="83791" y="164753"/>
                  <a:pt x="84386" y="166241"/>
                  <a:pt x="84386" y="168325"/>
                </a:cubicBezTo>
                <a:lnTo>
                  <a:pt x="83939" y="185738"/>
                </a:lnTo>
                <a:lnTo>
                  <a:pt x="115640" y="162967"/>
                </a:lnTo>
                <a:cubicBezTo>
                  <a:pt x="116830" y="162074"/>
                  <a:pt x="118021" y="161628"/>
                  <a:pt x="119212" y="161628"/>
                </a:cubicBezTo>
                <a:lnTo>
                  <a:pt x="183059" y="161628"/>
                </a:lnTo>
                <a:cubicBezTo>
                  <a:pt x="185738" y="161628"/>
                  <a:pt x="188194" y="160735"/>
                  <a:pt x="190426" y="158949"/>
                </a:cubicBezTo>
                <a:cubicBezTo>
                  <a:pt x="192658" y="157163"/>
                  <a:pt x="193775" y="154930"/>
                  <a:pt x="193775" y="152251"/>
                </a:cubicBezTo>
                <a:lnTo>
                  <a:pt x="193775" y="69205"/>
                </a:lnTo>
                <a:cubicBezTo>
                  <a:pt x="193775" y="66824"/>
                  <a:pt x="192658" y="64740"/>
                  <a:pt x="190426" y="62955"/>
                </a:cubicBezTo>
                <a:cubicBezTo>
                  <a:pt x="188194" y="61169"/>
                  <a:pt x="185738" y="60276"/>
                  <a:pt x="183059" y="60276"/>
                </a:cubicBezTo>
                <a:close/>
                <a:moveTo>
                  <a:pt x="55811" y="47328"/>
                </a:moveTo>
                <a:lnTo>
                  <a:pt x="183059" y="47328"/>
                </a:lnTo>
                <a:cubicBezTo>
                  <a:pt x="189310" y="47328"/>
                  <a:pt x="194742" y="49486"/>
                  <a:pt x="199356" y="53802"/>
                </a:cubicBezTo>
                <a:cubicBezTo>
                  <a:pt x="203969" y="58118"/>
                  <a:pt x="206276" y="63252"/>
                  <a:pt x="206276" y="69205"/>
                </a:cubicBezTo>
                <a:lnTo>
                  <a:pt x="206276" y="152251"/>
                </a:lnTo>
                <a:cubicBezTo>
                  <a:pt x="206276" y="158205"/>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2" y="204490"/>
                  <a:pt x="75159" y="204341"/>
                  <a:pt x="74563" y="204044"/>
                </a:cubicBezTo>
                <a:cubicBezTo>
                  <a:pt x="72182" y="202555"/>
                  <a:pt x="70991" y="200621"/>
                  <a:pt x="70991" y="198239"/>
                </a:cubicBezTo>
                <a:lnTo>
                  <a:pt x="71438" y="174576"/>
                </a:lnTo>
                <a:lnTo>
                  <a:pt x="55811" y="174576"/>
                </a:lnTo>
                <a:cubicBezTo>
                  <a:pt x="49858" y="174576"/>
                  <a:pt x="44872" y="172418"/>
                  <a:pt x="40854" y="168102"/>
                </a:cubicBezTo>
                <a:cubicBezTo>
                  <a:pt x="36835" y="163786"/>
                  <a:pt x="34826" y="158502"/>
                  <a:pt x="34826" y="152251"/>
                </a:cubicBezTo>
                <a:lnTo>
                  <a:pt x="34826" y="69205"/>
                </a:lnTo>
                <a:cubicBezTo>
                  <a:pt x="34826" y="63252"/>
                  <a:pt x="36835" y="58118"/>
                  <a:pt x="40854" y="53802"/>
                </a:cubicBezTo>
                <a:cubicBezTo>
                  <a:pt x="44872" y="49486"/>
                  <a:pt x="49858" y="47328"/>
                  <a:pt x="55811" y="47328"/>
                </a:cubicBezTo>
                <a:close/>
                <a:moveTo>
                  <a:pt x="20539" y="0"/>
                </a:moveTo>
                <a:lnTo>
                  <a:pt x="148233" y="0"/>
                </a:lnTo>
                <a:cubicBezTo>
                  <a:pt x="154484" y="0"/>
                  <a:pt x="159916" y="2084"/>
                  <a:pt x="164530" y="6251"/>
                </a:cubicBezTo>
                <a:cubicBezTo>
                  <a:pt x="169144" y="10418"/>
                  <a:pt x="171450" y="15478"/>
                  <a:pt x="171450" y="21431"/>
                </a:cubicBezTo>
                <a:lnTo>
                  <a:pt x="171450" y="25450"/>
                </a:lnTo>
                <a:cubicBezTo>
                  <a:pt x="171450" y="26938"/>
                  <a:pt x="170855" y="28352"/>
                  <a:pt x="169664" y="29691"/>
                </a:cubicBezTo>
                <a:cubicBezTo>
                  <a:pt x="168474" y="31031"/>
                  <a:pt x="166986" y="31701"/>
                  <a:pt x="165200" y="31701"/>
                </a:cubicBezTo>
                <a:cubicBezTo>
                  <a:pt x="163414" y="31701"/>
                  <a:pt x="161851" y="31031"/>
                  <a:pt x="160511" y="29691"/>
                </a:cubicBezTo>
                <a:cubicBezTo>
                  <a:pt x="159172" y="28352"/>
                  <a:pt x="158502" y="26938"/>
                  <a:pt x="158502" y="25450"/>
                </a:cubicBezTo>
                <a:lnTo>
                  <a:pt x="158502" y="21431"/>
                </a:lnTo>
                <a:cubicBezTo>
                  <a:pt x="158502" y="19050"/>
                  <a:pt x="157461" y="16967"/>
                  <a:pt x="155377" y="15181"/>
                </a:cubicBezTo>
                <a:cubicBezTo>
                  <a:pt x="153293" y="13395"/>
                  <a:pt x="150912" y="12502"/>
                  <a:pt x="148233" y="12502"/>
                </a:cubicBezTo>
                <a:lnTo>
                  <a:pt x="20539" y="12502"/>
                </a:lnTo>
                <a:cubicBezTo>
                  <a:pt x="15181" y="12502"/>
                  <a:pt x="12502" y="15478"/>
                  <a:pt x="12502" y="21431"/>
                </a:cubicBezTo>
                <a:lnTo>
                  <a:pt x="12502" y="104478"/>
                </a:lnTo>
                <a:cubicBezTo>
                  <a:pt x="12502" y="107156"/>
                  <a:pt x="13246" y="109240"/>
                  <a:pt x="14734" y="110728"/>
                </a:cubicBezTo>
                <a:cubicBezTo>
                  <a:pt x="17711" y="113407"/>
                  <a:pt x="17860" y="116384"/>
                  <a:pt x="15181" y="119658"/>
                </a:cubicBezTo>
                <a:cubicBezTo>
                  <a:pt x="13693" y="121146"/>
                  <a:pt x="12055" y="121890"/>
                  <a:pt x="10269" y="121890"/>
                </a:cubicBezTo>
                <a:cubicBezTo>
                  <a:pt x="8781" y="121890"/>
                  <a:pt x="7442" y="121295"/>
                  <a:pt x="6251" y="120105"/>
                </a:cubicBezTo>
                <a:cubicBezTo>
                  <a:pt x="2084" y="116235"/>
                  <a:pt x="0" y="111026"/>
                  <a:pt x="0" y="104478"/>
                </a:cubicBezTo>
                <a:lnTo>
                  <a:pt x="0" y="21431"/>
                </a:lnTo>
                <a:cubicBezTo>
                  <a:pt x="0" y="15478"/>
                  <a:pt x="1935" y="10418"/>
                  <a:pt x="5805" y="6251"/>
                </a:cubicBezTo>
                <a:cubicBezTo>
                  <a:pt x="9674" y="2084"/>
                  <a:pt x="14586" y="0"/>
                  <a:pt x="2053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grpSp>
        <p:nvGrpSpPr>
          <p:cNvPr id="1060" name="Google Shape;1060;p140"/>
          <p:cNvGrpSpPr/>
          <p:nvPr/>
        </p:nvGrpSpPr>
        <p:grpSpPr>
          <a:xfrm>
            <a:off x="12128343" y="4451380"/>
            <a:ext cx="1092150" cy="1380412"/>
            <a:chOff x="1971676" y="3683000"/>
            <a:chExt cx="427038" cy="539751"/>
          </a:xfrm>
        </p:grpSpPr>
        <p:sp>
          <p:nvSpPr>
            <p:cNvPr id="1061" name="Google Shape;1061;p140"/>
            <p:cNvSpPr/>
            <p:nvPr/>
          </p:nvSpPr>
          <p:spPr>
            <a:xfrm>
              <a:off x="1971676" y="3751263"/>
              <a:ext cx="427038" cy="471488"/>
            </a:xfrm>
            <a:custGeom>
              <a:avLst/>
              <a:gdLst/>
              <a:ahLst/>
              <a:cxnLst/>
              <a:rect l="l" t="t" r="r" b="b"/>
              <a:pathLst>
                <a:path w="202" h="223" extrusionOk="0">
                  <a:moveTo>
                    <a:pt x="195" y="0"/>
                  </a:moveTo>
                  <a:cubicBezTo>
                    <a:pt x="195" y="0"/>
                    <a:pt x="171" y="0"/>
                    <a:pt x="160" y="0"/>
                  </a:cubicBezTo>
                  <a:cubicBezTo>
                    <a:pt x="158" y="0"/>
                    <a:pt x="158" y="1"/>
                    <a:pt x="158" y="1"/>
                  </a:cubicBezTo>
                  <a:cubicBezTo>
                    <a:pt x="157" y="13"/>
                    <a:pt x="157" y="13"/>
                    <a:pt x="157" y="13"/>
                  </a:cubicBezTo>
                  <a:cubicBezTo>
                    <a:pt x="157" y="13"/>
                    <a:pt x="156" y="14"/>
                    <a:pt x="158" y="14"/>
                  </a:cubicBezTo>
                  <a:cubicBezTo>
                    <a:pt x="166" y="14"/>
                    <a:pt x="181" y="14"/>
                    <a:pt x="181" y="14"/>
                  </a:cubicBezTo>
                  <a:cubicBezTo>
                    <a:pt x="185" y="14"/>
                    <a:pt x="188" y="17"/>
                    <a:pt x="188" y="21"/>
                  </a:cubicBezTo>
                  <a:cubicBezTo>
                    <a:pt x="188" y="202"/>
                    <a:pt x="188" y="202"/>
                    <a:pt x="188" y="202"/>
                  </a:cubicBezTo>
                  <a:cubicBezTo>
                    <a:pt x="188" y="206"/>
                    <a:pt x="185" y="209"/>
                    <a:pt x="181" y="209"/>
                  </a:cubicBezTo>
                  <a:cubicBezTo>
                    <a:pt x="21" y="209"/>
                    <a:pt x="21" y="209"/>
                    <a:pt x="21" y="209"/>
                  </a:cubicBezTo>
                  <a:cubicBezTo>
                    <a:pt x="17" y="209"/>
                    <a:pt x="14" y="206"/>
                    <a:pt x="14" y="202"/>
                  </a:cubicBezTo>
                  <a:cubicBezTo>
                    <a:pt x="14" y="21"/>
                    <a:pt x="14" y="21"/>
                    <a:pt x="14" y="21"/>
                  </a:cubicBezTo>
                  <a:cubicBezTo>
                    <a:pt x="14" y="17"/>
                    <a:pt x="17" y="14"/>
                    <a:pt x="21" y="14"/>
                  </a:cubicBezTo>
                  <a:cubicBezTo>
                    <a:pt x="21" y="14"/>
                    <a:pt x="37" y="14"/>
                    <a:pt x="45" y="14"/>
                  </a:cubicBezTo>
                  <a:cubicBezTo>
                    <a:pt x="46" y="14"/>
                    <a:pt x="46" y="13"/>
                    <a:pt x="46" y="13"/>
                  </a:cubicBezTo>
                  <a:cubicBezTo>
                    <a:pt x="44" y="1"/>
                    <a:pt x="44" y="1"/>
                    <a:pt x="44" y="1"/>
                  </a:cubicBezTo>
                  <a:cubicBezTo>
                    <a:pt x="44" y="1"/>
                    <a:pt x="44" y="0"/>
                    <a:pt x="43" y="0"/>
                  </a:cubicBezTo>
                  <a:cubicBezTo>
                    <a:pt x="32" y="0"/>
                    <a:pt x="7" y="0"/>
                    <a:pt x="7" y="0"/>
                  </a:cubicBezTo>
                  <a:cubicBezTo>
                    <a:pt x="3" y="0"/>
                    <a:pt x="0" y="3"/>
                    <a:pt x="0" y="7"/>
                  </a:cubicBezTo>
                  <a:cubicBezTo>
                    <a:pt x="0" y="216"/>
                    <a:pt x="0" y="216"/>
                    <a:pt x="0" y="216"/>
                  </a:cubicBezTo>
                  <a:cubicBezTo>
                    <a:pt x="0" y="220"/>
                    <a:pt x="3" y="223"/>
                    <a:pt x="7" y="223"/>
                  </a:cubicBezTo>
                  <a:cubicBezTo>
                    <a:pt x="195" y="223"/>
                    <a:pt x="195" y="223"/>
                    <a:pt x="195" y="223"/>
                  </a:cubicBezTo>
                  <a:cubicBezTo>
                    <a:pt x="199" y="223"/>
                    <a:pt x="202" y="220"/>
                    <a:pt x="202" y="216"/>
                  </a:cubicBezTo>
                  <a:cubicBezTo>
                    <a:pt x="202" y="7"/>
                    <a:pt x="202" y="7"/>
                    <a:pt x="202" y="7"/>
                  </a:cubicBezTo>
                  <a:cubicBezTo>
                    <a:pt x="202" y="3"/>
                    <a:pt x="199" y="0"/>
                    <a:pt x="195"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2" name="Google Shape;1062;p140"/>
            <p:cNvSpPr/>
            <p:nvPr/>
          </p:nvSpPr>
          <p:spPr>
            <a:xfrm>
              <a:off x="2093913" y="3683000"/>
              <a:ext cx="182563" cy="115888"/>
            </a:xfrm>
            <a:custGeom>
              <a:avLst/>
              <a:gdLst/>
              <a:ahLst/>
              <a:cxnLst/>
              <a:rect l="l" t="t" r="r" b="b"/>
              <a:pathLst>
                <a:path w="86" h="55" extrusionOk="0">
                  <a:moveTo>
                    <a:pt x="82" y="21"/>
                  </a:moveTo>
                  <a:cubicBezTo>
                    <a:pt x="68" y="21"/>
                    <a:pt x="68" y="21"/>
                    <a:pt x="68" y="21"/>
                  </a:cubicBezTo>
                  <a:cubicBezTo>
                    <a:pt x="67" y="21"/>
                    <a:pt x="67" y="19"/>
                    <a:pt x="67" y="19"/>
                  </a:cubicBezTo>
                  <a:cubicBezTo>
                    <a:pt x="64" y="8"/>
                    <a:pt x="55" y="0"/>
                    <a:pt x="43" y="0"/>
                  </a:cubicBezTo>
                  <a:cubicBezTo>
                    <a:pt x="32" y="0"/>
                    <a:pt x="22" y="8"/>
                    <a:pt x="20" y="18"/>
                  </a:cubicBezTo>
                  <a:cubicBezTo>
                    <a:pt x="19" y="19"/>
                    <a:pt x="20" y="21"/>
                    <a:pt x="18" y="21"/>
                  </a:cubicBezTo>
                  <a:cubicBezTo>
                    <a:pt x="4" y="21"/>
                    <a:pt x="4" y="21"/>
                    <a:pt x="4" y="21"/>
                  </a:cubicBezTo>
                  <a:cubicBezTo>
                    <a:pt x="2" y="21"/>
                    <a:pt x="0" y="23"/>
                    <a:pt x="0" y="25"/>
                  </a:cubicBezTo>
                  <a:cubicBezTo>
                    <a:pt x="4" y="51"/>
                    <a:pt x="4" y="51"/>
                    <a:pt x="4" y="51"/>
                  </a:cubicBezTo>
                  <a:cubicBezTo>
                    <a:pt x="4" y="54"/>
                    <a:pt x="6" y="55"/>
                    <a:pt x="9" y="55"/>
                  </a:cubicBezTo>
                  <a:cubicBezTo>
                    <a:pt x="77" y="55"/>
                    <a:pt x="77" y="55"/>
                    <a:pt x="77" y="55"/>
                  </a:cubicBezTo>
                  <a:cubicBezTo>
                    <a:pt x="80" y="55"/>
                    <a:pt x="82" y="54"/>
                    <a:pt x="82" y="51"/>
                  </a:cubicBezTo>
                  <a:cubicBezTo>
                    <a:pt x="86" y="25"/>
                    <a:pt x="86" y="25"/>
                    <a:pt x="86" y="25"/>
                  </a:cubicBezTo>
                  <a:cubicBezTo>
                    <a:pt x="86" y="23"/>
                    <a:pt x="85" y="21"/>
                    <a:pt x="82" y="21"/>
                  </a:cubicBezTo>
                  <a:close/>
                  <a:moveTo>
                    <a:pt x="43" y="27"/>
                  </a:moveTo>
                  <a:cubicBezTo>
                    <a:pt x="39" y="27"/>
                    <a:pt x="36" y="23"/>
                    <a:pt x="36" y="19"/>
                  </a:cubicBezTo>
                  <a:cubicBezTo>
                    <a:pt x="36" y="15"/>
                    <a:pt x="39" y="12"/>
                    <a:pt x="43" y="12"/>
                  </a:cubicBezTo>
                  <a:cubicBezTo>
                    <a:pt x="47" y="12"/>
                    <a:pt x="50" y="15"/>
                    <a:pt x="50" y="19"/>
                  </a:cubicBezTo>
                  <a:cubicBezTo>
                    <a:pt x="50" y="23"/>
                    <a:pt x="47" y="27"/>
                    <a:pt x="43"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3" name="Google Shape;1063;p140"/>
            <p:cNvSpPr/>
            <p:nvPr/>
          </p:nvSpPr>
          <p:spPr>
            <a:xfrm>
              <a:off x="2044701" y="3867150"/>
              <a:ext cx="174625" cy="23813"/>
            </a:xfrm>
            <a:custGeom>
              <a:avLst/>
              <a:gdLst/>
              <a:ahLst/>
              <a:cxnLst/>
              <a:rect l="l" t="t" r="r" b="b"/>
              <a:pathLst>
                <a:path w="82" h="11" extrusionOk="0">
                  <a:moveTo>
                    <a:pt x="82" y="8"/>
                  </a:moveTo>
                  <a:cubicBezTo>
                    <a:pt x="82" y="10"/>
                    <a:pt x="81" y="11"/>
                    <a:pt x="79" y="11"/>
                  </a:cubicBezTo>
                  <a:cubicBezTo>
                    <a:pt x="3" y="11"/>
                    <a:pt x="3" y="11"/>
                    <a:pt x="3" y="11"/>
                  </a:cubicBezTo>
                  <a:cubicBezTo>
                    <a:pt x="1" y="11"/>
                    <a:pt x="0" y="10"/>
                    <a:pt x="0" y="8"/>
                  </a:cubicBezTo>
                  <a:cubicBezTo>
                    <a:pt x="0" y="2"/>
                    <a:pt x="0" y="2"/>
                    <a:pt x="0" y="2"/>
                  </a:cubicBezTo>
                  <a:cubicBezTo>
                    <a:pt x="0" y="1"/>
                    <a:pt x="1" y="0"/>
                    <a:pt x="3" y="0"/>
                  </a:cubicBezTo>
                  <a:cubicBezTo>
                    <a:pt x="79" y="0"/>
                    <a:pt x="79" y="0"/>
                    <a:pt x="79" y="0"/>
                  </a:cubicBezTo>
                  <a:cubicBezTo>
                    <a:pt x="81" y="0"/>
                    <a:pt x="82" y="1"/>
                    <a:pt x="82" y="2"/>
                  </a:cubicBezTo>
                  <a:cubicBezTo>
                    <a:pt x="82" y="8"/>
                    <a:pt x="82" y="8"/>
                    <a:pt x="8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4" name="Google Shape;1064;p140"/>
            <p:cNvSpPr/>
            <p:nvPr/>
          </p:nvSpPr>
          <p:spPr>
            <a:xfrm>
              <a:off x="2263776" y="3849688"/>
              <a:ext cx="71438" cy="55563"/>
            </a:xfrm>
            <a:custGeom>
              <a:avLst/>
              <a:gdLst/>
              <a:ahLst/>
              <a:cxnLst/>
              <a:rect l="l" t="t" r="r" b="b"/>
              <a:pathLst>
                <a:path w="34" h="26" extrusionOk="0">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8"/>
                    <a:pt x="33" y="9"/>
                  </a:cubicBezTo>
                  <a:lnTo>
                    <a:pt x="16" y="25"/>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5" name="Google Shape;1065;p140"/>
            <p:cNvSpPr/>
            <p:nvPr/>
          </p:nvSpPr>
          <p:spPr>
            <a:xfrm>
              <a:off x="2044701" y="3949700"/>
              <a:ext cx="174625" cy="25400"/>
            </a:xfrm>
            <a:custGeom>
              <a:avLst/>
              <a:gdLst/>
              <a:ahLst/>
              <a:cxnLst/>
              <a:rect l="l" t="t" r="r" b="b"/>
              <a:pathLst>
                <a:path w="82" h="12" extrusionOk="0">
                  <a:moveTo>
                    <a:pt x="82" y="9"/>
                  </a:moveTo>
                  <a:cubicBezTo>
                    <a:pt x="82" y="10"/>
                    <a:pt x="81" y="12"/>
                    <a:pt x="79" y="12"/>
                  </a:cubicBezTo>
                  <a:cubicBezTo>
                    <a:pt x="3" y="12"/>
                    <a:pt x="3" y="12"/>
                    <a:pt x="3" y="12"/>
                  </a:cubicBezTo>
                  <a:cubicBezTo>
                    <a:pt x="1" y="12"/>
                    <a:pt x="0" y="10"/>
                    <a:pt x="0" y="9"/>
                  </a:cubicBezTo>
                  <a:cubicBezTo>
                    <a:pt x="0" y="3"/>
                    <a:pt x="0" y="3"/>
                    <a:pt x="0" y="3"/>
                  </a:cubicBezTo>
                  <a:cubicBezTo>
                    <a:pt x="0" y="1"/>
                    <a:pt x="1" y="0"/>
                    <a:pt x="3" y="0"/>
                  </a:cubicBezTo>
                  <a:cubicBezTo>
                    <a:pt x="79" y="0"/>
                    <a:pt x="79" y="0"/>
                    <a:pt x="79" y="0"/>
                  </a:cubicBezTo>
                  <a:cubicBezTo>
                    <a:pt x="81" y="0"/>
                    <a:pt x="82" y="1"/>
                    <a:pt x="82" y="3"/>
                  </a:cubicBezTo>
                  <a:cubicBezTo>
                    <a:pt x="82" y="9"/>
                    <a:pt x="82" y="9"/>
                    <a:pt x="82"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6" name="Google Shape;1066;p140"/>
            <p:cNvSpPr/>
            <p:nvPr/>
          </p:nvSpPr>
          <p:spPr>
            <a:xfrm>
              <a:off x="2263776" y="3935413"/>
              <a:ext cx="71438" cy="55563"/>
            </a:xfrm>
            <a:custGeom>
              <a:avLst/>
              <a:gdLst/>
              <a:ahLst/>
              <a:cxnLst/>
              <a:rect l="l" t="t" r="r" b="b"/>
              <a:pathLst>
                <a:path w="34" h="26" extrusionOk="0">
                  <a:moveTo>
                    <a:pt x="16" y="25"/>
                  </a:moveTo>
                  <a:cubicBezTo>
                    <a:pt x="15" y="26"/>
                    <a:pt x="13" y="26"/>
                    <a:pt x="12" y="25"/>
                  </a:cubicBezTo>
                  <a:cubicBezTo>
                    <a:pt x="1" y="14"/>
                    <a:pt x="1" y="14"/>
                    <a:pt x="1" y="14"/>
                  </a:cubicBezTo>
                  <a:cubicBezTo>
                    <a:pt x="0" y="12"/>
                    <a:pt x="0" y="11"/>
                    <a:pt x="1" y="9"/>
                  </a:cubicBezTo>
                  <a:cubicBezTo>
                    <a:pt x="4" y="6"/>
                    <a:pt x="4" y="6"/>
                    <a:pt x="4" y="6"/>
                  </a:cubicBezTo>
                  <a:cubicBezTo>
                    <a:pt x="5" y="5"/>
                    <a:pt x="7" y="5"/>
                    <a:pt x="8" y="6"/>
                  </a:cubicBezTo>
                  <a:cubicBezTo>
                    <a:pt x="12" y="10"/>
                    <a:pt x="12" y="10"/>
                    <a:pt x="12" y="10"/>
                  </a:cubicBezTo>
                  <a:cubicBezTo>
                    <a:pt x="13" y="12"/>
                    <a:pt x="15" y="12"/>
                    <a:pt x="16" y="10"/>
                  </a:cubicBezTo>
                  <a:cubicBezTo>
                    <a:pt x="26" y="1"/>
                    <a:pt x="26" y="1"/>
                    <a:pt x="26" y="1"/>
                  </a:cubicBezTo>
                  <a:cubicBezTo>
                    <a:pt x="27" y="0"/>
                    <a:pt x="29" y="0"/>
                    <a:pt x="30" y="1"/>
                  </a:cubicBezTo>
                  <a:cubicBezTo>
                    <a:pt x="33" y="4"/>
                    <a:pt x="33" y="4"/>
                    <a:pt x="33" y="4"/>
                  </a:cubicBezTo>
                  <a:cubicBezTo>
                    <a:pt x="34" y="5"/>
                    <a:pt x="34" y="7"/>
                    <a:pt x="33" y="8"/>
                  </a:cubicBezTo>
                  <a:lnTo>
                    <a:pt x="16" y="25"/>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7" name="Google Shape;1067;p140"/>
            <p:cNvSpPr/>
            <p:nvPr/>
          </p:nvSpPr>
          <p:spPr>
            <a:xfrm>
              <a:off x="2044701" y="4035425"/>
              <a:ext cx="125413" cy="22225"/>
            </a:xfrm>
            <a:custGeom>
              <a:avLst/>
              <a:gdLst/>
              <a:ahLst/>
              <a:cxnLst/>
              <a:rect l="l" t="t" r="r" b="b"/>
              <a:pathLst>
                <a:path w="59" h="11" extrusionOk="0">
                  <a:moveTo>
                    <a:pt x="59" y="8"/>
                  </a:moveTo>
                  <a:cubicBezTo>
                    <a:pt x="59" y="10"/>
                    <a:pt x="58" y="11"/>
                    <a:pt x="56" y="11"/>
                  </a:cubicBezTo>
                  <a:cubicBezTo>
                    <a:pt x="3" y="11"/>
                    <a:pt x="3" y="11"/>
                    <a:pt x="3" y="11"/>
                  </a:cubicBezTo>
                  <a:cubicBezTo>
                    <a:pt x="1" y="11"/>
                    <a:pt x="0" y="10"/>
                    <a:pt x="0" y="8"/>
                  </a:cubicBezTo>
                  <a:cubicBezTo>
                    <a:pt x="0" y="2"/>
                    <a:pt x="0" y="2"/>
                    <a:pt x="0" y="2"/>
                  </a:cubicBezTo>
                  <a:cubicBezTo>
                    <a:pt x="0" y="1"/>
                    <a:pt x="1" y="0"/>
                    <a:pt x="3" y="0"/>
                  </a:cubicBezTo>
                  <a:cubicBezTo>
                    <a:pt x="56" y="0"/>
                    <a:pt x="56" y="0"/>
                    <a:pt x="56" y="0"/>
                  </a:cubicBezTo>
                  <a:cubicBezTo>
                    <a:pt x="58" y="0"/>
                    <a:pt x="59" y="1"/>
                    <a:pt x="59" y="2"/>
                  </a:cubicBezTo>
                  <a:cubicBezTo>
                    <a:pt x="59" y="8"/>
                    <a:pt x="59" y="8"/>
                    <a:pt x="59"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8" name="Google Shape;1068;p140"/>
            <p:cNvSpPr/>
            <p:nvPr/>
          </p:nvSpPr>
          <p:spPr>
            <a:xfrm>
              <a:off x="2263776" y="4017963"/>
              <a:ext cx="71438" cy="55563"/>
            </a:xfrm>
            <a:custGeom>
              <a:avLst/>
              <a:gdLst/>
              <a:ahLst/>
              <a:cxnLst/>
              <a:rect l="l" t="t" r="r" b="b"/>
              <a:pathLst>
                <a:path w="34" h="26" extrusionOk="0">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7"/>
                    <a:pt x="33" y="9"/>
                  </a:cubicBezTo>
                  <a:lnTo>
                    <a:pt x="16" y="25"/>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grpSp>
      <p:grpSp>
        <p:nvGrpSpPr>
          <p:cNvPr id="1069" name="Google Shape;1069;p140"/>
          <p:cNvGrpSpPr/>
          <p:nvPr/>
        </p:nvGrpSpPr>
        <p:grpSpPr>
          <a:xfrm>
            <a:off x="2666132" y="4423258"/>
            <a:ext cx="1227215" cy="1420696"/>
            <a:chOff x="1285876" y="2968625"/>
            <a:chExt cx="352425" cy="407988"/>
          </a:xfrm>
        </p:grpSpPr>
        <p:sp>
          <p:nvSpPr>
            <p:cNvPr id="1070" name="Google Shape;1070;p140"/>
            <p:cNvSpPr/>
            <p:nvPr/>
          </p:nvSpPr>
          <p:spPr>
            <a:xfrm>
              <a:off x="1285876" y="2968625"/>
              <a:ext cx="352425" cy="407988"/>
            </a:xfrm>
            <a:custGeom>
              <a:avLst/>
              <a:gdLst/>
              <a:ahLst/>
              <a:cxnLst/>
              <a:rect l="l" t="t" r="r" b="b"/>
              <a:pathLst>
                <a:path w="166" h="193" extrusionOk="0">
                  <a:moveTo>
                    <a:pt x="164" y="163"/>
                  </a:moveTo>
                  <a:cubicBezTo>
                    <a:pt x="164" y="163"/>
                    <a:pt x="143" y="126"/>
                    <a:pt x="139" y="120"/>
                  </a:cubicBezTo>
                  <a:cubicBezTo>
                    <a:pt x="144" y="119"/>
                    <a:pt x="148" y="117"/>
                    <a:pt x="150" y="114"/>
                  </a:cubicBezTo>
                  <a:cubicBezTo>
                    <a:pt x="153" y="109"/>
                    <a:pt x="148" y="99"/>
                    <a:pt x="149" y="94"/>
                  </a:cubicBezTo>
                  <a:cubicBezTo>
                    <a:pt x="151" y="87"/>
                    <a:pt x="160" y="82"/>
                    <a:pt x="160" y="76"/>
                  </a:cubicBezTo>
                  <a:cubicBezTo>
                    <a:pt x="160" y="70"/>
                    <a:pt x="150" y="63"/>
                    <a:pt x="149" y="57"/>
                  </a:cubicBezTo>
                  <a:cubicBezTo>
                    <a:pt x="147" y="51"/>
                    <a:pt x="153" y="42"/>
                    <a:pt x="150" y="36"/>
                  </a:cubicBezTo>
                  <a:cubicBezTo>
                    <a:pt x="147" y="31"/>
                    <a:pt x="136" y="31"/>
                    <a:pt x="131" y="27"/>
                  </a:cubicBezTo>
                  <a:cubicBezTo>
                    <a:pt x="127" y="23"/>
                    <a:pt x="127" y="12"/>
                    <a:pt x="121" y="9"/>
                  </a:cubicBezTo>
                  <a:cubicBezTo>
                    <a:pt x="116" y="6"/>
                    <a:pt x="107" y="12"/>
                    <a:pt x="101" y="11"/>
                  </a:cubicBezTo>
                  <a:cubicBezTo>
                    <a:pt x="95" y="9"/>
                    <a:pt x="90" y="0"/>
                    <a:pt x="83" y="0"/>
                  </a:cubicBezTo>
                  <a:cubicBezTo>
                    <a:pt x="77" y="0"/>
                    <a:pt x="67" y="10"/>
                    <a:pt x="65" y="11"/>
                  </a:cubicBezTo>
                  <a:cubicBezTo>
                    <a:pt x="59" y="12"/>
                    <a:pt x="50" y="6"/>
                    <a:pt x="45" y="9"/>
                  </a:cubicBezTo>
                  <a:cubicBezTo>
                    <a:pt x="39" y="12"/>
                    <a:pt x="39" y="23"/>
                    <a:pt x="35" y="27"/>
                  </a:cubicBezTo>
                  <a:cubicBezTo>
                    <a:pt x="30" y="31"/>
                    <a:pt x="20" y="31"/>
                    <a:pt x="16" y="37"/>
                  </a:cubicBezTo>
                  <a:cubicBezTo>
                    <a:pt x="13" y="42"/>
                    <a:pt x="19" y="51"/>
                    <a:pt x="17" y="57"/>
                  </a:cubicBezTo>
                  <a:cubicBezTo>
                    <a:pt x="16" y="63"/>
                    <a:pt x="6" y="69"/>
                    <a:pt x="6" y="76"/>
                  </a:cubicBezTo>
                  <a:cubicBezTo>
                    <a:pt x="6" y="82"/>
                    <a:pt x="16" y="87"/>
                    <a:pt x="17" y="93"/>
                  </a:cubicBezTo>
                  <a:cubicBezTo>
                    <a:pt x="19" y="99"/>
                    <a:pt x="13" y="108"/>
                    <a:pt x="16" y="114"/>
                  </a:cubicBezTo>
                  <a:cubicBezTo>
                    <a:pt x="18" y="117"/>
                    <a:pt x="22" y="118"/>
                    <a:pt x="26" y="119"/>
                  </a:cubicBezTo>
                  <a:cubicBezTo>
                    <a:pt x="26" y="120"/>
                    <a:pt x="27" y="120"/>
                    <a:pt x="27" y="121"/>
                  </a:cubicBezTo>
                  <a:cubicBezTo>
                    <a:pt x="24" y="126"/>
                    <a:pt x="2" y="163"/>
                    <a:pt x="2" y="163"/>
                  </a:cubicBezTo>
                  <a:cubicBezTo>
                    <a:pt x="0" y="166"/>
                    <a:pt x="2" y="169"/>
                    <a:pt x="5" y="169"/>
                  </a:cubicBezTo>
                  <a:cubicBezTo>
                    <a:pt x="22" y="170"/>
                    <a:pt x="22" y="170"/>
                    <a:pt x="22" y="170"/>
                  </a:cubicBezTo>
                  <a:cubicBezTo>
                    <a:pt x="26" y="170"/>
                    <a:pt x="30" y="172"/>
                    <a:pt x="32" y="175"/>
                  </a:cubicBezTo>
                  <a:cubicBezTo>
                    <a:pt x="41" y="190"/>
                    <a:pt x="41" y="190"/>
                    <a:pt x="41" y="190"/>
                  </a:cubicBezTo>
                  <a:cubicBezTo>
                    <a:pt x="43" y="193"/>
                    <a:pt x="46" y="193"/>
                    <a:pt x="47" y="190"/>
                  </a:cubicBezTo>
                  <a:cubicBezTo>
                    <a:pt x="47" y="190"/>
                    <a:pt x="73" y="146"/>
                    <a:pt x="73" y="146"/>
                  </a:cubicBezTo>
                  <a:cubicBezTo>
                    <a:pt x="73" y="145"/>
                    <a:pt x="74" y="145"/>
                    <a:pt x="74" y="146"/>
                  </a:cubicBezTo>
                  <a:cubicBezTo>
                    <a:pt x="77" y="148"/>
                    <a:pt x="80" y="150"/>
                    <a:pt x="84" y="150"/>
                  </a:cubicBezTo>
                  <a:cubicBezTo>
                    <a:pt x="87" y="150"/>
                    <a:pt x="90" y="148"/>
                    <a:pt x="93" y="146"/>
                  </a:cubicBezTo>
                  <a:cubicBezTo>
                    <a:pt x="93" y="145"/>
                    <a:pt x="93" y="145"/>
                    <a:pt x="94" y="146"/>
                  </a:cubicBezTo>
                  <a:cubicBezTo>
                    <a:pt x="94" y="146"/>
                    <a:pt x="119" y="189"/>
                    <a:pt x="119" y="189"/>
                  </a:cubicBezTo>
                  <a:cubicBezTo>
                    <a:pt x="121" y="192"/>
                    <a:pt x="124" y="192"/>
                    <a:pt x="126" y="189"/>
                  </a:cubicBezTo>
                  <a:cubicBezTo>
                    <a:pt x="135" y="175"/>
                    <a:pt x="135" y="175"/>
                    <a:pt x="135" y="175"/>
                  </a:cubicBezTo>
                  <a:cubicBezTo>
                    <a:pt x="137" y="172"/>
                    <a:pt x="141" y="170"/>
                    <a:pt x="144" y="169"/>
                  </a:cubicBezTo>
                  <a:cubicBezTo>
                    <a:pt x="161" y="169"/>
                    <a:pt x="161" y="169"/>
                    <a:pt x="161" y="169"/>
                  </a:cubicBezTo>
                  <a:cubicBezTo>
                    <a:pt x="165" y="169"/>
                    <a:pt x="166" y="166"/>
                    <a:pt x="164" y="163"/>
                  </a:cubicBezTo>
                  <a:close/>
                  <a:moveTo>
                    <a:pt x="111" y="124"/>
                  </a:moveTo>
                  <a:cubicBezTo>
                    <a:pt x="93" y="135"/>
                    <a:pt x="70" y="133"/>
                    <a:pt x="53" y="123"/>
                  </a:cubicBezTo>
                  <a:cubicBezTo>
                    <a:pt x="28" y="107"/>
                    <a:pt x="19" y="73"/>
                    <a:pt x="35" y="47"/>
                  </a:cubicBezTo>
                  <a:cubicBezTo>
                    <a:pt x="50" y="21"/>
                    <a:pt x="83" y="11"/>
                    <a:pt x="110" y="26"/>
                  </a:cubicBezTo>
                  <a:cubicBezTo>
                    <a:pt x="110" y="26"/>
                    <a:pt x="110" y="26"/>
                    <a:pt x="111" y="26"/>
                  </a:cubicBezTo>
                  <a:cubicBezTo>
                    <a:pt x="111" y="26"/>
                    <a:pt x="111" y="26"/>
                    <a:pt x="111" y="26"/>
                  </a:cubicBezTo>
                  <a:cubicBezTo>
                    <a:pt x="119" y="31"/>
                    <a:pt x="126" y="38"/>
                    <a:pt x="132" y="47"/>
                  </a:cubicBezTo>
                  <a:cubicBezTo>
                    <a:pt x="147" y="74"/>
                    <a:pt x="138" y="108"/>
                    <a:pt x="111" y="124"/>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71" name="Google Shape;1071;p140"/>
            <p:cNvSpPr/>
            <p:nvPr/>
          </p:nvSpPr>
          <p:spPr>
            <a:xfrm>
              <a:off x="1347788" y="3021013"/>
              <a:ext cx="228600" cy="220663"/>
            </a:xfrm>
            <a:custGeom>
              <a:avLst/>
              <a:gdLst/>
              <a:ahLst/>
              <a:cxnLst/>
              <a:rect l="l" t="t" r="r" b="b"/>
              <a:pathLst>
                <a:path w="108" h="104" extrusionOk="0">
                  <a:moveTo>
                    <a:pt x="78" y="9"/>
                  </a:moveTo>
                  <a:cubicBezTo>
                    <a:pt x="78" y="9"/>
                    <a:pt x="78" y="9"/>
                    <a:pt x="78" y="9"/>
                  </a:cubicBezTo>
                  <a:cubicBezTo>
                    <a:pt x="64" y="1"/>
                    <a:pt x="45" y="0"/>
                    <a:pt x="30" y="9"/>
                  </a:cubicBezTo>
                  <a:cubicBezTo>
                    <a:pt x="8" y="22"/>
                    <a:pt x="0" y="51"/>
                    <a:pt x="13" y="74"/>
                  </a:cubicBezTo>
                  <a:cubicBezTo>
                    <a:pt x="17" y="81"/>
                    <a:pt x="23" y="86"/>
                    <a:pt x="29" y="90"/>
                  </a:cubicBezTo>
                  <a:cubicBezTo>
                    <a:pt x="29" y="91"/>
                    <a:pt x="30" y="91"/>
                    <a:pt x="31" y="91"/>
                  </a:cubicBezTo>
                  <a:cubicBezTo>
                    <a:pt x="53" y="104"/>
                    <a:pt x="82" y="97"/>
                    <a:pt x="95" y="74"/>
                  </a:cubicBezTo>
                  <a:cubicBezTo>
                    <a:pt x="108" y="51"/>
                    <a:pt x="101" y="22"/>
                    <a:pt x="78" y="9"/>
                  </a:cubicBezTo>
                  <a:close/>
                  <a:moveTo>
                    <a:pt x="84" y="46"/>
                  </a:moveTo>
                  <a:cubicBezTo>
                    <a:pt x="76" y="54"/>
                    <a:pt x="76" y="54"/>
                    <a:pt x="76" y="54"/>
                  </a:cubicBezTo>
                  <a:cubicBezTo>
                    <a:pt x="73" y="56"/>
                    <a:pt x="72" y="61"/>
                    <a:pt x="72" y="64"/>
                  </a:cubicBezTo>
                  <a:cubicBezTo>
                    <a:pt x="74" y="75"/>
                    <a:pt x="74" y="75"/>
                    <a:pt x="74" y="75"/>
                  </a:cubicBezTo>
                  <a:cubicBezTo>
                    <a:pt x="75" y="79"/>
                    <a:pt x="73" y="80"/>
                    <a:pt x="70" y="79"/>
                  </a:cubicBezTo>
                  <a:cubicBezTo>
                    <a:pt x="60" y="73"/>
                    <a:pt x="60" y="73"/>
                    <a:pt x="60" y="73"/>
                  </a:cubicBezTo>
                  <a:cubicBezTo>
                    <a:pt x="57" y="72"/>
                    <a:pt x="52" y="72"/>
                    <a:pt x="49" y="73"/>
                  </a:cubicBezTo>
                  <a:cubicBezTo>
                    <a:pt x="39" y="79"/>
                    <a:pt x="39" y="79"/>
                    <a:pt x="39" y="79"/>
                  </a:cubicBezTo>
                  <a:cubicBezTo>
                    <a:pt x="36" y="80"/>
                    <a:pt x="34" y="79"/>
                    <a:pt x="35" y="75"/>
                  </a:cubicBezTo>
                  <a:cubicBezTo>
                    <a:pt x="37" y="64"/>
                    <a:pt x="37" y="64"/>
                    <a:pt x="37" y="64"/>
                  </a:cubicBezTo>
                  <a:cubicBezTo>
                    <a:pt x="37" y="61"/>
                    <a:pt x="36" y="56"/>
                    <a:pt x="33" y="54"/>
                  </a:cubicBezTo>
                  <a:cubicBezTo>
                    <a:pt x="25" y="46"/>
                    <a:pt x="25" y="46"/>
                    <a:pt x="25" y="46"/>
                  </a:cubicBezTo>
                  <a:cubicBezTo>
                    <a:pt x="23" y="44"/>
                    <a:pt x="24" y="41"/>
                    <a:pt x="27" y="41"/>
                  </a:cubicBezTo>
                  <a:cubicBezTo>
                    <a:pt x="38" y="39"/>
                    <a:pt x="38" y="39"/>
                    <a:pt x="38" y="39"/>
                  </a:cubicBezTo>
                  <a:cubicBezTo>
                    <a:pt x="41" y="39"/>
                    <a:pt x="45" y="36"/>
                    <a:pt x="47" y="33"/>
                  </a:cubicBezTo>
                  <a:cubicBezTo>
                    <a:pt x="52" y="23"/>
                    <a:pt x="52" y="23"/>
                    <a:pt x="52" y="23"/>
                  </a:cubicBezTo>
                  <a:cubicBezTo>
                    <a:pt x="53" y="20"/>
                    <a:pt x="56" y="20"/>
                    <a:pt x="57" y="23"/>
                  </a:cubicBezTo>
                  <a:cubicBezTo>
                    <a:pt x="62" y="33"/>
                    <a:pt x="62" y="33"/>
                    <a:pt x="62" y="33"/>
                  </a:cubicBezTo>
                  <a:cubicBezTo>
                    <a:pt x="64" y="36"/>
                    <a:pt x="68" y="39"/>
                    <a:pt x="71" y="39"/>
                  </a:cubicBezTo>
                  <a:cubicBezTo>
                    <a:pt x="82" y="41"/>
                    <a:pt x="82" y="41"/>
                    <a:pt x="82" y="41"/>
                  </a:cubicBezTo>
                  <a:cubicBezTo>
                    <a:pt x="85" y="41"/>
                    <a:pt x="86" y="44"/>
                    <a:pt x="84"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grpSp>
      <p:cxnSp>
        <p:nvCxnSpPr>
          <p:cNvPr id="1072" name="Google Shape;1072;p140"/>
          <p:cNvCxnSpPr/>
          <p:nvPr/>
        </p:nvCxnSpPr>
        <p:spPr>
          <a:xfrm>
            <a:off x="1649279" y="2384656"/>
            <a:ext cx="696300" cy="0"/>
          </a:xfrm>
          <a:prstGeom prst="straightConnector1">
            <a:avLst/>
          </a:prstGeom>
          <a:noFill/>
          <a:ln w="25400" cap="flat" cmpd="sng">
            <a:solidFill>
              <a:srgbClr val="FFFFFF"/>
            </a:solidFill>
            <a:prstDash val="solid"/>
            <a:miter lim="400000"/>
            <a:headEnd type="none" w="sm" len="sm"/>
            <a:tailEnd type="none" w="sm" len="sm"/>
          </a:ln>
        </p:spPr>
      </p:cxnSp>
      <p:sp>
        <p:nvSpPr>
          <p:cNvPr id="1073" name="Google Shape;1073;p140"/>
          <p:cNvSpPr/>
          <p:nvPr/>
        </p:nvSpPr>
        <p:spPr>
          <a:xfrm>
            <a:off x="1565274" y="1521252"/>
            <a:ext cx="16722726" cy="857700"/>
          </a:xfrm>
          <a:prstGeom prst="rect">
            <a:avLst/>
          </a:prstGeom>
          <a:noFill/>
          <a:ln>
            <a:noFill/>
          </a:ln>
        </p:spPr>
        <p:txBody>
          <a:bodyPr spcFirstLastPara="1" wrap="square" lIns="50800" tIns="50800" rIns="50800" bIns="50800" anchor="b" anchorCtr="0">
            <a:noAutofit/>
          </a:bodyPr>
          <a:lstStyle/>
          <a:p>
            <a:pPr lvl="0">
              <a:lnSpc>
                <a:spcPct val="120000"/>
              </a:lnSpc>
              <a:buClr>
                <a:srgbClr val="F2F2F2"/>
              </a:buClr>
              <a:buSzPts val="4400"/>
            </a:pPr>
            <a:r>
              <a:rPr lang="en-US" sz="4400" dirty="0">
                <a:solidFill>
                  <a:srgbClr val="F2F2F2"/>
                </a:solidFill>
                <a:latin typeface="Open Sans Light"/>
                <a:ea typeface="Open Sans Light"/>
                <a:cs typeface="Open Sans Light"/>
                <a:sym typeface="Open Sans Light"/>
              </a:rPr>
              <a:t>AI’s </a:t>
            </a:r>
            <a:r>
              <a:rPr lang="en-US" sz="4400" b="1" dirty="0">
                <a:solidFill>
                  <a:srgbClr val="F2F2F2"/>
                </a:solidFill>
                <a:latin typeface="Open Sans Light"/>
                <a:ea typeface="Open Sans Light"/>
                <a:cs typeface="Open Sans Light"/>
                <a:sym typeface="Open Sans Light"/>
              </a:rPr>
              <a:t>biggest challenges are computational!</a:t>
            </a:r>
            <a:endParaRPr lang="en-US" sz="4400" b="1" dirty="0">
              <a:solidFill>
                <a:srgbClr val="F2F2F2"/>
              </a:solidFill>
              <a:latin typeface="Open Sans"/>
              <a:ea typeface="Open Sans"/>
              <a:cs typeface="Open Sans"/>
              <a:sym typeface="Open Sans"/>
            </a:endParaRPr>
          </a:p>
        </p:txBody>
      </p:sp>
      <p:sp>
        <p:nvSpPr>
          <p:cNvPr id="1074" name="Google Shape;1074;p140"/>
          <p:cNvSpPr/>
          <p:nvPr/>
        </p:nvSpPr>
        <p:spPr>
          <a:xfrm>
            <a:off x="19593149" y="6230333"/>
            <a:ext cx="4486009" cy="614325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600" b="1" dirty="0">
                <a:solidFill>
                  <a:srgbClr val="0365C0"/>
                </a:solidFill>
                <a:latin typeface="Open Sans"/>
                <a:ea typeface="Open Sans"/>
                <a:cs typeface="Open Sans"/>
                <a:sym typeface="Open Sans"/>
              </a:rPr>
              <a:t>FAIRNESS</a:t>
            </a:r>
            <a:endParaRPr sz="2800" b="0" i="0" u="none" strike="noStrike" cap="none" dirty="0">
              <a:solidFill>
                <a:srgbClr val="000000"/>
              </a:solidFill>
              <a:latin typeface="Open Sans"/>
              <a:ea typeface="Open Sans"/>
              <a:cs typeface="Open Sans"/>
              <a:sym typeface="Open Sans"/>
            </a:endParaRPr>
          </a:p>
          <a:p>
            <a:pPr marR="0" lvl="0" algn="l" rtl="0">
              <a:lnSpc>
                <a:spcPct val="120000"/>
              </a:lnSpc>
              <a:spcBef>
                <a:spcPts val="0"/>
              </a:spcBef>
              <a:spcAft>
                <a:spcPts val="0"/>
              </a:spcAft>
            </a:pPr>
            <a:endParaRPr lang="en-US"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pPr>
            <a:r>
              <a:rPr lang="en-US" sz="2800" dirty="0">
                <a:solidFill>
                  <a:srgbClr val="53585F"/>
                </a:solidFill>
                <a:latin typeface="Open Sans"/>
                <a:ea typeface="Open Sans"/>
                <a:cs typeface="Open Sans"/>
                <a:sym typeface="Open Sans"/>
              </a:rPr>
              <a:t>It’s not enough to exclude gender, ethnicity, race, age, </a:t>
            </a:r>
            <a:r>
              <a:rPr lang="en-US" sz="2800" dirty="0" err="1">
                <a:solidFill>
                  <a:srgbClr val="53585F"/>
                </a:solidFill>
                <a:latin typeface="Open Sans"/>
                <a:ea typeface="Open Sans"/>
                <a:cs typeface="Open Sans"/>
                <a:sym typeface="Open Sans"/>
              </a:rPr>
              <a:t>etc</a:t>
            </a:r>
            <a:r>
              <a:rPr lang="en-US" sz="2800" dirty="0">
                <a:solidFill>
                  <a:srgbClr val="53585F"/>
                </a:solidFill>
                <a:latin typeface="Open Sans"/>
                <a:ea typeface="Open Sans"/>
                <a:cs typeface="Open Sans"/>
                <a:sym typeface="Open Sans"/>
              </a:rPr>
              <a:t> as features to the models.  Other features might be correlated.</a:t>
            </a:r>
            <a:endParaRPr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endParaRPr lang="en-US" sz="2800" dirty="0">
              <a:solidFill>
                <a:srgbClr val="53585F"/>
              </a:solidFill>
              <a:latin typeface="Open Sans"/>
              <a:ea typeface="Open Sans"/>
              <a:cs typeface="Open Sans"/>
              <a:sym typeface="Open Sans"/>
            </a:endParaRPr>
          </a:p>
          <a:p>
            <a:pPr marR="0" lvl="0" algn="l" rtl="0">
              <a:lnSpc>
                <a:spcPct val="120000"/>
              </a:lnSpc>
              <a:spcBef>
                <a:spcPts val="0"/>
              </a:spcBef>
              <a:spcAft>
                <a:spcPts val="0"/>
              </a:spcAft>
              <a:buClr>
                <a:srgbClr val="53585F"/>
              </a:buClr>
              <a:buSzPts val="2400"/>
            </a:pPr>
            <a:r>
              <a:rPr lang="en-US" sz="2800" dirty="0">
                <a:solidFill>
                  <a:srgbClr val="53585F"/>
                </a:solidFill>
                <a:latin typeface="Open Sans"/>
                <a:ea typeface="Open Sans"/>
                <a:cs typeface="Open Sans"/>
                <a:sym typeface="Open Sans"/>
              </a:rPr>
              <a:t>Prejudice is a computational limitation:  Reasoning about each person vs reasoning about the group</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pic>
        <p:nvPicPr>
          <p:cNvPr id="1075" name="Google Shape;1075;p140"/>
          <p:cNvPicPr preferRelativeResize="0"/>
          <p:nvPr/>
        </p:nvPicPr>
        <p:blipFill>
          <a:blip r:embed="rId3">
            <a:alphaModFix/>
          </a:blip>
          <a:stretch>
            <a:fillRect/>
          </a:stretch>
        </p:blipFill>
        <p:spPr>
          <a:xfrm>
            <a:off x="16749926" y="4538000"/>
            <a:ext cx="1343900" cy="1325725"/>
          </a:xfrm>
          <a:prstGeom prst="rect">
            <a:avLst/>
          </a:prstGeom>
          <a:noFill/>
          <a:ln>
            <a:noFill/>
          </a:ln>
        </p:spPr>
      </p:pic>
      <p:pic>
        <p:nvPicPr>
          <p:cNvPr id="1076" name="Google Shape;1076;p140"/>
          <p:cNvPicPr preferRelativeResize="0"/>
          <p:nvPr/>
        </p:nvPicPr>
        <p:blipFill>
          <a:blip r:embed="rId4">
            <a:alphaModFix/>
          </a:blip>
          <a:stretch>
            <a:fillRect/>
          </a:stretch>
        </p:blipFill>
        <p:spPr>
          <a:xfrm>
            <a:off x="20938250" y="4510608"/>
            <a:ext cx="1343900" cy="1324416"/>
          </a:xfrm>
          <a:prstGeom prst="rect">
            <a:avLst/>
          </a:prstGeom>
          <a:noFill/>
          <a:ln>
            <a:noFill/>
          </a:ln>
        </p:spPr>
      </p:pic>
    </p:spTree>
    <p:extLst>
      <p:ext uri="{BB962C8B-B14F-4D97-AF65-F5344CB8AC3E}">
        <p14:creationId xmlns:p14="http://schemas.microsoft.com/office/powerpoint/2010/main" val="4160817872"/>
      </p:ext>
    </p:extLst>
  </p:cSld>
  <p:clrMapOvr>
    <a:masterClrMapping/>
  </p:clrMapOvr>
  <p:transition spd="slow">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140"/>
          <p:cNvSpPr/>
          <p:nvPr/>
        </p:nvSpPr>
        <p:spPr>
          <a:xfrm>
            <a:off x="1046413" y="6206270"/>
            <a:ext cx="4736209" cy="51732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600"/>
              <a:buFont typeface="Open Sans"/>
              <a:buNone/>
            </a:pPr>
            <a:r>
              <a:rPr lang="en-US" sz="3600" b="1" i="0" u="none" strike="noStrike" cap="none" dirty="0">
                <a:solidFill>
                  <a:srgbClr val="0365C0"/>
                </a:solidFill>
                <a:latin typeface="Open Sans"/>
                <a:ea typeface="Open Sans"/>
                <a:cs typeface="Open Sans"/>
                <a:sym typeface="Open Sans"/>
              </a:rPr>
              <a:t>ACCURA</a:t>
            </a:r>
            <a:r>
              <a:rPr lang="en-US" sz="3600" b="1" dirty="0">
                <a:solidFill>
                  <a:srgbClr val="0365C0"/>
                </a:solidFill>
                <a:latin typeface="Open Sans"/>
                <a:ea typeface="Open Sans"/>
                <a:cs typeface="Open Sans"/>
                <a:sym typeface="Open Sans"/>
              </a:rPr>
              <a:t>TE</a:t>
            </a:r>
            <a:endParaRPr sz="3600" b="1" i="0" u="none" strike="noStrike" cap="none" dirty="0">
              <a:solidFill>
                <a:srgbClr val="0365C0"/>
              </a:solidFill>
              <a:latin typeface="Open Sans"/>
              <a:ea typeface="Open Sans"/>
              <a:cs typeface="Open Sans"/>
              <a:sym typeface="Open Sans"/>
            </a:endParaRPr>
          </a:p>
          <a:p>
            <a:pPr marL="0" marR="0" lvl="0" indent="0" algn="ctr" rtl="0">
              <a:lnSpc>
                <a:spcPct val="120000"/>
              </a:lnSpc>
              <a:spcBef>
                <a:spcPts val="0"/>
              </a:spcBef>
              <a:spcAft>
                <a:spcPts val="0"/>
              </a:spcAft>
              <a:buClr>
                <a:srgbClr val="0365C0"/>
              </a:buClr>
              <a:buSzPts val="3600"/>
              <a:buFont typeface="Open Sans"/>
              <a:buNone/>
            </a:pPr>
            <a:endParaRPr sz="3600" b="1" dirty="0">
              <a:solidFill>
                <a:srgbClr val="0365C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Optimize for better model parameters and hyperparameters</a:t>
            </a:r>
            <a:endParaRPr lang="en-US" sz="2400" b="0" i="0" u="none" strike="noStrike" cap="none" dirty="0">
              <a:solidFill>
                <a:srgbClr val="53585F"/>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endParaRPr lang="en-US" sz="2400" dirty="0">
              <a:solidFill>
                <a:srgbClr val="53585F"/>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Reduce (and in some cases eliminate) the need for manual feature engineering (DARPA D3M)</a:t>
            </a:r>
            <a:endParaRPr dirty="0"/>
          </a:p>
          <a:p>
            <a:pPr marL="285750" marR="0" lvl="0" indent="-133350" algn="l" rtl="0">
              <a:lnSpc>
                <a:spcPct val="120000"/>
              </a:lnSpc>
              <a:spcBef>
                <a:spcPts val="0"/>
              </a:spcBef>
              <a:spcAft>
                <a:spcPts val="0"/>
              </a:spcAft>
              <a:buClr>
                <a:srgbClr val="53585F"/>
              </a:buClr>
              <a:buSzPts val="2400"/>
              <a:buFont typeface="Noto Sans Symbols"/>
              <a:buNone/>
            </a:pPr>
            <a:endParaRPr sz="2400" b="0" i="0" u="none" strike="noStrike" cap="none" dirty="0">
              <a:solidFill>
                <a:srgbClr val="00000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Discard assumptions: independence, identical distribution (</a:t>
            </a:r>
            <a:r>
              <a:rPr lang="en-US" sz="2400" b="0" i="0" u="none" strike="noStrike" cap="none" dirty="0" err="1">
                <a:solidFill>
                  <a:srgbClr val="53585F"/>
                </a:solidFill>
                <a:latin typeface="Open Sans"/>
                <a:ea typeface="Open Sans"/>
                <a:cs typeface="Open Sans"/>
                <a:sym typeface="Open Sans"/>
              </a:rPr>
              <a:t>i.i.d</a:t>
            </a:r>
            <a:r>
              <a:rPr lang="en-US" sz="2400" b="0" i="0" u="none" strike="noStrike" cap="none" dirty="0">
                <a:solidFill>
                  <a:srgbClr val="53585F"/>
                </a:solidFill>
                <a:latin typeface="Open Sans"/>
                <a:ea typeface="Open Sans"/>
                <a:cs typeface="Open Sans"/>
                <a:sym typeface="Open Sans"/>
              </a:rPr>
              <a:t>.), stationarity</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6" name="Google Shape;1056;p140"/>
          <p:cNvSpPr/>
          <p:nvPr/>
        </p:nvSpPr>
        <p:spPr>
          <a:xfrm>
            <a:off x="15378949" y="6206270"/>
            <a:ext cx="4034100" cy="54687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600" b="1" dirty="0">
                <a:solidFill>
                  <a:srgbClr val="0365C0"/>
                </a:solidFill>
                <a:latin typeface="Open Sans"/>
                <a:ea typeface="Open Sans"/>
                <a:cs typeface="Open Sans"/>
                <a:sym typeface="Open Sans"/>
              </a:rPr>
              <a:t>ROBUST</a:t>
            </a:r>
            <a:endParaRPr dirty="0"/>
          </a:p>
          <a:p>
            <a:pPr marL="0" marR="0" lvl="0" indent="0" algn="ctr" rtl="0">
              <a:lnSpc>
                <a:spcPct val="120000"/>
              </a:lnSpc>
              <a:spcBef>
                <a:spcPts val="0"/>
              </a:spcBef>
              <a:spcAft>
                <a:spcPts val="0"/>
              </a:spcAft>
              <a:buClr>
                <a:srgbClr val="53585F"/>
              </a:buClr>
              <a:buSzPts val="2800"/>
              <a:buFont typeface="Play"/>
              <a:buNone/>
            </a:pPr>
            <a:endParaRPr sz="2800" b="0" i="0" u="none" strike="noStrike" cap="none" dirty="0">
              <a:solidFill>
                <a:srgbClr val="00000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Harness information inherent in structure </a:t>
            </a:r>
            <a:br>
              <a:rPr lang="en-US" sz="2400" dirty="0">
                <a:solidFill>
                  <a:srgbClr val="53585F"/>
                </a:solidFill>
                <a:latin typeface="Open Sans"/>
                <a:ea typeface="Open Sans"/>
                <a:cs typeface="Open Sans"/>
                <a:sym typeface="Open Sans"/>
              </a:rPr>
            </a:br>
            <a:r>
              <a:rPr lang="en-US" sz="2400" dirty="0">
                <a:solidFill>
                  <a:srgbClr val="53585F"/>
                </a:solidFill>
                <a:latin typeface="Open Sans"/>
                <a:ea typeface="Open Sans"/>
                <a:cs typeface="Open Sans"/>
                <a:sym typeface="Open Sans"/>
              </a:rPr>
              <a:t>and naturally incorporate domain expertise (DARPA PPAML)</a:t>
            </a:r>
            <a:endParaRPr sz="2400" dirty="0">
              <a:solidFill>
                <a:srgbClr val="53585F"/>
              </a:solidFill>
              <a:latin typeface="Open Sans"/>
              <a:ea typeface="Open Sans"/>
              <a:cs typeface="Open Sans"/>
              <a:sym typeface="Open Sans"/>
            </a:endParaRPr>
          </a:p>
          <a:p>
            <a:pPr marL="0" marR="0" lvl="0" indent="0" algn="l" rtl="0">
              <a:lnSpc>
                <a:spcPct val="120000"/>
              </a:lnSpc>
              <a:spcBef>
                <a:spcPts val="0"/>
              </a:spcBef>
              <a:spcAft>
                <a:spcPts val="0"/>
              </a:spcAft>
              <a:buNone/>
            </a:pPr>
            <a:endParaRPr sz="2400" dirty="0">
              <a:solidFill>
                <a:srgbClr val="53585F"/>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Overcome challenges with small, incomplete, and dirty data problems (DARPA PPAML)</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7" name="Google Shape;1057;p140"/>
          <p:cNvSpPr/>
          <p:nvPr/>
        </p:nvSpPr>
        <p:spPr>
          <a:xfrm>
            <a:off x="5962723" y="6230333"/>
            <a:ext cx="4736209" cy="54891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0365C0"/>
              </a:buClr>
              <a:buSzPts val="3200"/>
              <a:buFont typeface="Open Sans"/>
              <a:buNone/>
            </a:pPr>
            <a:r>
              <a:rPr lang="en-US" sz="3200" b="1" i="0" u="none" strike="noStrike" cap="none" dirty="0">
                <a:solidFill>
                  <a:srgbClr val="0365C0"/>
                </a:solidFill>
                <a:latin typeface="Open Sans"/>
                <a:ea typeface="Open Sans"/>
                <a:cs typeface="Open Sans"/>
                <a:sym typeface="Open Sans"/>
              </a:rPr>
              <a:t>INTERPRETABLE </a:t>
            </a:r>
            <a:br>
              <a:rPr lang="en-US" sz="3200" b="1" i="0" u="none" strike="noStrike" cap="none" dirty="0">
                <a:solidFill>
                  <a:srgbClr val="0365C0"/>
                </a:solidFill>
                <a:latin typeface="Open Sans"/>
                <a:ea typeface="Open Sans"/>
                <a:cs typeface="Open Sans"/>
                <a:sym typeface="Open Sans"/>
              </a:rPr>
            </a:br>
            <a:r>
              <a:rPr lang="en-US" sz="3200" b="1" i="0" u="none" strike="noStrike" cap="none" dirty="0">
                <a:solidFill>
                  <a:srgbClr val="0365C0"/>
                </a:solidFill>
                <a:latin typeface="Open Sans"/>
                <a:ea typeface="Open Sans"/>
                <a:cs typeface="Open Sans"/>
                <a:sym typeface="Open Sans"/>
              </a:rPr>
              <a:t>&amp; EXPLAINABLE </a:t>
            </a:r>
            <a:endParaRPr sz="3200" b="1" dirty="0">
              <a:solidFill>
                <a:srgbClr val="0365C0"/>
              </a:solidFill>
              <a:latin typeface="Open Sans"/>
              <a:ea typeface="Open Sans"/>
              <a:cs typeface="Open Sans"/>
              <a:sym typeface="Open Sans"/>
            </a:endParaRPr>
          </a:p>
          <a:p>
            <a:pPr marL="285750" marR="0" lvl="0" indent="-285750" algn="l" rtl="0">
              <a:lnSpc>
                <a:spcPct val="120000"/>
              </a:lnSpc>
              <a:spcBef>
                <a:spcPts val="180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Model results are interpretable in terms of the user-provided (relational) domain model</a:t>
            </a:r>
            <a:endParaRPr dirty="0"/>
          </a:p>
          <a:p>
            <a:pPr marL="285750" marR="0" lvl="0" indent="-133350" algn="l" rtl="0">
              <a:lnSpc>
                <a:spcPct val="120000"/>
              </a:lnSpc>
              <a:spcBef>
                <a:spcPts val="0"/>
              </a:spcBef>
              <a:spcAft>
                <a:spcPts val="0"/>
              </a:spcAft>
              <a:buClr>
                <a:srgbClr val="53585F"/>
              </a:buClr>
              <a:buSzPts val="2400"/>
              <a:buFont typeface="Noto Sans Symbols"/>
              <a:buNone/>
            </a:pPr>
            <a:endParaRPr sz="2400" b="0" i="0" u="none" strike="noStrike" cap="none" dirty="0">
              <a:solidFill>
                <a:srgbClr val="00000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Expertise (human to machine) and insight (machine to human) (DARPA MUSE)</a:t>
            </a:r>
          </a:p>
          <a:p>
            <a:pPr marL="285750" marR="0" lvl="0" indent="-285750" algn="l" rtl="0">
              <a:lnSpc>
                <a:spcPct val="120000"/>
              </a:lnSpc>
              <a:spcBef>
                <a:spcPts val="0"/>
              </a:spcBef>
              <a:spcAft>
                <a:spcPts val="0"/>
              </a:spcAft>
              <a:buClr>
                <a:srgbClr val="53585F"/>
              </a:buClr>
              <a:buSzPts val="2400"/>
              <a:buFont typeface="Noto Sans Symbols"/>
              <a:buChar char="▪"/>
            </a:pPr>
            <a:endParaRPr lang="en-US" sz="2400" dirty="0">
              <a:solidFill>
                <a:srgbClr val="53585F"/>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Searching for models that are accurate and interpretable is harder than searching for accurate models</a:t>
            </a:r>
            <a:endParaRPr lang="en-US" sz="2400" b="0" i="0" u="none" strike="noStrike" cap="none" dirty="0">
              <a:solidFill>
                <a:srgbClr val="53585F"/>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sp>
        <p:nvSpPr>
          <p:cNvPr id="1058" name="Google Shape;1058;p140"/>
          <p:cNvSpPr/>
          <p:nvPr/>
        </p:nvSpPr>
        <p:spPr>
          <a:xfrm>
            <a:off x="10712839" y="6206270"/>
            <a:ext cx="4325100" cy="59910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600" b="1" i="0" u="none" strike="noStrike" cap="none" dirty="0">
                <a:solidFill>
                  <a:srgbClr val="0365C0"/>
                </a:solidFill>
                <a:latin typeface="Open Sans"/>
                <a:ea typeface="Open Sans"/>
                <a:cs typeface="Open Sans"/>
                <a:sym typeface="Open Sans"/>
              </a:rPr>
              <a:t>VERSATILE</a:t>
            </a:r>
            <a:endParaRPr sz="2800" b="0" i="0" u="none" strike="noStrike" cap="none" dirty="0">
              <a:solidFill>
                <a:srgbClr val="0365C0"/>
              </a:solidFill>
              <a:latin typeface="Open Sans"/>
              <a:ea typeface="Open Sans"/>
              <a:cs typeface="Open Sans"/>
              <a:sym typeface="Open Sans"/>
            </a:endParaRPr>
          </a:p>
          <a:p>
            <a:pPr marL="0" marR="0" lvl="0" indent="0" algn="ctr" rtl="0">
              <a:lnSpc>
                <a:spcPct val="120000"/>
              </a:lnSpc>
              <a:spcBef>
                <a:spcPts val="0"/>
              </a:spcBef>
              <a:spcAft>
                <a:spcPts val="0"/>
              </a:spcAft>
              <a:buClr>
                <a:srgbClr val="53585F"/>
              </a:buClr>
              <a:buSzPts val="2800"/>
              <a:buFont typeface="Play"/>
              <a:buNone/>
            </a:pPr>
            <a:endParaRPr sz="2800" b="0" i="0" u="none" strike="noStrike" cap="none" dirty="0">
              <a:solidFill>
                <a:srgbClr val="00000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Reasoning and (generalized) inference: From observations to unknowns in any direction (DARPA PPAML)</a:t>
            </a:r>
            <a:endParaRPr dirty="0"/>
          </a:p>
          <a:p>
            <a:pPr marL="285750" marR="0" lvl="0" indent="-133350" algn="l" rtl="0">
              <a:lnSpc>
                <a:spcPct val="120000"/>
              </a:lnSpc>
              <a:spcBef>
                <a:spcPts val="0"/>
              </a:spcBef>
              <a:spcAft>
                <a:spcPts val="0"/>
              </a:spcAft>
              <a:buClr>
                <a:srgbClr val="53585F"/>
              </a:buClr>
              <a:buSzPts val="2400"/>
              <a:buFont typeface="Noto Sans Symbols"/>
              <a:buNone/>
            </a:pPr>
            <a:endParaRPr sz="2400" b="0" i="0" u="none" strike="noStrike" cap="none" dirty="0">
              <a:solidFill>
                <a:srgbClr val="000000"/>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b="0" i="0" u="none" strike="noStrike" cap="none" dirty="0">
                <a:solidFill>
                  <a:srgbClr val="53585F"/>
                </a:solidFill>
                <a:latin typeface="Open Sans"/>
                <a:ea typeface="Open Sans"/>
                <a:cs typeface="Open Sans"/>
                <a:sym typeface="Open Sans"/>
              </a:rPr>
              <a:t>Inference of any property in the model (e.g., it’s just as easy to infer price from sales as it is to infer sales from price)</a:t>
            </a:r>
          </a:p>
          <a:p>
            <a:pPr marL="0" marR="0" lvl="0" indent="0" algn="l" rtl="0">
              <a:lnSpc>
                <a:spcPct val="120000"/>
              </a:lnSpc>
              <a:spcBef>
                <a:spcPts val="0"/>
              </a:spcBef>
              <a:spcAft>
                <a:spcPts val="0"/>
              </a:spcAft>
              <a:buClr>
                <a:srgbClr val="53585F"/>
              </a:buClr>
              <a:buSzPts val="1600"/>
              <a:buFont typeface="Play"/>
              <a:buNone/>
            </a:pPr>
            <a:endParaRPr sz="1600" b="0" i="0" u="none" strike="noStrike" cap="none" dirty="0">
              <a:solidFill>
                <a:srgbClr val="000000"/>
              </a:solidFill>
              <a:latin typeface="Open Sans"/>
              <a:ea typeface="Open Sans"/>
              <a:cs typeface="Open Sans"/>
              <a:sym typeface="Open Sans"/>
            </a:endParaRPr>
          </a:p>
        </p:txBody>
      </p:sp>
      <p:sp>
        <p:nvSpPr>
          <p:cNvPr id="1059" name="Google Shape;1059;p140"/>
          <p:cNvSpPr/>
          <p:nvPr/>
        </p:nvSpPr>
        <p:spPr>
          <a:xfrm>
            <a:off x="7453330" y="4468591"/>
            <a:ext cx="1343888" cy="1330207"/>
          </a:xfrm>
          <a:custGeom>
            <a:avLst/>
            <a:gdLst/>
            <a:ahLst/>
            <a:cxnLst/>
            <a:rect l="l" t="t" r="r" b="b"/>
            <a:pathLst>
              <a:path w="206276" h="204490" extrusionOk="0">
                <a:moveTo>
                  <a:pt x="97334" y="133053"/>
                </a:moveTo>
                <a:lnTo>
                  <a:pt x="119212" y="133053"/>
                </a:lnTo>
                <a:cubicBezTo>
                  <a:pt x="121593" y="133053"/>
                  <a:pt x="122784" y="134094"/>
                  <a:pt x="122784" y="136178"/>
                </a:cubicBezTo>
                <a:cubicBezTo>
                  <a:pt x="122784" y="138559"/>
                  <a:pt x="121593" y="139750"/>
                  <a:pt x="119212" y="139750"/>
                </a:cubicBezTo>
                <a:lnTo>
                  <a:pt x="97334" y="139750"/>
                </a:lnTo>
                <a:cubicBezTo>
                  <a:pt x="95250" y="139750"/>
                  <a:pt x="94209" y="138559"/>
                  <a:pt x="94209" y="136178"/>
                </a:cubicBezTo>
                <a:cubicBezTo>
                  <a:pt x="94209" y="134094"/>
                  <a:pt x="95250" y="133053"/>
                  <a:pt x="97334" y="133053"/>
                </a:cubicBezTo>
                <a:close/>
                <a:moveTo>
                  <a:pt x="71884" y="133053"/>
                </a:moveTo>
                <a:lnTo>
                  <a:pt x="84386" y="133053"/>
                </a:lnTo>
                <a:cubicBezTo>
                  <a:pt x="86469" y="133053"/>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3"/>
                  <a:pt x="71884" y="133053"/>
                </a:cubicBezTo>
                <a:close/>
                <a:moveTo>
                  <a:pt x="160735" y="117426"/>
                </a:moveTo>
                <a:lnTo>
                  <a:pt x="166986" y="117426"/>
                </a:lnTo>
                <a:cubicBezTo>
                  <a:pt x="169069" y="117426"/>
                  <a:pt x="170111" y="118467"/>
                  <a:pt x="170111" y="120551"/>
                </a:cubicBezTo>
                <a:cubicBezTo>
                  <a:pt x="170111" y="122635"/>
                  <a:pt x="169069" y="123676"/>
                  <a:pt x="166986" y="123676"/>
                </a:cubicBezTo>
                <a:lnTo>
                  <a:pt x="160735" y="123676"/>
                </a:lnTo>
                <a:cubicBezTo>
                  <a:pt x="158651" y="123676"/>
                  <a:pt x="157609" y="122635"/>
                  <a:pt x="157609" y="120551"/>
                </a:cubicBezTo>
                <a:cubicBezTo>
                  <a:pt x="157609" y="118467"/>
                  <a:pt x="158651" y="117426"/>
                  <a:pt x="160735" y="117426"/>
                </a:cubicBezTo>
                <a:close/>
                <a:moveTo>
                  <a:pt x="116086" y="117426"/>
                </a:moveTo>
                <a:lnTo>
                  <a:pt x="147787" y="117426"/>
                </a:lnTo>
                <a:cubicBezTo>
                  <a:pt x="150168" y="117426"/>
                  <a:pt x="151359" y="118467"/>
                  <a:pt x="151359" y="120551"/>
                </a:cubicBezTo>
                <a:cubicBezTo>
                  <a:pt x="151359" y="122635"/>
                  <a:pt x="150168" y="123676"/>
                  <a:pt x="147787" y="123676"/>
                </a:cubicBezTo>
                <a:lnTo>
                  <a:pt x="116086" y="123676"/>
                </a:lnTo>
                <a:cubicBezTo>
                  <a:pt x="114003" y="123676"/>
                  <a:pt x="112961" y="122635"/>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5"/>
                  <a:pt x="105668" y="123676"/>
                  <a:pt x="103585" y="123676"/>
                </a:cubicBezTo>
                <a:lnTo>
                  <a:pt x="71884" y="123676"/>
                </a:lnTo>
                <a:cubicBezTo>
                  <a:pt x="69801" y="123676"/>
                  <a:pt x="68759" y="122635"/>
                  <a:pt x="68759" y="120551"/>
                </a:cubicBezTo>
                <a:cubicBezTo>
                  <a:pt x="68759" y="118467"/>
                  <a:pt x="69801" y="117426"/>
                  <a:pt x="71884" y="117426"/>
                </a:cubicBezTo>
                <a:close/>
                <a:moveTo>
                  <a:pt x="135285" y="98227"/>
                </a:moveTo>
                <a:lnTo>
                  <a:pt x="166986" y="98227"/>
                </a:lnTo>
                <a:cubicBezTo>
                  <a:pt x="169069" y="98227"/>
                  <a:pt x="170111" y="99269"/>
                  <a:pt x="170111" y="101352"/>
                </a:cubicBezTo>
                <a:cubicBezTo>
                  <a:pt x="170111" y="103436"/>
                  <a:pt x="169069" y="104478"/>
                  <a:pt x="166986" y="104478"/>
                </a:cubicBezTo>
                <a:lnTo>
                  <a:pt x="135285" y="104478"/>
                </a:lnTo>
                <a:cubicBezTo>
                  <a:pt x="133202" y="104478"/>
                  <a:pt x="132160" y="103436"/>
                  <a:pt x="132160" y="101352"/>
                </a:cubicBezTo>
                <a:cubicBezTo>
                  <a:pt x="132160" y="99269"/>
                  <a:pt x="133202" y="98227"/>
                  <a:pt x="135285" y="98227"/>
                </a:cubicBezTo>
                <a:close/>
                <a:moveTo>
                  <a:pt x="97334" y="98227"/>
                </a:moveTo>
                <a:lnTo>
                  <a:pt x="122784" y="98227"/>
                </a:lnTo>
                <a:cubicBezTo>
                  <a:pt x="124867" y="98227"/>
                  <a:pt x="125909" y="99269"/>
                  <a:pt x="125909" y="101352"/>
                </a:cubicBezTo>
                <a:cubicBezTo>
                  <a:pt x="125909" y="103436"/>
                  <a:pt x="124867" y="104478"/>
                  <a:pt x="122784" y="104478"/>
                </a:cubicBezTo>
                <a:lnTo>
                  <a:pt x="97334" y="104478"/>
                </a:lnTo>
                <a:cubicBezTo>
                  <a:pt x="95250" y="104478"/>
                  <a:pt x="94209" y="103436"/>
                  <a:pt x="94209" y="101352"/>
                </a:cubicBezTo>
                <a:cubicBezTo>
                  <a:pt x="94209" y="99269"/>
                  <a:pt x="95250" y="98227"/>
                  <a:pt x="97334" y="98227"/>
                </a:cubicBezTo>
                <a:close/>
                <a:moveTo>
                  <a:pt x="71884" y="98227"/>
                </a:moveTo>
                <a:lnTo>
                  <a:pt x="84386" y="98227"/>
                </a:lnTo>
                <a:cubicBezTo>
                  <a:pt x="86469" y="98227"/>
                  <a:pt x="87511" y="99269"/>
                  <a:pt x="87511" y="101352"/>
                </a:cubicBezTo>
                <a:cubicBezTo>
                  <a:pt x="87511" y="103436"/>
                  <a:pt x="86469" y="104478"/>
                  <a:pt x="84386" y="104478"/>
                </a:cubicBezTo>
                <a:lnTo>
                  <a:pt x="71884" y="104478"/>
                </a:lnTo>
                <a:cubicBezTo>
                  <a:pt x="69801" y="104478"/>
                  <a:pt x="68759" y="103436"/>
                  <a:pt x="68759" y="101352"/>
                </a:cubicBezTo>
                <a:cubicBezTo>
                  <a:pt x="68759" y="99269"/>
                  <a:pt x="69801" y="98227"/>
                  <a:pt x="71884" y="98227"/>
                </a:cubicBezTo>
                <a:close/>
                <a:moveTo>
                  <a:pt x="154484" y="82600"/>
                </a:moveTo>
                <a:lnTo>
                  <a:pt x="166986" y="82600"/>
                </a:lnTo>
                <a:cubicBezTo>
                  <a:pt x="169069" y="82600"/>
                  <a:pt x="170111" y="83642"/>
                  <a:pt x="170111" y="85725"/>
                </a:cubicBezTo>
                <a:cubicBezTo>
                  <a:pt x="170111" y="87809"/>
                  <a:pt x="169069" y="88851"/>
                  <a:pt x="166986" y="88851"/>
                </a:cubicBezTo>
                <a:lnTo>
                  <a:pt x="154484" y="88851"/>
                </a:lnTo>
                <a:cubicBezTo>
                  <a:pt x="152400" y="88851"/>
                  <a:pt x="151359" y="87809"/>
                  <a:pt x="151359" y="85725"/>
                </a:cubicBezTo>
                <a:cubicBezTo>
                  <a:pt x="151359" y="83642"/>
                  <a:pt x="152400" y="82600"/>
                  <a:pt x="154484" y="82600"/>
                </a:cubicBezTo>
                <a:close/>
                <a:moveTo>
                  <a:pt x="109836" y="82600"/>
                </a:moveTo>
                <a:lnTo>
                  <a:pt x="141536" y="82600"/>
                </a:lnTo>
                <a:cubicBezTo>
                  <a:pt x="143619" y="82600"/>
                  <a:pt x="144661" y="83642"/>
                  <a:pt x="144661" y="85725"/>
                </a:cubicBezTo>
                <a:cubicBezTo>
                  <a:pt x="144661" y="87809"/>
                  <a:pt x="143619" y="88851"/>
                  <a:pt x="141536" y="88851"/>
                </a:cubicBezTo>
                <a:lnTo>
                  <a:pt x="109836" y="88851"/>
                </a:lnTo>
                <a:cubicBezTo>
                  <a:pt x="107752" y="88851"/>
                  <a:pt x="106710" y="87809"/>
                  <a:pt x="106710" y="85725"/>
                </a:cubicBezTo>
                <a:cubicBezTo>
                  <a:pt x="106710" y="83642"/>
                  <a:pt x="107752" y="82600"/>
                  <a:pt x="109836" y="82600"/>
                </a:cubicBezTo>
                <a:close/>
                <a:moveTo>
                  <a:pt x="71884" y="82600"/>
                </a:moveTo>
                <a:lnTo>
                  <a:pt x="97334" y="82600"/>
                </a:lnTo>
                <a:cubicBezTo>
                  <a:pt x="99418" y="82600"/>
                  <a:pt x="100459" y="83642"/>
                  <a:pt x="100459" y="85725"/>
                </a:cubicBezTo>
                <a:cubicBezTo>
                  <a:pt x="100459" y="87809"/>
                  <a:pt x="99418"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8"/>
                  <a:pt x="55811" y="161628"/>
                </a:cubicBezTo>
                <a:lnTo>
                  <a:pt x="78135" y="161628"/>
                </a:lnTo>
                <a:cubicBezTo>
                  <a:pt x="79623" y="161628"/>
                  <a:pt x="81112" y="162372"/>
                  <a:pt x="82600" y="163860"/>
                </a:cubicBezTo>
                <a:cubicBezTo>
                  <a:pt x="83791" y="164753"/>
                  <a:pt x="84386" y="166241"/>
                  <a:pt x="84386" y="168325"/>
                </a:cubicBezTo>
                <a:lnTo>
                  <a:pt x="83939" y="185738"/>
                </a:lnTo>
                <a:lnTo>
                  <a:pt x="115640" y="162967"/>
                </a:lnTo>
                <a:cubicBezTo>
                  <a:pt x="116830" y="162074"/>
                  <a:pt x="118021" y="161628"/>
                  <a:pt x="119212" y="161628"/>
                </a:cubicBezTo>
                <a:lnTo>
                  <a:pt x="183059" y="161628"/>
                </a:lnTo>
                <a:cubicBezTo>
                  <a:pt x="185738" y="161628"/>
                  <a:pt x="188194" y="160735"/>
                  <a:pt x="190426" y="158949"/>
                </a:cubicBezTo>
                <a:cubicBezTo>
                  <a:pt x="192658" y="157163"/>
                  <a:pt x="193775" y="154930"/>
                  <a:pt x="193775" y="152251"/>
                </a:cubicBezTo>
                <a:lnTo>
                  <a:pt x="193775" y="69205"/>
                </a:lnTo>
                <a:cubicBezTo>
                  <a:pt x="193775" y="66824"/>
                  <a:pt x="192658" y="64740"/>
                  <a:pt x="190426" y="62955"/>
                </a:cubicBezTo>
                <a:cubicBezTo>
                  <a:pt x="188194" y="61169"/>
                  <a:pt x="185738" y="60276"/>
                  <a:pt x="183059" y="60276"/>
                </a:cubicBezTo>
                <a:close/>
                <a:moveTo>
                  <a:pt x="55811" y="47328"/>
                </a:moveTo>
                <a:lnTo>
                  <a:pt x="183059" y="47328"/>
                </a:lnTo>
                <a:cubicBezTo>
                  <a:pt x="189310" y="47328"/>
                  <a:pt x="194742" y="49486"/>
                  <a:pt x="199356" y="53802"/>
                </a:cubicBezTo>
                <a:cubicBezTo>
                  <a:pt x="203969" y="58118"/>
                  <a:pt x="206276" y="63252"/>
                  <a:pt x="206276" y="69205"/>
                </a:cubicBezTo>
                <a:lnTo>
                  <a:pt x="206276" y="152251"/>
                </a:lnTo>
                <a:cubicBezTo>
                  <a:pt x="206276" y="158205"/>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2" y="204490"/>
                  <a:pt x="75159" y="204341"/>
                  <a:pt x="74563" y="204044"/>
                </a:cubicBezTo>
                <a:cubicBezTo>
                  <a:pt x="72182" y="202555"/>
                  <a:pt x="70991" y="200621"/>
                  <a:pt x="70991" y="198239"/>
                </a:cubicBezTo>
                <a:lnTo>
                  <a:pt x="71438" y="174576"/>
                </a:lnTo>
                <a:lnTo>
                  <a:pt x="55811" y="174576"/>
                </a:lnTo>
                <a:cubicBezTo>
                  <a:pt x="49858" y="174576"/>
                  <a:pt x="44872" y="172418"/>
                  <a:pt x="40854" y="168102"/>
                </a:cubicBezTo>
                <a:cubicBezTo>
                  <a:pt x="36835" y="163786"/>
                  <a:pt x="34826" y="158502"/>
                  <a:pt x="34826" y="152251"/>
                </a:cubicBezTo>
                <a:lnTo>
                  <a:pt x="34826" y="69205"/>
                </a:lnTo>
                <a:cubicBezTo>
                  <a:pt x="34826" y="63252"/>
                  <a:pt x="36835" y="58118"/>
                  <a:pt x="40854" y="53802"/>
                </a:cubicBezTo>
                <a:cubicBezTo>
                  <a:pt x="44872" y="49486"/>
                  <a:pt x="49858" y="47328"/>
                  <a:pt x="55811" y="47328"/>
                </a:cubicBezTo>
                <a:close/>
                <a:moveTo>
                  <a:pt x="20539" y="0"/>
                </a:moveTo>
                <a:lnTo>
                  <a:pt x="148233" y="0"/>
                </a:lnTo>
                <a:cubicBezTo>
                  <a:pt x="154484" y="0"/>
                  <a:pt x="159916" y="2084"/>
                  <a:pt x="164530" y="6251"/>
                </a:cubicBezTo>
                <a:cubicBezTo>
                  <a:pt x="169144" y="10418"/>
                  <a:pt x="171450" y="15478"/>
                  <a:pt x="171450" y="21431"/>
                </a:cubicBezTo>
                <a:lnTo>
                  <a:pt x="171450" y="25450"/>
                </a:lnTo>
                <a:cubicBezTo>
                  <a:pt x="171450" y="26938"/>
                  <a:pt x="170855" y="28352"/>
                  <a:pt x="169664" y="29691"/>
                </a:cubicBezTo>
                <a:cubicBezTo>
                  <a:pt x="168474" y="31031"/>
                  <a:pt x="166986" y="31701"/>
                  <a:pt x="165200" y="31701"/>
                </a:cubicBezTo>
                <a:cubicBezTo>
                  <a:pt x="163414" y="31701"/>
                  <a:pt x="161851" y="31031"/>
                  <a:pt x="160511" y="29691"/>
                </a:cubicBezTo>
                <a:cubicBezTo>
                  <a:pt x="159172" y="28352"/>
                  <a:pt x="158502" y="26938"/>
                  <a:pt x="158502" y="25450"/>
                </a:cubicBezTo>
                <a:lnTo>
                  <a:pt x="158502" y="21431"/>
                </a:lnTo>
                <a:cubicBezTo>
                  <a:pt x="158502" y="19050"/>
                  <a:pt x="157461" y="16967"/>
                  <a:pt x="155377" y="15181"/>
                </a:cubicBezTo>
                <a:cubicBezTo>
                  <a:pt x="153293" y="13395"/>
                  <a:pt x="150912" y="12502"/>
                  <a:pt x="148233" y="12502"/>
                </a:cubicBezTo>
                <a:lnTo>
                  <a:pt x="20539" y="12502"/>
                </a:lnTo>
                <a:cubicBezTo>
                  <a:pt x="15181" y="12502"/>
                  <a:pt x="12502" y="15478"/>
                  <a:pt x="12502" y="21431"/>
                </a:cubicBezTo>
                <a:lnTo>
                  <a:pt x="12502" y="104478"/>
                </a:lnTo>
                <a:cubicBezTo>
                  <a:pt x="12502" y="107156"/>
                  <a:pt x="13246" y="109240"/>
                  <a:pt x="14734" y="110728"/>
                </a:cubicBezTo>
                <a:cubicBezTo>
                  <a:pt x="17711" y="113407"/>
                  <a:pt x="17860" y="116384"/>
                  <a:pt x="15181" y="119658"/>
                </a:cubicBezTo>
                <a:cubicBezTo>
                  <a:pt x="13693" y="121146"/>
                  <a:pt x="12055" y="121890"/>
                  <a:pt x="10269" y="121890"/>
                </a:cubicBezTo>
                <a:cubicBezTo>
                  <a:pt x="8781" y="121890"/>
                  <a:pt x="7442" y="121295"/>
                  <a:pt x="6251" y="120105"/>
                </a:cubicBezTo>
                <a:cubicBezTo>
                  <a:pt x="2084" y="116235"/>
                  <a:pt x="0" y="111026"/>
                  <a:pt x="0" y="104478"/>
                </a:cubicBezTo>
                <a:lnTo>
                  <a:pt x="0" y="21431"/>
                </a:lnTo>
                <a:cubicBezTo>
                  <a:pt x="0" y="15478"/>
                  <a:pt x="1935" y="10418"/>
                  <a:pt x="5805" y="6251"/>
                </a:cubicBezTo>
                <a:cubicBezTo>
                  <a:pt x="9674" y="2084"/>
                  <a:pt x="14586" y="0"/>
                  <a:pt x="2053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grpSp>
        <p:nvGrpSpPr>
          <p:cNvPr id="1060" name="Google Shape;1060;p140"/>
          <p:cNvGrpSpPr/>
          <p:nvPr/>
        </p:nvGrpSpPr>
        <p:grpSpPr>
          <a:xfrm>
            <a:off x="12128343" y="4451380"/>
            <a:ext cx="1092150" cy="1380412"/>
            <a:chOff x="1971676" y="3683000"/>
            <a:chExt cx="427038" cy="539751"/>
          </a:xfrm>
        </p:grpSpPr>
        <p:sp>
          <p:nvSpPr>
            <p:cNvPr id="1061" name="Google Shape;1061;p140"/>
            <p:cNvSpPr/>
            <p:nvPr/>
          </p:nvSpPr>
          <p:spPr>
            <a:xfrm>
              <a:off x="1971676" y="3751263"/>
              <a:ext cx="427038" cy="471488"/>
            </a:xfrm>
            <a:custGeom>
              <a:avLst/>
              <a:gdLst/>
              <a:ahLst/>
              <a:cxnLst/>
              <a:rect l="l" t="t" r="r" b="b"/>
              <a:pathLst>
                <a:path w="202" h="223" extrusionOk="0">
                  <a:moveTo>
                    <a:pt x="195" y="0"/>
                  </a:moveTo>
                  <a:cubicBezTo>
                    <a:pt x="195" y="0"/>
                    <a:pt x="171" y="0"/>
                    <a:pt x="160" y="0"/>
                  </a:cubicBezTo>
                  <a:cubicBezTo>
                    <a:pt x="158" y="0"/>
                    <a:pt x="158" y="1"/>
                    <a:pt x="158" y="1"/>
                  </a:cubicBezTo>
                  <a:cubicBezTo>
                    <a:pt x="157" y="13"/>
                    <a:pt x="157" y="13"/>
                    <a:pt x="157" y="13"/>
                  </a:cubicBezTo>
                  <a:cubicBezTo>
                    <a:pt x="157" y="13"/>
                    <a:pt x="156" y="14"/>
                    <a:pt x="158" y="14"/>
                  </a:cubicBezTo>
                  <a:cubicBezTo>
                    <a:pt x="166" y="14"/>
                    <a:pt x="181" y="14"/>
                    <a:pt x="181" y="14"/>
                  </a:cubicBezTo>
                  <a:cubicBezTo>
                    <a:pt x="185" y="14"/>
                    <a:pt x="188" y="17"/>
                    <a:pt x="188" y="21"/>
                  </a:cubicBezTo>
                  <a:cubicBezTo>
                    <a:pt x="188" y="202"/>
                    <a:pt x="188" y="202"/>
                    <a:pt x="188" y="202"/>
                  </a:cubicBezTo>
                  <a:cubicBezTo>
                    <a:pt x="188" y="206"/>
                    <a:pt x="185" y="209"/>
                    <a:pt x="181" y="209"/>
                  </a:cubicBezTo>
                  <a:cubicBezTo>
                    <a:pt x="21" y="209"/>
                    <a:pt x="21" y="209"/>
                    <a:pt x="21" y="209"/>
                  </a:cubicBezTo>
                  <a:cubicBezTo>
                    <a:pt x="17" y="209"/>
                    <a:pt x="14" y="206"/>
                    <a:pt x="14" y="202"/>
                  </a:cubicBezTo>
                  <a:cubicBezTo>
                    <a:pt x="14" y="21"/>
                    <a:pt x="14" y="21"/>
                    <a:pt x="14" y="21"/>
                  </a:cubicBezTo>
                  <a:cubicBezTo>
                    <a:pt x="14" y="17"/>
                    <a:pt x="17" y="14"/>
                    <a:pt x="21" y="14"/>
                  </a:cubicBezTo>
                  <a:cubicBezTo>
                    <a:pt x="21" y="14"/>
                    <a:pt x="37" y="14"/>
                    <a:pt x="45" y="14"/>
                  </a:cubicBezTo>
                  <a:cubicBezTo>
                    <a:pt x="46" y="14"/>
                    <a:pt x="46" y="13"/>
                    <a:pt x="46" y="13"/>
                  </a:cubicBezTo>
                  <a:cubicBezTo>
                    <a:pt x="44" y="1"/>
                    <a:pt x="44" y="1"/>
                    <a:pt x="44" y="1"/>
                  </a:cubicBezTo>
                  <a:cubicBezTo>
                    <a:pt x="44" y="1"/>
                    <a:pt x="44" y="0"/>
                    <a:pt x="43" y="0"/>
                  </a:cubicBezTo>
                  <a:cubicBezTo>
                    <a:pt x="32" y="0"/>
                    <a:pt x="7" y="0"/>
                    <a:pt x="7" y="0"/>
                  </a:cubicBezTo>
                  <a:cubicBezTo>
                    <a:pt x="3" y="0"/>
                    <a:pt x="0" y="3"/>
                    <a:pt x="0" y="7"/>
                  </a:cubicBezTo>
                  <a:cubicBezTo>
                    <a:pt x="0" y="216"/>
                    <a:pt x="0" y="216"/>
                    <a:pt x="0" y="216"/>
                  </a:cubicBezTo>
                  <a:cubicBezTo>
                    <a:pt x="0" y="220"/>
                    <a:pt x="3" y="223"/>
                    <a:pt x="7" y="223"/>
                  </a:cubicBezTo>
                  <a:cubicBezTo>
                    <a:pt x="195" y="223"/>
                    <a:pt x="195" y="223"/>
                    <a:pt x="195" y="223"/>
                  </a:cubicBezTo>
                  <a:cubicBezTo>
                    <a:pt x="199" y="223"/>
                    <a:pt x="202" y="220"/>
                    <a:pt x="202" y="216"/>
                  </a:cubicBezTo>
                  <a:cubicBezTo>
                    <a:pt x="202" y="7"/>
                    <a:pt x="202" y="7"/>
                    <a:pt x="202" y="7"/>
                  </a:cubicBezTo>
                  <a:cubicBezTo>
                    <a:pt x="202" y="3"/>
                    <a:pt x="199" y="0"/>
                    <a:pt x="195"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2" name="Google Shape;1062;p140"/>
            <p:cNvSpPr/>
            <p:nvPr/>
          </p:nvSpPr>
          <p:spPr>
            <a:xfrm>
              <a:off x="2093913" y="3683000"/>
              <a:ext cx="182563" cy="115888"/>
            </a:xfrm>
            <a:custGeom>
              <a:avLst/>
              <a:gdLst/>
              <a:ahLst/>
              <a:cxnLst/>
              <a:rect l="l" t="t" r="r" b="b"/>
              <a:pathLst>
                <a:path w="86" h="55" extrusionOk="0">
                  <a:moveTo>
                    <a:pt x="82" y="21"/>
                  </a:moveTo>
                  <a:cubicBezTo>
                    <a:pt x="68" y="21"/>
                    <a:pt x="68" y="21"/>
                    <a:pt x="68" y="21"/>
                  </a:cubicBezTo>
                  <a:cubicBezTo>
                    <a:pt x="67" y="21"/>
                    <a:pt x="67" y="19"/>
                    <a:pt x="67" y="19"/>
                  </a:cubicBezTo>
                  <a:cubicBezTo>
                    <a:pt x="64" y="8"/>
                    <a:pt x="55" y="0"/>
                    <a:pt x="43" y="0"/>
                  </a:cubicBezTo>
                  <a:cubicBezTo>
                    <a:pt x="32" y="0"/>
                    <a:pt x="22" y="8"/>
                    <a:pt x="20" y="18"/>
                  </a:cubicBezTo>
                  <a:cubicBezTo>
                    <a:pt x="19" y="19"/>
                    <a:pt x="20" y="21"/>
                    <a:pt x="18" y="21"/>
                  </a:cubicBezTo>
                  <a:cubicBezTo>
                    <a:pt x="4" y="21"/>
                    <a:pt x="4" y="21"/>
                    <a:pt x="4" y="21"/>
                  </a:cubicBezTo>
                  <a:cubicBezTo>
                    <a:pt x="2" y="21"/>
                    <a:pt x="0" y="23"/>
                    <a:pt x="0" y="25"/>
                  </a:cubicBezTo>
                  <a:cubicBezTo>
                    <a:pt x="4" y="51"/>
                    <a:pt x="4" y="51"/>
                    <a:pt x="4" y="51"/>
                  </a:cubicBezTo>
                  <a:cubicBezTo>
                    <a:pt x="4" y="54"/>
                    <a:pt x="6" y="55"/>
                    <a:pt x="9" y="55"/>
                  </a:cubicBezTo>
                  <a:cubicBezTo>
                    <a:pt x="77" y="55"/>
                    <a:pt x="77" y="55"/>
                    <a:pt x="77" y="55"/>
                  </a:cubicBezTo>
                  <a:cubicBezTo>
                    <a:pt x="80" y="55"/>
                    <a:pt x="82" y="54"/>
                    <a:pt x="82" y="51"/>
                  </a:cubicBezTo>
                  <a:cubicBezTo>
                    <a:pt x="86" y="25"/>
                    <a:pt x="86" y="25"/>
                    <a:pt x="86" y="25"/>
                  </a:cubicBezTo>
                  <a:cubicBezTo>
                    <a:pt x="86" y="23"/>
                    <a:pt x="85" y="21"/>
                    <a:pt x="82" y="21"/>
                  </a:cubicBezTo>
                  <a:close/>
                  <a:moveTo>
                    <a:pt x="43" y="27"/>
                  </a:moveTo>
                  <a:cubicBezTo>
                    <a:pt x="39" y="27"/>
                    <a:pt x="36" y="23"/>
                    <a:pt x="36" y="19"/>
                  </a:cubicBezTo>
                  <a:cubicBezTo>
                    <a:pt x="36" y="15"/>
                    <a:pt x="39" y="12"/>
                    <a:pt x="43" y="12"/>
                  </a:cubicBezTo>
                  <a:cubicBezTo>
                    <a:pt x="47" y="12"/>
                    <a:pt x="50" y="15"/>
                    <a:pt x="50" y="19"/>
                  </a:cubicBezTo>
                  <a:cubicBezTo>
                    <a:pt x="50" y="23"/>
                    <a:pt x="47" y="27"/>
                    <a:pt x="43"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3" name="Google Shape;1063;p140"/>
            <p:cNvSpPr/>
            <p:nvPr/>
          </p:nvSpPr>
          <p:spPr>
            <a:xfrm>
              <a:off x="2044701" y="3867150"/>
              <a:ext cx="174625" cy="23813"/>
            </a:xfrm>
            <a:custGeom>
              <a:avLst/>
              <a:gdLst/>
              <a:ahLst/>
              <a:cxnLst/>
              <a:rect l="l" t="t" r="r" b="b"/>
              <a:pathLst>
                <a:path w="82" h="11" extrusionOk="0">
                  <a:moveTo>
                    <a:pt x="82" y="8"/>
                  </a:moveTo>
                  <a:cubicBezTo>
                    <a:pt x="82" y="10"/>
                    <a:pt x="81" y="11"/>
                    <a:pt x="79" y="11"/>
                  </a:cubicBezTo>
                  <a:cubicBezTo>
                    <a:pt x="3" y="11"/>
                    <a:pt x="3" y="11"/>
                    <a:pt x="3" y="11"/>
                  </a:cubicBezTo>
                  <a:cubicBezTo>
                    <a:pt x="1" y="11"/>
                    <a:pt x="0" y="10"/>
                    <a:pt x="0" y="8"/>
                  </a:cubicBezTo>
                  <a:cubicBezTo>
                    <a:pt x="0" y="2"/>
                    <a:pt x="0" y="2"/>
                    <a:pt x="0" y="2"/>
                  </a:cubicBezTo>
                  <a:cubicBezTo>
                    <a:pt x="0" y="1"/>
                    <a:pt x="1" y="0"/>
                    <a:pt x="3" y="0"/>
                  </a:cubicBezTo>
                  <a:cubicBezTo>
                    <a:pt x="79" y="0"/>
                    <a:pt x="79" y="0"/>
                    <a:pt x="79" y="0"/>
                  </a:cubicBezTo>
                  <a:cubicBezTo>
                    <a:pt x="81" y="0"/>
                    <a:pt x="82" y="1"/>
                    <a:pt x="82" y="2"/>
                  </a:cubicBezTo>
                  <a:cubicBezTo>
                    <a:pt x="82" y="8"/>
                    <a:pt x="82" y="8"/>
                    <a:pt x="8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4" name="Google Shape;1064;p140"/>
            <p:cNvSpPr/>
            <p:nvPr/>
          </p:nvSpPr>
          <p:spPr>
            <a:xfrm>
              <a:off x="2263776" y="3849688"/>
              <a:ext cx="71438" cy="55563"/>
            </a:xfrm>
            <a:custGeom>
              <a:avLst/>
              <a:gdLst/>
              <a:ahLst/>
              <a:cxnLst/>
              <a:rect l="l" t="t" r="r" b="b"/>
              <a:pathLst>
                <a:path w="34" h="26" extrusionOk="0">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8"/>
                    <a:pt x="33" y="9"/>
                  </a:cubicBezTo>
                  <a:lnTo>
                    <a:pt x="16" y="25"/>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5" name="Google Shape;1065;p140"/>
            <p:cNvSpPr/>
            <p:nvPr/>
          </p:nvSpPr>
          <p:spPr>
            <a:xfrm>
              <a:off x="2044701" y="3949700"/>
              <a:ext cx="174625" cy="25400"/>
            </a:xfrm>
            <a:custGeom>
              <a:avLst/>
              <a:gdLst/>
              <a:ahLst/>
              <a:cxnLst/>
              <a:rect l="l" t="t" r="r" b="b"/>
              <a:pathLst>
                <a:path w="82" h="12" extrusionOk="0">
                  <a:moveTo>
                    <a:pt x="82" y="9"/>
                  </a:moveTo>
                  <a:cubicBezTo>
                    <a:pt x="82" y="10"/>
                    <a:pt x="81" y="12"/>
                    <a:pt x="79" y="12"/>
                  </a:cubicBezTo>
                  <a:cubicBezTo>
                    <a:pt x="3" y="12"/>
                    <a:pt x="3" y="12"/>
                    <a:pt x="3" y="12"/>
                  </a:cubicBezTo>
                  <a:cubicBezTo>
                    <a:pt x="1" y="12"/>
                    <a:pt x="0" y="10"/>
                    <a:pt x="0" y="9"/>
                  </a:cubicBezTo>
                  <a:cubicBezTo>
                    <a:pt x="0" y="3"/>
                    <a:pt x="0" y="3"/>
                    <a:pt x="0" y="3"/>
                  </a:cubicBezTo>
                  <a:cubicBezTo>
                    <a:pt x="0" y="1"/>
                    <a:pt x="1" y="0"/>
                    <a:pt x="3" y="0"/>
                  </a:cubicBezTo>
                  <a:cubicBezTo>
                    <a:pt x="79" y="0"/>
                    <a:pt x="79" y="0"/>
                    <a:pt x="79" y="0"/>
                  </a:cubicBezTo>
                  <a:cubicBezTo>
                    <a:pt x="81" y="0"/>
                    <a:pt x="82" y="1"/>
                    <a:pt x="82" y="3"/>
                  </a:cubicBezTo>
                  <a:cubicBezTo>
                    <a:pt x="82" y="9"/>
                    <a:pt x="82" y="9"/>
                    <a:pt x="82"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6" name="Google Shape;1066;p140"/>
            <p:cNvSpPr/>
            <p:nvPr/>
          </p:nvSpPr>
          <p:spPr>
            <a:xfrm>
              <a:off x="2263776" y="3935413"/>
              <a:ext cx="71438" cy="55563"/>
            </a:xfrm>
            <a:custGeom>
              <a:avLst/>
              <a:gdLst/>
              <a:ahLst/>
              <a:cxnLst/>
              <a:rect l="l" t="t" r="r" b="b"/>
              <a:pathLst>
                <a:path w="34" h="26" extrusionOk="0">
                  <a:moveTo>
                    <a:pt x="16" y="25"/>
                  </a:moveTo>
                  <a:cubicBezTo>
                    <a:pt x="15" y="26"/>
                    <a:pt x="13" y="26"/>
                    <a:pt x="12" y="25"/>
                  </a:cubicBezTo>
                  <a:cubicBezTo>
                    <a:pt x="1" y="14"/>
                    <a:pt x="1" y="14"/>
                    <a:pt x="1" y="14"/>
                  </a:cubicBezTo>
                  <a:cubicBezTo>
                    <a:pt x="0" y="12"/>
                    <a:pt x="0" y="11"/>
                    <a:pt x="1" y="9"/>
                  </a:cubicBezTo>
                  <a:cubicBezTo>
                    <a:pt x="4" y="6"/>
                    <a:pt x="4" y="6"/>
                    <a:pt x="4" y="6"/>
                  </a:cubicBezTo>
                  <a:cubicBezTo>
                    <a:pt x="5" y="5"/>
                    <a:pt x="7" y="5"/>
                    <a:pt x="8" y="6"/>
                  </a:cubicBezTo>
                  <a:cubicBezTo>
                    <a:pt x="12" y="10"/>
                    <a:pt x="12" y="10"/>
                    <a:pt x="12" y="10"/>
                  </a:cubicBezTo>
                  <a:cubicBezTo>
                    <a:pt x="13" y="12"/>
                    <a:pt x="15" y="12"/>
                    <a:pt x="16" y="10"/>
                  </a:cubicBezTo>
                  <a:cubicBezTo>
                    <a:pt x="26" y="1"/>
                    <a:pt x="26" y="1"/>
                    <a:pt x="26" y="1"/>
                  </a:cubicBezTo>
                  <a:cubicBezTo>
                    <a:pt x="27" y="0"/>
                    <a:pt x="29" y="0"/>
                    <a:pt x="30" y="1"/>
                  </a:cubicBezTo>
                  <a:cubicBezTo>
                    <a:pt x="33" y="4"/>
                    <a:pt x="33" y="4"/>
                    <a:pt x="33" y="4"/>
                  </a:cubicBezTo>
                  <a:cubicBezTo>
                    <a:pt x="34" y="5"/>
                    <a:pt x="34" y="7"/>
                    <a:pt x="33" y="8"/>
                  </a:cubicBezTo>
                  <a:lnTo>
                    <a:pt x="16" y="25"/>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7" name="Google Shape;1067;p140"/>
            <p:cNvSpPr/>
            <p:nvPr/>
          </p:nvSpPr>
          <p:spPr>
            <a:xfrm>
              <a:off x="2044701" y="4035425"/>
              <a:ext cx="125413" cy="22225"/>
            </a:xfrm>
            <a:custGeom>
              <a:avLst/>
              <a:gdLst/>
              <a:ahLst/>
              <a:cxnLst/>
              <a:rect l="l" t="t" r="r" b="b"/>
              <a:pathLst>
                <a:path w="59" h="11" extrusionOk="0">
                  <a:moveTo>
                    <a:pt x="59" y="8"/>
                  </a:moveTo>
                  <a:cubicBezTo>
                    <a:pt x="59" y="10"/>
                    <a:pt x="58" y="11"/>
                    <a:pt x="56" y="11"/>
                  </a:cubicBezTo>
                  <a:cubicBezTo>
                    <a:pt x="3" y="11"/>
                    <a:pt x="3" y="11"/>
                    <a:pt x="3" y="11"/>
                  </a:cubicBezTo>
                  <a:cubicBezTo>
                    <a:pt x="1" y="11"/>
                    <a:pt x="0" y="10"/>
                    <a:pt x="0" y="8"/>
                  </a:cubicBezTo>
                  <a:cubicBezTo>
                    <a:pt x="0" y="2"/>
                    <a:pt x="0" y="2"/>
                    <a:pt x="0" y="2"/>
                  </a:cubicBezTo>
                  <a:cubicBezTo>
                    <a:pt x="0" y="1"/>
                    <a:pt x="1" y="0"/>
                    <a:pt x="3" y="0"/>
                  </a:cubicBezTo>
                  <a:cubicBezTo>
                    <a:pt x="56" y="0"/>
                    <a:pt x="56" y="0"/>
                    <a:pt x="56" y="0"/>
                  </a:cubicBezTo>
                  <a:cubicBezTo>
                    <a:pt x="58" y="0"/>
                    <a:pt x="59" y="1"/>
                    <a:pt x="59" y="2"/>
                  </a:cubicBezTo>
                  <a:cubicBezTo>
                    <a:pt x="59" y="8"/>
                    <a:pt x="59" y="8"/>
                    <a:pt x="59"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68" name="Google Shape;1068;p140"/>
            <p:cNvSpPr/>
            <p:nvPr/>
          </p:nvSpPr>
          <p:spPr>
            <a:xfrm>
              <a:off x="2263776" y="4017963"/>
              <a:ext cx="71438" cy="55563"/>
            </a:xfrm>
            <a:custGeom>
              <a:avLst/>
              <a:gdLst/>
              <a:ahLst/>
              <a:cxnLst/>
              <a:rect l="l" t="t" r="r" b="b"/>
              <a:pathLst>
                <a:path w="34" h="26" extrusionOk="0">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7"/>
                    <a:pt x="33" y="9"/>
                  </a:cubicBezTo>
                  <a:lnTo>
                    <a:pt x="16" y="25"/>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grpSp>
      <p:grpSp>
        <p:nvGrpSpPr>
          <p:cNvPr id="1069" name="Google Shape;1069;p140"/>
          <p:cNvGrpSpPr/>
          <p:nvPr/>
        </p:nvGrpSpPr>
        <p:grpSpPr>
          <a:xfrm>
            <a:off x="2666132" y="4423258"/>
            <a:ext cx="1227215" cy="1420696"/>
            <a:chOff x="1285876" y="2968625"/>
            <a:chExt cx="352425" cy="407988"/>
          </a:xfrm>
        </p:grpSpPr>
        <p:sp>
          <p:nvSpPr>
            <p:cNvPr id="1070" name="Google Shape;1070;p140"/>
            <p:cNvSpPr/>
            <p:nvPr/>
          </p:nvSpPr>
          <p:spPr>
            <a:xfrm>
              <a:off x="1285876" y="2968625"/>
              <a:ext cx="352425" cy="407988"/>
            </a:xfrm>
            <a:custGeom>
              <a:avLst/>
              <a:gdLst/>
              <a:ahLst/>
              <a:cxnLst/>
              <a:rect l="l" t="t" r="r" b="b"/>
              <a:pathLst>
                <a:path w="166" h="193" extrusionOk="0">
                  <a:moveTo>
                    <a:pt x="164" y="163"/>
                  </a:moveTo>
                  <a:cubicBezTo>
                    <a:pt x="164" y="163"/>
                    <a:pt x="143" y="126"/>
                    <a:pt x="139" y="120"/>
                  </a:cubicBezTo>
                  <a:cubicBezTo>
                    <a:pt x="144" y="119"/>
                    <a:pt x="148" y="117"/>
                    <a:pt x="150" y="114"/>
                  </a:cubicBezTo>
                  <a:cubicBezTo>
                    <a:pt x="153" y="109"/>
                    <a:pt x="148" y="99"/>
                    <a:pt x="149" y="94"/>
                  </a:cubicBezTo>
                  <a:cubicBezTo>
                    <a:pt x="151" y="87"/>
                    <a:pt x="160" y="82"/>
                    <a:pt x="160" y="76"/>
                  </a:cubicBezTo>
                  <a:cubicBezTo>
                    <a:pt x="160" y="70"/>
                    <a:pt x="150" y="63"/>
                    <a:pt x="149" y="57"/>
                  </a:cubicBezTo>
                  <a:cubicBezTo>
                    <a:pt x="147" y="51"/>
                    <a:pt x="153" y="42"/>
                    <a:pt x="150" y="36"/>
                  </a:cubicBezTo>
                  <a:cubicBezTo>
                    <a:pt x="147" y="31"/>
                    <a:pt x="136" y="31"/>
                    <a:pt x="131" y="27"/>
                  </a:cubicBezTo>
                  <a:cubicBezTo>
                    <a:pt x="127" y="23"/>
                    <a:pt x="127" y="12"/>
                    <a:pt x="121" y="9"/>
                  </a:cubicBezTo>
                  <a:cubicBezTo>
                    <a:pt x="116" y="6"/>
                    <a:pt x="107" y="12"/>
                    <a:pt x="101" y="11"/>
                  </a:cubicBezTo>
                  <a:cubicBezTo>
                    <a:pt x="95" y="9"/>
                    <a:pt x="90" y="0"/>
                    <a:pt x="83" y="0"/>
                  </a:cubicBezTo>
                  <a:cubicBezTo>
                    <a:pt x="77" y="0"/>
                    <a:pt x="67" y="10"/>
                    <a:pt x="65" y="11"/>
                  </a:cubicBezTo>
                  <a:cubicBezTo>
                    <a:pt x="59" y="12"/>
                    <a:pt x="50" y="6"/>
                    <a:pt x="45" y="9"/>
                  </a:cubicBezTo>
                  <a:cubicBezTo>
                    <a:pt x="39" y="12"/>
                    <a:pt x="39" y="23"/>
                    <a:pt x="35" y="27"/>
                  </a:cubicBezTo>
                  <a:cubicBezTo>
                    <a:pt x="30" y="31"/>
                    <a:pt x="20" y="31"/>
                    <a:pt x="16" y="37"/>
                  </a:cubicBezTo>
                  <a:cubicBezTo>
                    <a:pt x="13" y="42"/>
                    <a:pt x="19" y="51"/>
                    <a:pt x="17" y="57"/>
                  </a:cubicBezTo>
                  <a:cubicBezTo>
                    <a:pt x="16" y="63"/>
                    <a:pt x="6" y="69"/>
                    <a:pt x="6" y="76"/>
                  </a:cubicBezTo>
                  <a:cubicBezTo>
                    <a:pt x="6" y="82"/>
                    <a:pt x="16" y="87"/>
                    <a:pt x="17" y="93"/>
                  </a:cubicBezTo>
                  <a:cubicBezTo>
                    <a:pt x="19" y="99"/>
                    <a:pt x="13" y="108"/>
                    <a:pt x="16" y="114"/>
                  </a:cubicBezTo>
                  <a:cubicBezTo>
                    <a:pt x="18" y="117"/>
                    <a:pt x="22" y="118"/>
                    <a:pt x="26" y="119"/>
                  </a:cubicBezTo>
                  <a:cubicBezTo>
                    <a:pt x="26" y="120"/>
                    <a:pt x="27" y="120"/>
                    <a:pt x="27" y="121"/>
                  </a:cubicBezTo>
                  <a:cubicBezTo>
                    <a:pt x="24" y="126"/>
                    <a:pt x="2" y="163"/>
                    <a:pt x="2" y="163"/>
                  </a:cubicBezTo>
                  <a:cubicBezTo>
                    <a:pt x="0" y="166"/>
                    <a:pt x="2" y="169"/>
                    <a:pt x="5" y="169"/>
                  </a:cubicBezTo>
                  <a:cubicBezTo>
                    <a:pt x="22" y="170"/>
                    <a:pt x="22" y="170"/>
                    <a:pt x="22" y="170"/>
                  </a:cubicBezTo>
                  <a:cubicBezTo>
                    <a:pt x="26" y="170"/>
                    <a:pt x="30" y="172"/>
                    <a:pt x="32" y="175"/>
                  </a:cubicBezTo>
                  <a:cubicBezTo>
                    <a:pt x="41" y="190"/>
                    <a:pt x="41" y="190"/>
                    <a:pt x="41" y="190"/>
                  </a:cubicBezTo>
                  <a:cubicBezTo>
                    <a:pt x="43" y="193"/>
                    <a:pt x="46" y="193"/>
                    <a:pt x="47" y="190"/>
                  </a:cubicBezTo>
                  <a:cubicBezTo>
                    <a:pt x="47" y="190"/>
                    <a:pt x="73" y="146"/>
                    <a:pt x="73" y="146"/>
                  </a:cubicBezTo>
                  <a:cubicBezTo>
                    <a:pt x="73" y="145"/>
                    <a:pt x="74" y="145"/>
                    <a:pt x="74" y="146"/>
                  </a:cubicBezTo>
                  <a:cubicBezTo>
                    <a:pt x="77" y="148"/>
                    <a:pt x="80" y="150"/>
                    <a:pt x="84" y="150"/>
                  </a:cubicBezTo>
                  <a:cubicBezTo>
                    <a:pt x="87" y="150"/>
                    <a:pt x="90" y="148"/>
                    <a:pt x="93" y="146"/>
                  </a:cubicBezTo>
                  <a:cubicBezTo>
                    <a:pt x="93" y="145"/>
                    <a:pt x="93" y="145"/>
                    <a:pt x="94" y="146"/>
                  </a:cubicBezTo>
                  <a:cubicBezTo>
                    <a:pt x="94" y="146"/>
                    <a:pt x="119" y="189"/>
                    <a:pt x="119" y="189"/>
                  </a:cubicBezTo>
                  <a:cubicBezTo>
                    <a:pt x="121" y="192"/>
                    <a:pt x="124" y="192"/>
                    <a:pt x="126" y="189"/>
                  </a:cubicBezTo>
                  <a:cubicBezTo>
                    <a:pt x="135" y="175"/>
                    <a:pt x="135" y="175"/>
                    <a:pt x="135" y="175"/>
                  </a:cubicBezTo>
                  <a:cubicBezTo>
                    <a:pt x="137" y="172"/>
                    <a:pt x="141" y="170"/>
                    <a:pt x="144" y="169"/>
                  </a:cubicBezTo>
                  <a:cubicBezTo>
                    <a:pt x="161" y="169"/>
                    <a:pt x="161" y="169"/>
                    <a:pt x="161" y="169"/>
                  </a:cubicBezTo>
                  <a:cubicBezTo>
                    <a:pt x="165" y="169"/>
                    <a:pt x="166" y="166"/>
                    <a:pt x="164" y="163"/>
                  </a:cubicBezTo>
                  <a:close/>
                  <a:moveTo>
                    <a:pt x="111" y="124"/>
                  </a:moveTo>
                  <a:cubicBezTo>
                    <a:pt x="93" y="135"/>
                    <a:pt x="70" y="133"/>
                    <a:pt x="53" y="123"/>
                  </a:cubicBezTo>
                  <a:cubicBezTo>
                    <a:pt x="28" y="107"/>
                    <a:pt x="19" y="73"/>
                    <a:pt x="35" y="47"/>
                  </a:cubicBezTo>
                  <a:cubicBezTo>
                    <a:pt x="50" y="21"/>
                    <a:pt x="83" y="11"/>
                    <a:pt x="110" y="26"/>
                  </a:cubicBezTo>
                  <a:cubicBezTo>
                    <a:pt x="110" y="26"/>
                    <a:pt x="110" y="26"/>
                    <a:pt x="111" y="26"/>
                  </a:cubicBezTo>
                  <a:cubicBezTo>
                    <a:pt x="111" y="26"/>
                    <a:pt x="111" y="26"/>
                    <a:pt x="111" y="26"/>
                  </a:cubicBezTo>
                  <a:cubicBezTo>
                    <a:pt x="119" y="31"/>
                    <a:pt x="126" y="38"/>
                    <a:pt x="132" y="47"/>
                  </a:cubicBezTo>
                  <a:cubicBezTo>
                    <a:pt x="147" y="74"/>
                    <a:pt x="138" y="108"/>
                    <a:pt x="111" y="124"/>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sp>
          <p:nvSpPr>
            <p:cNvPr id="1071" name="Google Shape;1071;p140"/>
            <p:cNvSpPr/>
            <p:nvPr/>
          </p:nvSpPr>
          <p:spPr>
            <a:xfrm>
              <a:off x="1347788" y="3021013"/>
              <a:ext cx="228600" cy="220663"/>
            </a:xfrm>
            <a:custGeom>
              <a:avLst/>
              <a:gdLst/>
              <a:ahLst/>
              <a:cxnLst/>
              <a:rect l="l" t="t" r="r" b="b"/>
              <a:pathLst>
                <a:path w="108" h="104" extrusionOk="0">
                  <a:moveTo>
                    <a:pt x="78" y="9"/>
                  </a:moveTo>
                  <a:cubicBezTo>
                    <a:pt x="78" y="9"/>
                    <a:pt x="78" y="9"/>
                    <a:pt x="78" y="9"/>
                  </a:cubicBezTo>
                  <a:cubicBezTo>
                    <a:pt x="64" y="1"/>
                    <a:pt x="45" y="0"/>
                    <a:pt x="30" y="9"/>
                  </a:cubicBezTo>
                  <a:cubicBezTo>
                    <a:pt x="8" y="22"/>
                    <a:pt x="0" y="51"/>
                    <a:pt x="13" y="74"/>
                  </a:cubicBezTo>
                  <a:cubicBezTo>
                    <a:pt x="17" y="81"/>
                    <a:pt x="23" y="86"/>
                    <a:pt x="29" y="90"/>
                  </a:cubicBezTo>
                  <a:cubicBezTo>
                    <a:pt x="29" y="91"/>
                    <a:pt x="30" y="91"/>
                    <a:pt x="31" y="91"/>
                  </a:cubicBezTo>
                  <a:cubicBezTo>
                    <a:pt x="53" y="104"/>
                    <a:pt x="82" y="97"/>
                    <a:pt x="95" y="74"/>
                  </a:cubicBezTo>
                  <a:cubicBezTo>
                    <a:pt x="108" y="51"/>
                    <a:pt x="101" y="22"/>
                    <a:pt x="78" y="9"/>
                  </a:cubicBezTo>
                  <a:close/>
                  <a:moveTo>
                    <a:pt x="84" y="46"/>
                  </a:moveTo>
                  <a:cubicBezTo>
                    <a:pt x="76" y="54"/>
                    <a:pt x="76" y="54"/>
                    <a:pt x="76" y="54"/>
                  </a:cubicBezTo>
                  <a:cubicBezTo>
                    <a:pt x="73" y="56"/>
                    <a:pt x="72" y="61"/>
                    <a:pt x="72" y="64"/>
                  </a:cubicBezTo>
                  <a:cubicBezTo>
                    <a:pt x="74" y="75"/>
                    <a:pt x="74" y="75"/>
                    <a:pt x="74" y="75"/>
                  </a:cubicBezTo>
                  <a:cubicBezTo>
                    <a:pt x="75" y="79"/>
                    <a:pt x="73" y="80"/>
                    <a:pt x="70" y="79"/>
                  </a:cubicBezTo>
                  <a:cubicBezTo>
                    <a:pt x="60" y="73"/>
                    <a:pt x="60" y="73"/>
                    <a:pt x="60" y="73"/>
                  </a:cubicBezTo>
                  <a:cubicBezTo>
                    <a:pt x="57" y="72"/>
                    <a:pt x="52" y="72"/>
                    <a:pt x="49" y="73"/>
                  </a:cubicBezTo>
                  <a:cubicBezTo>
                    <a:pt x="39" y="79"/>
                    <a:pt x="39" y="79"/>
                    <a:pt x="39" y="79"/>
                  </a:cubicBezTo>
                  <a:cubicBezTo>
                    <a:pt x="36" y="80"/>
                    <a:pt x="34" y="79"/>
                    <a:pt x="35" y="75"/>
                  </a:cubicBezTo>
                  <a:cubicBezTo>
                    <a:pt x="37" y="64"/>
                    <a:pt x="37" y="64"/>
                    <a:pt x="37" y="64"/>
                  </a:cubicBezTo>
                  <a:cubicBezTo>
                    <a:pt x="37" y="61"/>
                    <a:pt x="36" y="56"/>
                    <a:pt x="33" y="54"/>
                  </a:cubicBezTo>
                  <a:cubicBezTo>
                    <a:pt x="25" y="46"/>
                    <a:pt x="25" y="46"/>
                    <a:pt x="25" y="46"/>
                  </a:cubicBezTo>
                  <a:cubicBezTo>
                    <a:pt x="23" y="44"/>
                    <a:pt x="24" y="41"/>
                    <a:pt x="27" y="41"/>
                  </a:cubicBezTo>
                  <a:cubicBezTo>
                    <a:pt x="38" y="39"/>
                    <a:pt x="38" y="39"/>
                    <a:pt x="38" y="39"/>
                  </a:cubicBezTo>
                  <a:cubicBezTo>
                    <a:pt x="41" y="39"/>
                    <a:pt x="45" y="36"/>
                    <a:pt x="47" y="33"/>
                  </a:cubicBezTo>
                  <a:cubicBezTo>
                    <a:pt x="52" y="23"/>
                    <a:pt x="52" y="23"/>
                    <a:pt x="52" y="23"/>
                  </a:cubicBezTo>
                  <a:cubicBezTo>
                    <a:pt x="53" y="20"/>
                    <a:pt x="56" y="20"/>
                    <a:pt x="57" y="23"/>
                  </a:cubicBezTo>
                  <a:cubicBezTo>
                    <a:pt x="62" y="33"/>
                    <a:pt x="62" y="33"/>
                    <a:pt x="62" y="33"/>
                  </a:cubicBezTo>
                  <a:cubicBezTo>
                    <a:pt x="64" y="36"/>
                    <a:pt x="68" y="39"/>
                    <a:pt x="71" y="39"/>
                  </a:cubicBezTo>
                  <a:cubicBezTo>
                    <a:pt x="82" y="41"/>
                    <a:pt x="82" y="41"/>
                    <a:pt x="82" y="41"/>
                  </a:cubicBezTo>
                  <a:cubicBezTo>
                    <a:pt x="85" y="41"/>
                    <a:pt x="86" y="44"/>
                    <a:pt x="84"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24"/>
                <a:buFont typeface="Helvetica Neue Light"/>
                <a:buNone/>
              </a:pPr>
              <a:endParaRPr sz="3024" u="none" strike="noStrike" cap="none"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Helvetica Neue Light"/>
              </a:endParaRPr>
            </a:p>
          </p:txBody>
        </p:sp>
      </p:grpSp>
      <p:sp>
        <p:nvSpPr>
          <p:cNvPr id="1074" name="Google Shape;1074;p140"/>
          <p:cNvSpPr/>
          <p:nvPr/>
        </p:nvSpPr>
        <p:spPr>
          <a:xfrm>
            <a:off x="19593150" y="6230333"/>
            <a:ext cx="4034100" cy="614325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0365C0"/>
              </a:buClr>
              <a:buSzPts val="3600"/>
              <a:buFont typeface="Open Sans"/>
              <a:buNone/>
            </a:pPr>
            <a:r>
              <a:rPr lang="en-US" sz="3600" b="1" dirty="0">
                <a:solidFill>
                  <a:srgbClr val="0365C0"/>
                </a:solidFill>
                <a:latin typeface="Open Sans"/>
                <a:ea typeface="Open Sans"/>
                <a:cs typeface="Open Sans"/>
                <a:sym typeface="Open Sans"/>
              </a:rPr>
              <a:t>FAIR</a:t>
            </a:r>
            <a:endParaRPr dirty="0"/>
          </a:p>
          <a:p>
            <a:pPr marL="0" marR="0" lvl="0" indent="0" algn="ctr" rtl="0">
              <a:lnSpc>
                <a:spcPct val="120000"/>
              </a:lnSpc>
              <a:spcBef>
                <a:spcPts val="0"/>
              </a:spcBef>
              <a:spcAft>
                <a:spcPts val="0"/>
              </a:spcAft>
              <a:buClr>
                <a:srgbClr val="53585F"/>
              </a:buClr>
              <a:buSzPts val="2800"/>
              <a:buFont typeface="Play"/>
              <a:buNone/>
            </a:pPr>
            <a:endParaRPr sz="2800" b="0" i="0" u="none" strike="noStrike" cap="none" dirty="0">
              <a:solidFill>
                <a:srgbClr val="000000"/>
              </a:solidFill>
              <a:latin typeface="Open Sans"/>
              <a:ea typeface="Open Sans"/>
              <a:cs typeface="Open Sans"/>
              <a:sym typeface="Open Sans"/>
            </a:endParaRPr>
          </a:p>
          <a:p>
            <a:pPr marL="342900" marR="0" lvl="0" indent="-342900" algn="l" rtl="0">
              <a:lnSpc>
                <a:spcPct val="120000"/>
              </a:lnSpc>
              <a:spcBef>
                <a:spcPts val="0"/>
              </a:spcBef>
              <a:spcAft>
                <a:spcPts val="0"/>
              </a:spcAft>
              <a:buFont typeface="Arial" panose="020B0604020202020204" pitchFamily="34" charset="0"/>
              <a:buChar char="•"/>
            </a:pPr>
            <a:r>
              <a:rPr lang="en-US" sz="2400" dirty="0">
                <a:solidFill>
                  <a:srgbClr val="53585F"/>
                </a:solidFill>
                <a:latin typeface="Open Sans"/>
                <a:ea typeface="Open Sans"/>
                <a:cs typeface="Open Sans"/>
                <a:sym typeface="Open Sans"/>
              </a:rPr>
              <a:t>It’s not enough to exclude gender, ethnicity, race, age, </a:t>
            </a:r>
            <a:r>
              <a:rPr lang="en-US" sz="2400" dirty="0" err="1">
                <a:solidFill>
                  <a:srgbClr val="53585F"/>
                </a:solidFill>
                <a:latin typeface="Open Sans"/>
                <a:ea typeface="Open Sans"/>
                <a:cs typeface="Open Sans"/>
                <a:sym typeface="Open Sans"/>
              </a:rPr>
              <a:t>etc</a:t>
            </a:r>
            <a:r>
              <a:rPr lang="en-US" sz="2400" dirty="0">
                <a:solidFill>
                  <a:srgbClr val="53585F"/>
                </a:solidFill>
                <a:latin typeface="Open Sans"/>
                <a:ea typeface="Open Sans"/>
                <a:cs typeface="Open Sans"/>
                <a:sym typeface="Open Sans"/>
              </a:rPr>
              <a:t> as features to the models.  Other features might be correlated.</a:t>
            </a:r>
            <a:endParaRPr sz="2400" dirty="0">
              <a:solidFill>
                <a:srgbClr val="53585F"/>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endParaRPr lang="en-US" sz="2400" dirty="0">
              <a:solidFill>
                <a:srgbClr val="53585F"/>
              </a:solidFill>
              <a:latin typeface="Open Sans"/>
              <a:ea typeface="Open Sans"/>
              <a:cs typeface="Open Sans"/>
              <a:sym typeface="Open Sans"/>
            </a:endParaRPr>
          </a:p>
          <a:p>
            <a:pPr marL="285750" marR="0" lvl="0" indent="-285750" algn="l" rtl="0">
              <a:lnSpc>
                <a:spcPct val="120000"/>
              </a:lnSpc>
              <a:spcBef>
                <a:spcPts val="0"/>
              </a:spcBef>
              <a:spcAft>
                <a:spcPts val="0"/>
              </a:spcAft>
              <a:buClr>
                <a:srgbClr val="53585F"/>
              </a:buClr>
              <a:buSzPts val="2400"/>
              <a:buFont typeface="Noto Sans Symbols"/>
              <a:buChar char="▪"/>
            </a:pPr>
            <a:r>
              <a:rPr lang="en-US" sz="2400" dirty="0">
                <a:solidFill>
                  <a:srgbClr val="53585F"/>
                </a:solidFill>
                <a:latin typeface="Open Sans"/>
                <a:ea typeface="Open Sans"/>
                <a:cs typeface="Open Sans"/>
                <a:sym typeface="Open Sans"/>
              </a:rPr>
              <a:t>Prejudice is a computational limitation:  Reasoning about each person vs reasoning about the group</a:t>
            </a:r>
          </a:p>
          <a:p>
            <a:pPr marL="0" marR="0" lvl="0" indent="0" algn="ctr" rtl="0">
              <a:lnSpc>
                <a:spcPct val="120000"/>
              </a:lnSpc>
              <a:spcBef>
                <a:spcPts val="0"/>
              </a:spcBef>
              <a:spcAft>
                <a:spcPts val="0"/>
              </a:spcAft>
              <a:buClr>
                <a:srgbClr val="53585F"/>
              </a:buClr>
              <a:buSzPts val="2000"/>
              <a:buFont typeface="Play"/>
              <a:buNone/>
            </a:pPr>
            <a:endParaRPr sz="2000" b="0" i="0" u="none" strike="noStrike" cap="none" dirty="0">
              <a:solidFill>
                <a:srgbClr val="000000"/>
              </a:solidFill>
              <a:latin typeface="Open Sans"/>
              <a:ea typeface="Open Sans"/>
              <a:cs typeface="Open Sans"/>
              <a:sym typeface="Open Sans"/>
            </a:endParaRPr>
          </a:p>
        </p:txBody>
      </p:sp>
      <p:pic>
        <p:nvPicPr>
          <p:cNvPr id="1075" name="Google Shape;1075;p140"/>
          <p:cNvPicPr preferRelativeResize="0"/>
          <p:nvPr/>
        </p:nvPicPr>
        <p:blipFill>
          <a:blip r:embed="rId3">
            <a:alphaModFix/>
          </a:blip>
          <a:stretch>
            <a:fillRect/>
          </a:stretch>
        </p:blipFill>
        <p:spPr>
          <a:xfrm>
            <a:off x="16749926" y="4538000"/>
            <a:ext cx="1343900" cy="1325725"/>
          </a:xfrm>
          <a:prstGeom prst="rect">
            <a:avLst/>
          </a:prstGeom>
          <a:noFill/>
          <a:ln>
            <a:noFill/>
          </a:ln>
        </p:spPr>
      </p:pic>
      <p:pic>
        <p:nvPicPr>
          <p:cNvPr id="1076" name="Google Shape;1076;p140"/>
          <p:cNvPicPr preferRelativeResize="0"/>
          <p:nvPr/>
        </p:nvPicPr>
        <p:blipFill>
          <a:blip r:embed="rId4">
            <a:alphaModFix/>
          </a:blip>
          <a:stretch>
            <a:fillRect/>
          </a:stretch>
        </p:blipFill>
        <p:spPr>
          <a:xfrm>
            <a:off x="20938250" y="4510608"/>
            <a:ext cx="1343900" cy="1324416"/>
          </a:xfrm>
          <a:prstGeom prst="rect">
            <a:avLst/>
          </a:prstGeom>
          <a:noFill/>
          <a:ln>
            <a:noFill/>
          </a:ln>
        </p:spPr>
      </p:pic>
      <p:sp>
        <p:nvSpPr>
          <p:cNvPr id="25" name="Shape 555">
            <a:extLst>
              <a:ext uri="{FF2B5EF4-FFF2-40B4-BE49-F238E27FC236}">
                <a16:creationId xmlns:a16="http://schemas.microsoft.com/office/drawing/2014/main" id="{9D883DF0-A3AF-074E-B024-7FE7010AE748}"/>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94</a:t>
            </a:fld>
            <a:endParaRPr lang="en-US" dirty="0"/>
          </a:p>
        </p:txBody>
      </p:sp>
      <p:sp>
        <p:nvSpPr>
          <p:cNvPr id="3" name="Title 2">
            <a:extLst>
              <a:ext uri="{FF2B5EF4-FFF2-40B4-BE49-F238E27FC236}">
                <a16:creationId xmlns:a16="http://schemas.microsoft.com/office/drawing/2014/main" id="{0EF6FE9C-5341-544A-8750-EB3E869965B0}"/>
              </a:ext>
            </a:extLst>
          </p:cNvPr>
          <p:cNvSpPr>
            <a:spLocks noGrp="1"/>
          </p:cNvSpPr>
          <p:nvPr>
            <p:ph type="title"/>
          </p:nvPr>
        </p:nvSpPr>
        <p:spPr>
          <a:xfrm>
            <a:off x="1538868" y="1127671"/>
            <a:ext cx="17281525" cy="1049338"/>
          </a:xfrm>
        </p:spPr>
        <p:txBody>
          <a:bodyPr/>
          <a:lstStyle/>
          <a:p>
            <a:r>
              <a:rPr lang="en-US" dirty="0">
                <a:solidFill>
                  <a:srgbClr val="F2F2F2"/>
                </a:solidFill>
              </a:rPr>
              <a:t>AI’s </a:t>
            </a:r>
            <a:r>
              <a:rPr lang="en-US" b="1" dirty="0">
                <a:solidFill>
                  <a:srgbClr val="F2F2F2"/>
                </a:solidFill>
              </a:rPr>
              <a:t>biggest challenges are computational!</a:t>
            </a:r>
            <a:endParaRPr lang="en-US" dirty="0"/>
          </a:p>
        </p:txBody>
      </p:sp>
    </p:spTree>
    <p:extLst>
      <p:ext uri="{BB962C8B-B14F-4D97-AF65-F5344CB8AC3E}">
        <p14:creationId xmlns:p14="http://schemas.microsoft.com/office/powerpoint/2010/main" val="683309178"/>
      </p:ext>
    </p:extLst>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3" name="Text Placeholder 2">
            <a:extLst>
              <a:ext uri="{FF2B5EF4-FFF2-40B4-BE49-F238E27FC236}">
                <a16:creationId xmlns:a16="http://schemas.microsoft.com/office/drawing/2014/main" id="{60E6BEFC-5116-3D40-BE9C-4E66CB07A853}"/>
              </a:ext>
            </a:extLst>
          </p:cNvPr>
          <p:cNvSpPr>
            <a:spLocks noGrp="1"/>
          </p:cNvSpPr>
          <p:nvPr>
            <p:ph type="body" idx="1"/>
          </p:nvPr>
        </p:nvSpPr>
        <p:spPr>
          <a:xfrm>
            <a:off x="1565791" y="3073275"/>
            <a:ext cx="21987000" cy="9110400"/>
          </a:xfrm>
        </p:spPr>
        <p:txBody>
          <a:bodyPr/>
          <a:lstStyle/>
          <a:p>
            <a:pPr marL="25400" lvl="0" indent="0">
              <a:buNone/>
            </a:pPr>
            <a:r>
              <a:rPr lang="en-US" sz="3600" b="1" dirty="0" err="1">
                <a:latin typeface="Open Sans"/>
                <a:ea typeface="Open Sans"/>
                <a:cs typeface="Open Sans"/>
                <a:sym typeface="Open Sans"/>
              </a:rPr>
              <a:t>Asymptotics</a:t>
            </a:r>
            <a:r>
              <a:rPr lang="en-US" sz="3600" b="1" dirty="0">
                <a:latin typeface="Open Sans"/>
                <a:ea typeface="Open Sans"/>
                <a:cs typeface="Open Sans"/>
                <a:sym typeface="Open Sans"/>
              </a:rPr>
              <a:t> – Do less work (i.e., brains)</a:t>
            </a:r>
            <a:endParaRPr lang="en-US" sz="3600" dirty="0"/>
          </a:p>
          <a:p>
            <a:pPr lvl="0" indent="-457200">
              <a:buClr>
                <a:srgbClr val="0070C0"/>
              </a:buClr>
              <a:buFont typeface="Arial" panose="020B0604020202020204" pitchFamily="34" charset="0"/>
              <a:buChar char="•"/>
            </a:pPr>
            <a:r>
              <a:rPr lang="en-US" dirty="0">
                <a:solidFill>
                  <a:srgbClr val="0070C0"/>
                </a:solidFill>
              </a:rPr>
              <a:t>Specialize algorithm </a:t>
            </a:r>
            <a:r>
              <a:rPr lang="en-US" dirty="0"/>
              <a:t>by exploiting problem structure</a:t>
            </a:r>
          </a:p>
          <a:p>
            <a:pPr lvl="1" indent="-457200">
              <a:buClr>
                <a:srgbClr val="0070C0"/>
              </a:buClr>
              <a:buFont typeface="Arial" panose="020B0604020202020204" pitchFamily="34" charset="0"/>
              <a:buChar char="•"/>
            </a:pPr>
            <a:r>
              <a:rPr lang="en-US" dirty="0"/>
              <a:t>Algebraic (e.g., groups, semi rings, rings)</a:t>
            </a:r>
          </a:p>
          <a:p>
            <a:pPr lvl="1" indent="-457200">
              <a:buClr>
                <a:srgbClr val="0070C0"/>
              </a:buClr>
              <a:buFont typeface="Arial" panose="020B0604020202020204" pitchFamily="34" charset="0"/>
              <a:buChar char="•"/>
            </a:pPr>
            <a:r>
              <a:rPr lang="en-US" dirty="0"/>
              <a:t>Combinatorial (e.g., fractional hypertree width)</a:t>
            </a:r>
          </a:p>
          <a:p>
            <a:pPr lvl="1" indent="-457200">
              <a:buClr>
                <a:srgbClr val="0070C0"/>
              </a:buClr>
              <a:buFont typeface="Arial" panose="020B0604020202020204" pitchFamily="34" charset="0"/>
              <a:buChar char="•"/>
            </a:pPr>
            <a:r>
              <a:rPr lang="en-US" dirty="0"/>
              <a:t>Statistical (e.g., samples and sketches)</a:t>
            </a:r>
          </a:p>
          <a:p>
            <a:pPr lvl="1" indent="-457200">
              <a:buClr>
                <a:srgbClr val="0070C0"/>
              </a:buClr>
              <a:buFont typeface="Arial" panose="020B0604020202020204" pitchFamily="34" charset="0"/>
              <a:buChar char="•"/>
            </a:pPr>
            <a:r>
              <a:rPr lang="en-US" dirty="0"/>
              <a:t>Geometric (e.g., fast multipole method)</a:t>
            </a:r>
          </a:p>
          <a:p>
            <a:pPr indent="-457200">
              <a:buClr>
                <a:srgbClr val="0070C0"/>
              </a:buClr>
              <a:buFont typeface="Arial" panose="020B0604020202020204" pitchFamily="34" charset="0"/>
              <a:buChar char="•"/>
            </a:pPr>
            <a:r>
              <a:rPr lang="en-US" dirty="0">
                <a:solidFill>
                  <a:srgbClr val="0070C0"/>
                </a:solidFill>
              </a:rPr>
              <a:t>Solve similar </a:t>
            </a:r>
            <a:r>
              <a:rPr lang="en-US" dirty="0"/>
              <a:t>but more tractable problem</a:t>
            </a:r>
          </a:p>
          <a:p>
            <a:pPr lvl="1" indent="-457200">
              <a:buClr>
                <a:srgbClr val="0070C0"/>
              </a:buClr>
              <a:buFont typeface="Arial" panose="020B0604020202020204" pitchFamily="34" charset="0"/>
              <a:buChar char="•"/>
            </a:pPr>
            <a:r>
              <a:rPr lang="en-US" dirty="0"/>
              <a:t>Approximation (with error bars)</a:t>
            </a:r>
            <a:endParaRPr lang="en-US" b="1" dirty="0">
              <a:latin typeface="Open Sans"/>
              <a:ea typeface="Open Sans"/>
              <a:cs typeface="Open Sans"/>
              <a:sym typeface="Open Sans"/>
            </a:endParaRPr>
          </a:p>
          <a:p>
            <a:pPr marL="0" lvl="0" indent="0">
              <a:lnSpc>
                <a:spcPct val="100000"/>
              </a:lnSpc>
              <a:spcBef>
                <a:spcPts val="0"/>
              </a:spcBef>
              <a:buNone/>
            </a:pPr>
            <a:endParaRPr lang="en-US" b="1" dirty="0">
              <a:latin typeface="Open Sans"/>
              <a:ea typeface="Open Sans"/>
              <a:cs typeface="Open Sans"/>
              <a:sym typeface="Open Sans"/>
            </a:endParaRPr>
          </a:p>
          <a:p>
            <a:pPr marL="0" lvl="0" indent="0">
              <a:lnSpc>
                <a:spcPct val="100000"/>
              </a:lnSpc>
              <a:spcBef>
                <a:spcPts val="0"/>
              </a:spcBef>
              <a:buNone/>
            </a:pPr>
            <a:r>
              <a:rPr lang="en-US" sz="3600" b="1" dirty="0">
                <a:latin typeface="Open Sans"/>
                <a:ea typeface="Open Sans"/>
                <a:cs typeface="Open Sans"/>
                <a:sym typeface="Open Sans"/>
              </a:rPr>
              <a:t>Constant factors – Do each unit of work faster (i.e., brawn)</a:t>
            </a:r>
            <a:endParaRPr lang="en-US" sz="3600" dirty="0"/>
          </a:p>
          <a:p>
            <a:pPr indent="-457200">
              <a:buClr>
                <a:srgbClr val="0070C0"/>
              </a:buClr>
              <a:buFont typeface="Noto Sans Symbols"/>
              <a:buChar char="▪"/>
            </a:pPr>
            <a:r>
              <a:rPr lang="en-US" dirty="0">
                <a:solidFill>
                  <a:srgbClr val="0070C0"/>
                </a:solidFill>
              </a:rPr>
              <a:t>Latency hiding</a:t>
            </a:r>
            <a:r>
              <a:rPr lang="en-US" dirty="0"/>
              <a:t>: Memory hierarchy and network latencies (e.g., in memory and near-data computing)</a:t>
            </a:r>
          </a:p>
          <a:p>
            <a:pPr lvl="0" indent="-457200">
              <a:buClr>
                <a:srgbClr val="0070C0"/>
              </a:buClr>
              <a:buFont typeface="Noto Sans Symbols"/>
              <a:buChar char="▪"/>
            </a:pPr>
            <a:r>
              <a:rPr lang="en-US" dirty="0">
                <a:solidFill>
                  <a:srgbClr val="0070C0"/>
                </a:solidFill>
              </a:rPr>
              <a:t>Parallelization</a:t>
            </a:r>
            <a:r>
              <a:rPr lang="en-US" dirty="0"/>
              <a:t>: SIMD, multi-core, accelerators (e.g., GPU, TPU, FPGA)</a:t>
            </a:r>
          </a:p>
          <a:p>
            <a:pPr lvl="0" indent="-457200">
              <a:buClr>
                <a:srgbClr val="0070C0"/>
              </a:buClr>
              <a:buFont typeface="Noto Sans Symbols"/>
              <a:buChar char="▪"/>
            </a:pPr>
            <a:r>
              <a:rPr lang="en-US" dirty="0">
                <a:solidFill>
                  <a:srgbClr val="0070C0"/>
                </a:solidFill>
              </a:rPr>
              <a:t>Specialization</a:t>
            </a:r>
            <a:r>
              <a:rPr lang="en-US" dirty="0"/>
              <a:t>: Specialize for workload (e.g., JIT compilation), specialize for data</a:t>
            </a:r>
          </a:p>
        </p:txBody>
      </p:sp>
      <p:sp>
        <p:nvSpPr>
          <p:cNvPr id="2" name="Title 1">
            <a:extLst>
              <a:ext uri="{FF2B5EF4-FFF2-40B4-BE49-F238E27FC236}">
                <a16:creationId xmlns:a16="http://schemas.microsoft.com/office/drawing/2014/main" id="{4B6A5693-1AA1-E344-9360-0313EF9ED85E}"/>
              </a:ext>
            </a:extLst>
          </p:cNvPr>
          <p:cNvSpPr>
            <a:spLocks noGrp="1"/>
          </p:cNvSpPr>
          <p:nvPr>
            <p:ph type="title"/>
          </p:nvPr>
        </p:nvSpPr>
        <p:spPr/>
        <p:txBody>
          <a:bodyPr/>
          <a:lstStyle/>
          <a:p>
            <a:r>
              <a:rPr lang="en-US" dirty="0"/>
              <a:t>The Path to Performance: </a:t>
            </a:r>
            <a:r>
              <a:rPr lang="en-US" b="1" dirty="0"/>
              <a:t>Brains and Brawn</a:t>
            </a:r>
            <a:endParaRPr lang="en-US" dirty="0"/>
          </a:p>
        </p:txBody>
      </p:sp>
      <p:sp>
        <p:nvSpPr>
          <p:cNvPr id="1357" name="Google Shape;1357;p160"/>
          <p:cNvSpPr/>
          <p:nvPr/>
        </p:nvSpPr>
        <p:spPr>
          <a:xfrm>
            <a:off x="2923083" y="11449902"/>
            <a:ext cx="7869900" cy="594900"/>
          </a:xfrm>
          <a:prstGeom prst="rect">
            <a:avLst/>
          </a:prstGeom>
          <a:noFill/>
          <a:ln>
            <a:noFill/>
          </a:ln>
        </p:spPr>
        <p:txBody>
          <a:bodyPr spcFirstLastPara="1" wrap="square" lIns="50800" tIns="50800" rIns="50800" bIns="50800" anchor="ctr" anchorCtr="0">
            <a:noAutofit/>
          </a:bodyPr>
          <a:lstStyle/>
          <a:p>
            <a:pPr marL="457200" marR="0" lvl="0" indent="-457200" algn="l" defTabSz="914400" rtl="0" eaLnBrk="1" fontAlgn="auto" latinLnBrk="0" hangingPunct="1">
              <a:lnSpc>
                <a:spcPct val="100000"/>
              </a:lnSpc>
              <a:spcBef>
                <a:spcPts val="0"/>
              </a:spcBef>
              <a:spcAft>
                <a:spcPts val="0"/>
              </a:spcAft>
              <a:buClr>
                <a:srgbClr val="53585F"/>
              </a:buClr>
              <a:buSzPts val="3200"/>
              <a:buFont typeface="Arial"/>
              <a:buChar char="•"/>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Shape 555">
            <a:extLst>
              <a:ext uri="{FF2B5EF4-FFF2-40B4-BE49-F238E27FC236}">
                <a16:creationId xmlns:a16="http://schemas.microsoft.com/office/drawing/2014/main" id="{D486719D-316C-794E-9CD3-6567FB01ACB8}"/>
              </a:ext>
            </a:extLst>
          </p:cNvPr>
          <p:cNvSpPr txBox="1">
            <a:spLocks/>
          </p:cNvSpPr>
          <p:nvPr/>
        </p:nvSpPr>
        <p:spPr>
          <a:xfrm>
            <a:off x="21419127" y="13201315"/>
            <a:ext cx="1306187" cy="320721"/>
          </a:xfrm>
          <a:prstGeom prst="rect">
            <a:avLst/>
          </a:prstGeom>
          <a:ln w="12700">
            <a:miter lim="400000"/>
          </a:ln>
        </p:spPr>
        <p:txBody>
          <a:bodyPr wrap="square" lIns="50800" tIns="50800" rIns="50800" bIns="50800">
            <a:sp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rgbClr val="000000"/>
              </a:buClr>
              <a:buFont typeface="Arial"/>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825500" hangingPunct="0">
              <a:buClrTx/>
              <a:buFontTx/>
              <a:buNone/>
              <a:defRPr/>
            </a:pPr>
            <a:fld id="{86CB4B4D-7CA3-9044-876B-883B54F8677D}" type="slidenum">
              <a:rPr lang="en-US" smtClean="0"/>
              <a:pPr defTabSz="825500" hangingPunct="0">
                <a:buClrTx/>
                <a:buFontTx/>
                <a:buNone/>
                <a:defRPr/>
              </a:pPr>
              <a:t>95</a:t>
            </a:fld>
            <a:endParaRPr lang="en-US" dirty="0"/>
          </a:p>
        </p:txBody>
      </p:sp>
    </p:spTree>
    <p:extLst>
      <p:ext uri="{BB962C8B-B14F-4D97-AF65-F5344CB8AC3E}">
        <p14:creationId xmlns:p14="http://schemas.microsoft.com/office/powerpoint/2010/main" val="1227726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447E-8549-9645-BE93-0C224A6B823E}"/>
              </a:ext>
            </a:extLst>
          </p:cNvPr>
          <p:cNvSpPr>
            <a:spLocks noGrp="1"/>
          </p:cNvSpPr>
          <p:nvPr>
            <p:ph type="title"/>
          </p:nvPr>
        </p:nvSpPr>
        <p:spPr/>
        <p:txBody>
          <a:bodyPr/>
          <a:lstStyle/>
          <a:p>
            <a:r>
              <a:rPr lang="en-US" dirty="0"/>
              <a:t>Team</a:t>
            </a:r>
          </a:p>
        </p:txBody>
      </p:sp>
      <p:sp>
        <p:nvSpPr>
          <p:cNvPr id="3" name="Subtitle 2">
            <a:extLst>
              <a:ext uri="{FF2B5EF4-FFF2-40B4-BE49-F238E27FC236}">
                <a16:creationId xmlns:a16="http://schemas.microsoft.com/office/drawing/2014/main" id="{D2D9BE89-E0B5-154C-B8FD-90E63A68DA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044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8FDFE-29F9-9F44-A8F0-0B0E01D54F7A}"/>
              </a:ext>
            </a:extLst>
          </p:cNvPr>
          <p:cNvPicPr>
            <a:picLocks noChangeAspect="1"/>
          </p:cNvPicPr>
          <p:nvPr/>
        </p:nvPicPr>
        <p:blipFill>
          <a:blip r:embed="rId3"/>
          <a:stretch>
            <a:fillRect/>
          </a:stretch>
        </p:blipFill>
        <p:spPr>
          <a:xfrm>
            <a:off x="18688211" y="6151206"/>
            <a:ext cx="1857374" cy="1857374"/>
          </a:xfrm>
          <a:prstGeom prst="rect">
            <a:avLst/>
          </a:prstGeom>
        </p:spPr>
      </p:pic>
      <p:sp>
        <p:nvSpPr>
          <p:cNvPr id="2" name="Title 1">
            <a:extLst>
              <a:ext uri="{FF2B5EF4-FFF2-40B4-BE49-F238E27FC236}">
                <a16:creationId xmlns:a16="http://schemas.microsoft.com/office/drawing/2014/main" id="{98913AC8-2A94-6F43-8314-8315A397592B}"/>
              </a:ext>
            </a:extLst>
          </p:cNvPr>
          <p:cNvSpPr>
            <a:spLocks noGrp="1"/>
          </p:cNvSpPr>
          <p:nvPr>
            <p:ph type="title"/>
          </p:nvPr>
        </p:nvSpPr>
        <p:spPr>
          <a:xfrm>
            <a:off x="1489573" y="1415325"/>
            <a:ext cx="17281200" cy="1049700"/>
          </a:xfrm>
        </p:spPr>
        <p:txBody>
          <a:bodyPr/>
          <a:lstStyle/>
          <a:p>
            <a:r>
              <a:rPr lang="en-US" dirty="0"/>
              <a:t>We are a </a:t>
            </a:r>
            <a:r>
              <a:rPr lang="en-US" b="1" dirty="0"/>
              <a:t>mission-based team</a:t>
            </a:r>
          </a:p>
        </p:txBody>
      </p:sp>
      <p:sp>
        <p:nvSpPr>
          <p:cNvPr id="26" name="Shape 1091">
            <a:extLst>
              <a:ext uri="{FF2B5EF4-FFF2-40B4-BE49-F238E27FC236}">
                <a16:creationId xmlns:a16="http://schemas.microsoft.com/office/drawing/2014/main" id="{FAFFB2BB-B115-A041-BD12-2DFB88BE2B42}"/>
              </a:ext>
            </a:extLst>
          </p:cNvPr>
          <p:cNvSpPr/>
          <p:nvPr/>
        </p:nvSpPr>
        <p:spPr>
          <a:xfrm>
            <a:off x="1649279" y="2459398"/>
            <a:ext cx="714779" cy="0"/>
          </a:xfrm>
          <a:prstGeom prst="line">
            <a:avLst/>
          </a:prstGeom>
          <a:ln w="25400">
            <a:solidFill>
              <a:srgbClr val="0365C0"/>
            </a:solidFill>
            <a:miter lim="400000"/>
          </a:ln>
        </p:spPr>
        <p:txBody>
          <a:bodyPr lIns="50800" tIns="50800" rIns="50800" bIns="50800" anchor="ctr"/>
          <a:lstStyle/>
          <a:p>
            <a:pPr>
              <a:defRPr sz="3200"/>
            </a:pPr>
            <a:endParaRPr dirty="0"/>
          </a:p>
        </p:txBody>
      </p:sp>
      <p:grpSp>
        <p:nvGrpSpPr>
          <p:cNvPr id="8" name="Group 7">
            <a:extLst>
              <a:ext uri="{FF2B5EF4-FFF2-40B4-BE49-F238E27FC236}">
                <a16:creationId xmlns:a16="http://schemas.microsoft.com/office/drawing/2014/main" id="{DE564B25-2D50-2B48-B52C-330B721FBFBE}"/>
              </a:ext>
            </a:extLst>
          </p:cNvPr>
          <p:cNvGrpSpPr/>
          <p:nvPr/>
        </p:nvGrpSpPr>
        <p:grpSpPr>
          <a:xfrm>
            <a:off x="18337668" y="4118693"/>
            <a:ext cx="5172309" cy="7485403"/>
            <a:chOff x="18079776" y="2559679"/>
            <a:chExt cx="5172309" cy="7485403"/>
          </a:xfrm>
        </p:grpSpPr>
        <p:pic>
          <p:nvPicPr>
            <p:cNvPr id="49" name="Picture 48">
              <a:extLst>
                <a:ext uri="{FF2B5EF4-FFF2-40B4-BE49-F238E27FC236}">
                  <a16:creationId xmlns:a16="http://schemas.microsoft.com/office/drawing/2014/main" id="{285393B6-8721-AF40-A763-5510A88DEEAD}"/>
                </a:ext>
              </a:extLst>
            </p:cNvPr>
            <p:cNvPicPr>
              <a:picLocks noChangeAspect="1"/>
            </p:cNvPicPr>
            <p:nvPr/>
          </p:nvPicPr>
          <p:blipFill>
            <a:blip r:embed="rId4"/>
            <a:stretch>
              <a:fillRect/>
            </a:stretch>
          </p:blipFill>
          <p:spPr>
            <a:xfrm>
              <a:off x="21128717" y="5990267"/>
              <a:ext cx="1913303" cy="1913303"/>
            </a:xfrm>
            <a:prstGeom prst="rect">
              <a:avLst/>
            </a:prstGeom>
          </p:spPr>
        </p:pic>
        <p:pic>
          <p:nvPicPr>
            <p:cNvPr id="42" name="Picture 2" descr="https://lh3.googleusercontent.com/rlhY6bZliecU29FGXDyqC6t3kc979TRoYYvjc6iJ4GvZEFdpaVTHXBNWIYLyyFrFcbvLeKf4ooPPfoOBUX5CY_hsh11Z9Dc9PaZf61fPD2FNZeNqI5rNUkBIFI62QcSbDdbz6FoOowc">
              <a:extLst>
                <a:ext uri="{FF2B5EF4-FFF2-40B4-BE49-F238E27FC236}">
                  <a16:creationId xmlns:a16="http://schemas.microsoft.com/office/drawing/2014/main" id="{92C22B84-4A64-6648-85D0-E6B2A5B35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3321" y="2559679"/>
              <a:ext cx="1816742" cy="83415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https://lh4.googleusercontent.com/wg1ih070az-x2mU5qUfWG0Ta_bXCTwRIvb6BoL4Mu4plzBspLG-U-MisoY8WduzvckcjYRXYJF7PrOjfA_qfYLwWwiqN8xFfUPXgStQkS48Epj89VlP80vfMuK9hEhcbRvYj-x8v9VY">
              <a:extLst>
                <a:ext uri="{FF2B5EF4-FFF2-40B4-BE49-F238E27FC236}">
                  <a16:creationId xmlns:a16="http://schemas.microsoft.com/office/drawing/2014/main" id="{C29269D9-75BB-264D-BFA7-5D8C16CD0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9776" y="2630930"/>
              <a:ext cx="2085394" cy="691656"/>
            </a:xfrm>
            <a:prstGeom prst="rect">
              <a:avLst/>
            </a:prstGeom>
            <a:noFill/>
            <a:extLst>
              <a:ext uri="{909E8E84-426E-40DD-AFC4-6F175D3DCCD1}">
                <a14:hiddenFill xmlns:a14="http://schemas.microsoft.com/office/drawing/2010/main">
                  <a:solidFill>
                    <a:srgbClr val="FFFFFF"/>
                  </a:solidFill>
                </a14:hiddenFill>
              </a:ext>
            </a:extLst>
          </p:spPr>
        </p:pic>
        <p:sp>
          <p:nvSpPr>
            <p:cNvPr id="44" name="Triangle 43">
              <a:extLst>
                <a:ext uri="{FF2B5EF4-FFF2-40B4-BE49-F238E27FC236}">
                  <a16:creationId xmlns:a16="http://schemas.microsoft.com/office/drawing/2014/main" id="{2A07377C-BF3E-E14B-8715-CC379BF54BC0}"/>
                </a:ext>
              </a:extLst>
            </p:cNvPr>
            <p:cNvSpPr/>
            <p:nvPr/>
          </p:nvSpPr>
          <p:spPr>
            <a:xfrm rot="5400000">
              <a:off x="20450585" y="2788258"/>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descr="https://lh4.googleusercontent.com/FmdHsY1kMRWpHJ9pph2GQlTKpt-3MKEk3Yhg8BQ0I3G2mvJc5gfewgcwbQgLh5ChEDD-iclFwRr6oLUw7MEHkx1OPByITOKvut7aAcu7C0z5IdYkyLj_IArCVrERG-fMFoHRwUDzYSw">
              <a:extLst>
                <a:ext uri="{FF2B5EF4-FFF2-40B4-BE49-F238E27FC236}">
                  <a16:creationId xmlns:a16="http://schemas.microsoft.com/office/drawing/2014/main" id="{EF7B77F2-F919-EE44-8A25-B01799F0CC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461" r="11731"/>
            <a:stretch/>
          </p:blipFill>
          <p:spPr bwMode="auto">
            <a:xfrm>
              <a:off x="18522180" y="3476286"/>
              <a:ext cx="1391754" cy="16443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lh6.googleusercontent.com/3EdZb2YMvO-n3p5JY_RASzKG4F8Pbb4CqKubfX2Gl5VndFO4Qs7AD3ktrwWKhxJLY1HXlhMKSASQhghkEDldLjh4KHeRy8zu3ik_oCb6svCWTiCbUy8MSlxD44FxuXCsziiTnYoc2H8">
              <a:extLst>
                <a:ext uri="{FF2B5EF4-FFF2-40B4-BE49-F238E27FC236}">
                  <a16:creationId xmlns:a16="http://schemas.microsoft.com/office/drawing/2014/main" id="{8F11B222-A9F6-4443-9CBE-0D100D8813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4486" y="3674807"/>
              <a:ext cx="2427599" cy="1270255"/>
            </a:xfrm>
            <a:prstGeom prst="rect">
              <a:avLst/>
            </a:prstGeom>
            <a:noFill/>
            <a:extLst>
              <a:ext uri="{909E8E84-426E-40DD-AFC4-6F175D3DCCD1}">
                <a14:hiddenFill xmlns:a14="http://schemas.microsoft.com/office/drawing/2010/main">
                  <a:solidFill>
                    <a:srgbClr val="FFFFFF"/>
                  </a:solidFill>
                </a14:hiddenFill>
              </a:ext>
            </a:extLst>
          </p:spPr>
        </p:pic>
        <p:sp>
          <p:nvSpPr>
            <p:cNvPr id="47" name="Triangle 46">
              <a:extLst>
                <a:ext uri="{FF2B5EF4-FFF2-40B4-BE49-F238E27FC236}">
                  <a16:creationId xmlns:a16="http://schemas.microsoft.com/office/drawing/2014/main" id="{F687D9ED-4CCA-DE44-9FC0-DEC3B7090A39}"/>
                </a:ext>
              </a:extLst>
            </p:cNvPr>
            <p:cNvSpPr/>
            <p:nvPr/>
          </p:nvSpPr>
          <p:spPr>
            <a:xfrm rot="5400000">
              <a:off x="20448457" y="4061459"/>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42DE9544-73A9-5643-87FB-EF521EBAD017}"/>
                </a:ext>
              </a:extLst>
            </p:cNvPr>
            <p:cNvPicPr>
              <a:picLocks noChangeAspect="1"/>
            </p:cNvPicPr>
            <p:nvPr/>
          </p:nvPicPr>
          <p:blipFill>
            <a:blip r:embed="rId9"/>
            <a:stretch>
              <a:fillRect/>
            </a:stretch>
          </p:blipFill>
          <p:spPr>
            <a:xfrm>
              <a:off x="21184135" y="7421883"/>
              <a:ext cx="1304390" cy="1141341"/>
            </a:xfrm>
            <a:prstGeom prst="rect">
              <a:avLst/>
            </a:prstGeom>
          </p:spPr>
        </p:pic>
        <p:pic>
          <p:nvPicPr>
            <p:cNvPr id="50" name="Picture 49">
              <a:extLst>
                <a:ext uri="{FF2B5EF4-FFF2-40B4-BE49-F238E27FC236}">
                  <a16:creationId xmlns:a16="http://schemas.microsoft.com/office/drawing/2014/main" id="{8772A7F6-D337-A04D-976F-D55672A73F8A}"/>
                </a:ext>
              </a:extLst>
            </p:cNvPr>
            <p:cNvPicPr>
              <a:picLocks noChangeAspect="1"/>
            </p:cNvPicPr>
            <p:nvPr/>
          </p:nvPicPr>
          <p:blipFill>
            <a:blip r:embed="rId10"/>
            <a:stretch>
              <a:fillRect/>
            </a:stretch>
          </p:blipFill>
          <p:spPr>
            <a:xfrm>
              <a:off x="21184135" y="8740692"/>
              <a:ext cx="1304390" cy="1304390"/>
            </a:xfrm>
            <a:prstGeom prst="rect">
              <a:avLst/>
            </a:prstGeom>
          </p:spPr>
        </p:pic>
        <p:sp>
          <p:nvSpPr>
            <p:cNvPr id="53" name="Triangle 52">
              <a:extLst>
                <a:ext uri="{FF2B5EF4-FFF2-40B4-BE49-F238E27FC236}">
                  <a16:creationId xmlns:a16="http://schemas.microsoft.com/office/drawing/2014/main" id="{27D8A3A6-A5F0-B94A-A1F7-EF9CA4069321}"/>
                </a:ext>
              </a:extLst>
            </p:cNvPr>
            <p:cNvSpPr/>
            <p:nvPr/>
          </p:nvSpPr>
          <p:spPr>
            <a:xfrm rot="5400000">
              <a:off x="20448457" y="5331354"/>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riangle 54">
              <a:extLst>
                <a:ext uri="{FF2B5EF4-FFF2-40B4-BE49-F238E27FC236}">
                  <a16:creationId xmlns:a16="http://schemas.microsoft.com/office/drawing/2014/main" id="{18B108FF-877D-AD4E-B59B-4A89A6E5D151}"/>
                </a:ext>
              </a:extLst>
            </p:cNvPr>
            <p:cNvSpPr/>
            <p:nvPr/>
          </p:nvSpPr>
          <p:spPr>
            <a:xfrm rot="5400000">
              <a:off x="20442819" y="6612178"/>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D27213DF-84E6-A147-B1D9-E02BAFE7CF21}"/>
                </a:ext>
              </a:extLst>
            </p:cNvPr>
            <p:cNvSpPr/>
            <p:nvPr/>
          </p:nvSpPr>
          <p:spPr>
            <a:xfrm rot="5400000">
              <a:off x="20440691" y="7863748"/>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riangle 56">
              <a:extLst>
                <a:ext uri="{FF2B5EF4-FFF2-40B4-BE49-F238E27FC236}">
                  <a16:creationId xmlns:a16="http://schemas.microsoft.com/office/drawing/2014/main" id="{51E22DA4-BCA5-6147-831F-58979E120EF3}"/>
                </a:ext>
              </a:extLst>
            </p:cNvPr>
            <p:cNvSpPr/>
            <p:nvPr/>
          </p:nvSpPr>
          <p:spPr>
            <a:xfrm rot="5400000">
              <a:off x="20440691" y="9127555"/>
              <a:ext cx="437321" cy="377001"/>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5A93908-88DF-024A-8511-FF7510E2A1FA}"/>
              </a:ext>
            </a:extLst>
          </p:cNvPr>
          <p:cNvSpPr/>
          <p:nvPr/>
        </p:nvSpPr>
        <p:spPr>
          <a:xfrm>
            <a:off x="908135" y="3266850"/>
            <a:ext cx="5401859" cy="8582349"/>
          </a:xfrm>
          <a:prstGeom prst="rect">
            <a:avLst/>
          </a:prstGeom>
        </p:spPr>
        <p:txBody>
          <a:bodyPr wrap="square">
            <a:spAutoFit/>
          </a:bodyPr>
          <a:lstStyle/>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6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Scientific Impact</a:t>
            </a:r>
          </a:p>
          <a:p>
            <a:pPr marL="914400" indent="-571500" hangingPunct="0">
              <a:lnSpc>
                <a:spcPct val="90000"/>
              </a:lnSpc>
              <a:buClr>
                <a:srgbClr val="0070C0"/>
              </a:buClr>
              <a:buFont typeface="Wingdings" pitchFamily="2" charset="2"/>
              <a:buChar char="§"/>
              <a:defRPr sz="3300">
                <a:solidFill>
                  <a:srgbClr val="53585F"/>
                </a:solidFill>
                <a:latin typeface="San Francisco Display Light"/>
                <a:ea typeface="San Francisco Display Light"/>
                <a:cs typeface="San Francisco Display Light"/>
                <a:sym typeface="San Francisco Display Light"/>
              </a:defRPr>
            </a:pPr>
            <a:endParaRPr lang="en-US" sz="33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Deep computer science and mathematical expertise from several technical communities:</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Database systems and theory</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Machine learning</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Programming languages</a:t>
            </a:r>
          </a:p>
          <a:p>
            <a:pPr marL="800100" indent="-457200" hangingPunct="0">
              <a:lnSpc>
                <a:spcPct val="90000"/>
              </a:lnSpc>
              <a:buClr>
                <a:srgbClr val="0070C0"/>
              </a:buClr>
              <a:buFont typeface="Arial" panose="020B0604020202020204" pitchFamily="34" charset="0"/>
              <a:buChar cha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Operations research</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endPar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2K+ publications</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endPar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90K+ citations</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(35K+ in last 5 years)</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endPar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endParaRP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37+ award-winning papers  (3 this year!)</a:t>
            </a:r>
          </a:p>
        </p:txBody>
      </p:sp>
      <p:sp>
        <p:nvSpPr>
          <p:cNvPr id="59" name="Rectangle 58">
            <a:extLst>
              <a:ext uri="{FF2B5EF4-FFF2-40B4-BE49-F238E27FC236}">
                <a16:creationId xmlns:a16="http://schemas.microsoft.com/office/drawing/2014/main" id="{81CE393D-36A2-284B-AEDA-12918AD8493A}"/>
              </a:ext>
            </a:extLst>
          </p:cNvPr>
          <p:cNvSpPr/>
          <p:nvPr/>
        </p:nvSpPr>
        <p:spPr>
          <a:xfrm>
            <a:off x="17930477" y="2768692"/>
            <a:ext cx="5401859" cy="1089529"/>
          </a:xfrm>
          <a:prstGeom prst="rect">
            <a:avLst/>
          </a:prstGeom>
        </p:spPr>
        <p:txBody>
          <a:bodyPr wrap="square">
            <a:spAutoFit/>
          </a:bodyPr>
          <a:lstStyle/>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6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AI and ML</a:t>
            </a:r>
          </a:p>
          <a:p>
            <a:pPr marL="342900" hangingPunct="0">
              <a:lnSpc>
                <a:spcPct val="90000"/>
              </a:lnSpc>
              <a:buClr>
                <a:srgbClr val="0070C0"/>
              </a:buClr>
              <a:defRPr sz="3300">
                <a:solidFill>
                  <a:srgbClr val="53585F"/>
                </a:solidFill>
                <a:latin typeface="San Francisco Display Light"/>
                <a:ea typeface="San Francisco Display Light"/>
                <a:cs typeface="San Francisco Display Light"/>
                <a:sym typeface="San Francisco Display Light"/>
              </a:defRPr>
            </a:pPr>
            <a:r>
              <a:rPr lang="en-US" sz="36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San Francisco Display Light"/>
              </a:rPr>
              <a:t>Industrial Impact</a:t>
            </a:r>
          </a:p>
        </p:txBody>
      </p:sp>
      <p:grpSp>
        <p:nvGrpSpPr>
          <p:cNvPr id="3" name="Group 2">
            <a:extLst>
              <a:ext uri="{FF2B5EF4-FFF2-40B4-BE49-F238E27FC236}">
                <a16:creationId xmlns:a16="http://schemas.microsoft.com/office/drawing/2014/main" id="{0C5D75A7-1021-0E48-BB04-742CB4887B15}"/>
              </a:ext>
            </a:extLst>
          </p:cNvPr>
          <p:cNvGrpSpPr/>
          <p:nvPr/>
        </p:nvGrpSpPr>
        <p:grpSpPr>
          <a:xfrm>
            <a:off x="5793217" y="2665274"/>
            <a:ext cx="12471696" cy="10140503"/>
            <a:chOff x="5860123" y="2241533"/>
            <a:chExt cx="12471696" cy="10140503"/>
          </a:xfrm>
        </p:grpSpPr>
        <p:grpSp>
          <p:nvGrpSpPr>
            <p:cNvPr id="2135" name="Group 2135"/>
            <p:cNvGrpSpPr/>
            <p:nvPr/>
          </p:nvGrpSpPr>
          <p:grpSpPr>
            <a:xfrm>
              <a:off x="6906417" y="2286137"/>
              <a:ext cx="10523520" cy="10095899"/>
              <a:chOff x="0" y="0"/>
              <a:chExt cx="8147570" cy="7816495"/>
            </a:xfrm>
          </p:grpSpPr>
          <p:sp>
            <p:nvSpPr>
              <p:cNvPr id="2133" name="Shape 2133"/>
              <p:cNvSpPr/>
              <p:nvPr/>
            </p:nvSpPr>
            <p:spPr>
              <a:xfrm>
                <a:off x="-1" y="-1"/>
                <a:ext cx="3887874" cy="7816497"/>
              </a:xfrm>
              <a:custGeom>
                <a:avLst/>
                <a:gdLst/>
                <a:ahLst/>
                <a:cxnLst>
                  <a:cxn ang="0">
                    <a:pos x="wd2" y="hd2"/>
                  </a:cxn>
                  <a:cxn ang="5400000">
                    <a:pos x="wd2" y="hd2"/>
                  </a:cxn>
                  <a:cxn ang="10800000">
                    <a:pos x="wd2" y="hd2"/>
                  </a:cxn>
                  <a:cxn ang="16200000">
                    <a:pos x="wd2" y="hd2"/>
                  </a:cxn>
                </a:cxnLst>
                <a:rect l="0" t="0" r="r" b="b"/>
                <a:pathLst>
                  <a:path w="21600" h="21600" extrusionOk="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rgbClr val="595F6F"/>
              </a:solidFill>
              <a:ln w="12700" cap="flat">
                <a:noFill/>
                <a:miter lim="400000"/>
              </a:ln>
              <a:effectLst/>
            </p:spPr>
            <p:txBody>
              <a:bodyPr wrap="square" lIns="45719" tIns="45719" rIns="45719" bIns="45719" numCol="1" anchor="ctr">
                <a:noAutofit/>
              </a:bodyPr>
              <a:lstStyle/>
              <a:p>
                <a:pP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dirty="0">
                  <a:latin typeface="Arial" panose="020B0604020202020204" pitchFamily="34" charset="0"/>
                  <a:cs typeface="Arial" panose="020B0604020202020204" pitchFamily="34" charset="0"/>
                </a:endParaRPr>
              </a:p>
            </p:txBody>
          </p:sp>
          <p:sp>
            <p:nvSpPr>
              <p:cNvPr id="2134" name="Shape 2134"/>
              <p:cNvSpPr/>
              <p:nvPr/>
            </p:nvSpPr>
            <p:spPr>
              <a:xfrm>
                <a:off x="4259655" y="-1"/>
                <a:ext cx="3887916" cy="7816497"/>
              </a:xfrm>
              <a:custGeom>
                <a:avLst/>
                <a:gdLst/>
                <a:ahLst/>
                <a:cxnLst>
                  <a:cxn ang="0">
                    <a:pos x="wd2" y="hd2"/>
                  </a:cxn>
                  <a:cxn ang="5400000">
                    <a:pos x="wd2" y="hd2"/>
                  </a:cxn>
                  <a:cxn ang="10800000">
                    <a:pos x="wd2" y="hd2"/>
                  </a:cxn>
                  <a:cxn ang="16200000">
                    <a:pos x="wd2" y="hd2"/>
                  </a:cxn>
                </a:cxnLst>
                <a:rect l="0" t="0" r="r" b="b"/>
                <a:pathLst>
                  <a:path w="21600" h="21600" extrusionOk="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rgbClr val="3D424D"/>
              </a:solidFill>
              <a:ln w="12700" cap="flat">
                <a:noFill/>
                <a:miter lim="400000"/>
              </a:ln>
              <a:effectLst/>
            </p:spPr>
            <p:txBody>
              <a:bodyPr wrap="square" lIns="45719" tIns="45719" rIns="45719" bIns="45719" numCol="1" anchor="ctr">
                <a:noAutofit/>
              </a:bodyPr>
              <a:lstStyle/>
              <a:p>
                <a:pP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dirty="0">
                  <a:latin typeface="Arial" panose="020B0604020202020204" pitchFamily="34" charset="0"/>
                  <a:cs typeface="Arial" panose="020B0604020202020204" pitchFamily="34" charset="0"/>
                </a:endParaRPr>
              </a:p>
            </p:txBody>
          </p:sp>
        </p:grpSp>
        <p:sp>
          <p:nvSpPr>
            <p:cNvPr id="2136" name="Shape 2136"/>
            <p:cNvSpPr/>
            <p:nvPr/>
          </p:nvSpPr>
          <p:spPr>
            <a:xfrm>
              <a:off x="13613750" y="2513698"/>
              <a:ext cx="3137570" cy="3137570"/>
            </a:xfrm>
            <a:prstGeom prst="ellipse">
              <a:avLst/>
            </a:prstGeom>
            <a:solidFill>
              <a:srgbClr val="4AA4A7">
                <a:alpha val="79391"/>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38" name="Shape 2138"/>
            <p:cNvSpPr/>
            <p:nvPr/>
          </p:nvSpPr>
          <p:spPr>
            <a:xfrm>
              <a:off x="6245867" y="7539968"/>
              <a:ext cx="2793431" cy="2793432"/>
            </a:xfrm>
            <a:prstGeom prst="ellipse">
              <a:avLst/>
            </a:prstGeom>
            <a:solidFill>
              <a:srgbClr val="6D5DA2">
                <a:alpha val="782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39" name="Shape 2139"/>
            <p:cNvSpPr/>
            <p:nvPr/>
          </p:nvSpPr>
          <p:spPr>
            <a:xfrm>
              <a:off x="7165843" y="2241533"/>
              <a:ext cx="3317780" cy="3317780"/>
            </a:xfrm>
            <a:prstGeom prst="ellipse">
              <a:avLst/>
            </a:prstGeom>
            <a:solidFill>
              <a:srgbClr val="557BA1">
                <a:alpha val="86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3" name="Shape 2143"/>
            <p:cNvSpPr/>
            <p:nvPr/>
          </p:nvSpPr>
          <p:spPr>
            <a:xfrm>
              <a:off x="13097569" y="8610755"/>
              <a:ext cx="2293686" cy="2293684"/>
            </a:xfrm>
            <a:prstGeom prst="ellipse">
              <a:avLst/>
            </a:prstGeom>
            <a:solidFill>
              <a:srgbClr val="4A94B1">
                <a:alpha val="6700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4" name="Shape 2144"/>
            <p:cNvSpPr/>
            <p:nvPr/>
          </p:nvSpPr>
          <p:spPr>
            <a:xfrm>
              <a:off x="15052397" y="8348201"/>
              <a:ext cx="422713" cy="422713"/>
            </a:xfrm>
            <a:prstGeom prst="ellipse">
              <a:avLst/>
            </a:prstGeom>
            <a:solidFill>
              <a:srgbClr val="4A94B1"/>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5" name="Shape 2145"/>
            <p:cNvSpPr/>
            <p:nvPr/>
          </p:nvSpPr>
          <p:spPr>
            <a:xfrm>
              <a:off x="13251755" y="5094020"/>
              <a:ext cx="509894" cy="509894"/>
            </a:xfrm>
            <a:prstGeom prst="ellipse">
              <a:avLst/>
            </a:prstGeom>
            <a:solidFill>
              <a:srgbClr val="4AA4A7"/>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46" name="Shape 2146"/>
            <p:cNvSpPr/>
            <p:nvPr/>
          </p:nvSpPr>
          <p:spPr>
            <a:xfrm>
              <a:off x="15571788" y="5641547"/>
              <a:ext cx="2760031" cy="2706654"/>
            </a:xfrm>
            <a:prstGeom prst="ellipse">
              <a:avLst/>
            </a:prstGeom>
            <a:solidFill>
              <a:srgbClr val="7030A0">
                <a:alpha val="5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2150" name="Shape 2150"/>
            <p:cNvSpPr/>
            <p:nvPr/>
          </p:nvSpPr>
          <p:spPr>
            <a:xfrm>
              <a:off x="7165844" y="3833561"/>
              <a:ext cx="3317780" cy="125675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3000"/>
                </a:lnSpc>
                <a:defRPr>
                  <a:solidFill>
                    <a:srgbClr val="53585F"/>
                  </a:solidFill>
                  <a:latin typeface="San Francisco Display Bold"/>
                  <a:ea typeface="San Francisco Display Bold"/>
                  <a:cs typeface="San Francisco Display Bold"/>
                  <a:sym typeface="San Francisco Display Bold"/>
                </a:defRPr>
              </a:pPr>
              <a: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42</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core team members</a:t>
              </a:r>
              <a:endParaRPr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Shape 2150">
              <a:extLst>
                <a:ext uri="{FF2B5EF4-FFF2-40B4-BE49-F238E27FC236}">
                  <a16:creationId xmlns:a16="http://schemas.microsoft.com/office/drawing/2014/main" id="{D282934A-626D-1746-811B-B2D0A92556E3}"/>
                </a:ext>
              </a:extLst>
            </p:cNvPr>
            <p:cNvSpPr/>
            <p:nvPr/>
          </p:nvSpPr>
          <p:spPr>
            <a:xfrm>
              <a:off x="5860123" y="9158729"/>
              <a:ext cx="331778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3000"/>
                </a:lnSpc>
                <a:defRPr>
                  <a:solidFill>
                    <a:srgbClr val="53585F"/>
                  </a:solidFill>
                  <a:latin typeface="San Francisco Display Bold"/>
                  <a:ea typeface="San Francisco Display Bold"/>
                  <a:cs typeface="San Francisco Display Bold"/>
                  <a:sym typeface="San Francisco Display Bold"/>
                </a:defRPr>
              </a:pPr>
              <a:r>
                <a:rPr lang="en-US" sz="13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22</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PhDs</a:t>
              </a:r>
              <a:endParaRPr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Shape 2138">
              <a:extLst>
                <a:ext uri="{FF2B5EF4-FFF2-40B4-BE49-F238E27FC236}">
                  <a16:creationId xmlns:a16="http://schemas.microsoft.com/office/drawing/2014/main" id="{FC9B6296-D565-C546-A0AC-25D5DD735CE2}"/>
                </a:ext>
              </a:extLst>
            </p:cNvPr>
            <p:cNvSpPr/>
            <p:nvPr/>
          </p:nvSpPr>
          <p:spPr>
            <a:xfrm>
              <a:off x="9276423" y="5860986"/>
              <a:ext cx="2567144" cy="2487215"/>
            </a:xfrm>
            <a:prstGeom prst="ellipse">
              <a:avLst/>
            </a:prstGeom>
            <a:solidFill>
              <a:srgbClr val="73B6B7">
                <a:alpha val="55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sz="1200" dirty="0"/>
            </a:p>
          </p:txBody>
        </p:sp>
        <p:sp>
          <p:nvSpPr>
            <p:cNvPr id="33" name="Shape 2150">
              <a:extLst>
                <a:ext uri="{FF2B5EF4-FFF2-40B4-BE49-F238E27FC236}">
                  <a16:creationId xmlns:a16="http://schemas.microsoft.com/office/drawing/2014/main" id="{A0971756-DC60-324E-9779-4BDB749EAA9C}"/>
                </a:ext>
              </a:extLst>
            </p:cNvPr>
            <p:cNvSpPr/>
            <p:nvPr/>
          </p:nvSpPr>
          <p:spPr>
            <a:xfrm>
              <a:off x="9320163" y="7006540"/>
              <a:ext cx="2407914" cy="91044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000"/>
                </a:lnSpc>
                <a:defRPr>
                  <a:solidFill>
                    <a:srgbClr val="53585F"/>
                  </a:solidFill>
                  <a:latin typeface="San Francisco Display Bold"/>
                  <a:ea typeface="San Francisco Display Bold"/>
                  <a:cs typeface="San Francisco Display Bold"/>
                  <a:sym typeface="San Francisco Display Bold"/>
                </a:defRPr>
              </a:pPr>
              <a: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6</a:t>
              </a:r>
              <a:br>
                <a:rPr lang="en-US" sz="23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former </a:t>
              </a:r>
              <a:b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professors</a:t>
              </a:r>
              <a:endParaRPr sz="7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Shape 2145">
              <a:extLst>
                <a:ext uri="{FF2B5EF4-FFF2-40B4-BE49-F238E27FC236}">
                  <a16:creationId xmlns:a16="http://schemas.microsoft.com/office/drawing/2014/main" id="{DAA464CE-06E9-8F44-9653-11D67C30505D}"/>
                </a:ext>
              </a:extLst>
            </p:cNvPr>
            <p:cNvSpPr/>
            <p:nvPr/>
          </p:nvSpPr>
          <p:spPr>
            <a:xfrm>
              <a:off x="9534347" y="10380047"/>
              <a:ext cx="509894" cy="509894"/>
            </a:xfrm>
            <a:prstGeom prst="ellipse">
              <a:avLst/>
            </a:prstGeom>
            <a:solidFill>
              <a:srgbClr val="7030A0">
                <a:alpha val="27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36" name="Shape 2146">
              <a:extLst>
                <a:ext uri="{FF2B5EF4-FFF2-40B4-BE49-F238E27FC236}">
                  <a16:creationId xmlns:a16="http://schemas.microsoft.com/office/drawing/2014/main" id="{77C26492-D96D-C247-BB55-10F32B21EE55}"/>
                </a:ext>
              </a:extLst>
            </p:cNvPr>
            <p:cNvSpPr/>
            <p:nvPr/>
          </p:nvSpPr>
          <p:spPr>
            <a:xfrm>
              <a:off x="10429340" y="8784581"/>
              <a:ext cx="1005244" cy="1005244"/>
            </a:xfrm>
            <a:prstGeom prst="ellipse">
              <a:avLst/>
            </a:prstGeom>
            <a:solidFill>
              <a:srgbClr val="4AA4A7">
                <a:alpha val="36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37" name="Shape 2143">
              <a:extLst>
                <a:ext uri="{FF2B5EF4-FFF2-40B4-BE49-F238E27FC236}">
                  <a16:creationId xmlns:a16="http://schemas.microsoft.com/office/drawing/2014/main" id="{00EB2EF1-F998-414D-A864-05DC1B057DF8}"/>
                </a:ext>
              </a:extLst>
            </p:cNvPr>
            <p:cNvSpPr/>
            <p:nvPr/>
          </p:nvSpPr>
          <p:spPr>
            <a:xfrm>
              <a:off x="8319337" y="6779202"/>
              <a:ext cx="722089" cy="722088"/>
            </a:xfrm>
            <a:prstGeom prst="ellipse">
              <a:avLst/>
            </a:prstGeom>
            <a:solidFill>
              <a:srgbClr val="4A94B1">
                <a:alpha val="6700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38" name="Shape 2150">
              <a:extLst>
                <a:ext uri="{FF2B5EF4-FFF2-40B4-BE49-F238E27FC236}">
                  <a16:creationId xmlns:a16="http://schemas.microsoft.com/office/drawing/2014/main" id="{CDB63DEA-F85C-5E42-911F-5F5B7EA862AD}"/>
                </a:ext>
              </a:extLst>
            </p:cNvPr>
            <p:cNvSpPr/>
            <p:nvPr/>
          </p:nvSpPr>
          <p:spPr>
            <a:xfrm>
              <a:off x="13513962" y="4075088"/>
              <a:ext cx="3317780" cy="1079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8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$250M</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direct value </a:t>
              </a:r>
            </a:p>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created</a:t>
              </a:r>
              <a:endPar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Shape 2150">
              <a:extLst>
                <a:ext uri="{FF2B5EF4-FFF2-40B4-BE49-F238E27FC236}">
                  <a16:creationId xmlns:a16="http://schemas.microsoft.com/office/drawing/2014/main" id="{284E497F-F72F-6F4E-89E7-354DB713AF8F}"/>
                </a:ext>
              </a:extLst>
            </p:cNvPr>
            <p:cNvSpPr/>
            <p:nvPr/>
          </p:nvSpPr>
          <p:spPr>
            <a:xfrm>
              <a:off x="15716110" y="7000627"/>
              <a:ext cx="2407914" cy="115916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000"/>
                </a:lnSpc>
                <a:defRPr>
                  <a:solidFill>
                    <a:srgbClr val="53585F"/>
                  </a:solidFill>
                  <a:latin typeface="San Francisco Display Bold"/>
                  <a:ea typeface="San Francisco Display Bold"/>
                  <a:cs typeface="San Francisco Display Bold"/>
                  <a:sym typeface="San Francisco Display Bold"/>
                </a:defRPr>
              </a:pPr>
              <a: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4</a:t>
              </a:r>
              <a:br>
                <a:rPr lang="en-US" sz="23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AI/ML companies Founded</a:t>
              </a:r>
              <a:endParaRPr sz="7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0" name="Shape 2136">
              <a:extLst>
                <a:ext uri="{FF2B5EF4-FFF2-40B4-BE49-F238E27FC236}">
                  <a16:creationId xmlns:a16="http://schemas.microsoft.com/office/drawing/2014/main" id="{0E2CFBF9-CEFF-4646-938E-9A43139E5940}"/>
                </a:ext>
              </a:extLst>
            </p:cNvPr>
            <p:cNvSpPr/>
            <p:nvPr/>
          </p:nvSpPr>
          <p:spPr>
            <a:xfrm>
              <a:off x="9073585" y="9287203"/>
              <a:ext cx="2877293" cy="2877293"/>
            </a:xfrm>
            <a:prstGeom prst="ellipse">
              <a:avLst/>
            </a:prstGeom>
            <a:solidFill>
              <a:srgbClr val="4AA4A7">
                <a:alpha val="79391"/>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dirty="0"/>
            </a:p>
          </p:txBody>
        </p:sp>
        <p:sp>
          <p:nvSpPr>
            <p:cNvPr id="61" name="Shape 2150">
              <a:extLst>
                <a:ext uri="{FF2B5EF4-FFF2-40B4-BE49-F238E27FC236}">
                  <a16:creationId xmlns:a16="http://schemas.microsoft.com/office/drawing/2014/main" id="{FFCFC186-DD6D-9D48-B47D-DC4FC36FC86D}"/>
                </a:ext>
              </a:extLst>
            </p:cNvPr>
            <p:cNvSpPr/>
            <p:nvPr/>
          </p:nvSpPr>
          <p:spPr>
            <a:xfrm>
              <a:off x="8824733" y="10768805"/>
              <a:ext cx="3317780" cy="7584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13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16</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faculty network</a:t>
              </a:r>
              <a:endParaRPr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3" name="Shape 2150">
              <a:extLst>
                <a:ext uri="{FF2B5EF4-FFF2-40B4-BE49-F238E27FC236}">
                  <a16:creationId xmlns:a16="http://schemas.microsoft.com/office/drawing/2014/main" id="{DB0EF49C-4DBA-1A45-B4FF-F6D9897A5F17}"/>
                </a:ext>
              </a:extLst>
            </p:cNvPr>
            <p:cNvSpPr/>
            <p:nvPr/>
          </p:nvSpPr>
          <p:spPr>
            <a:xfrm>
              <a:off x="12531479" y="9545221"/>
              <a:ext cx="3317780" cy="10790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88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$2B</a:t>
              </a:r>
              <a:br>
                <a:rPr lang="en-US" sz="13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total value </a:t>
              </a:r>
            </a:p>
            <a:p>
              <a:pPr algn="ctr">
                <a:lnSpc>
                  <a:spcPts val="2500"/>
                </a:lnSpc>
                <a:defRPr>
                  <a:solidFill>
                    <a:srgbClr val="53585F"/>
                  </a:solidFill>
                  <a:latin typeface="San Francisco Display Bold"/>
                  <a:ea typeface="San Francisco Display Bold"/>
                  <a:cs typeface="San Francisco Display Bold"/>
                  <a:sym typeface="San Francisco Display Bold"/>
                </a:defRPr>
              </a:pPr>
              <a:r>
                <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created</a:t>
              </a:r>
              <a:endPar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pic>
        <p:nvPicPr>
          <p:cNvPr id="65" name="Picture 19" descr="OPT_Logo_Black6485_hi">
            <a:extLst>
              <a:ext uri="{FF2B5EF4-FFF2-40B4-BE49-F238E27FC236}">
                <a16:creationId xmlns:a16="http://schemas.microsoft.com/office/drawing/2014/main" id="{5E56F105-4EF4-8A43-88A1-FDD9416F79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47261" y="8907664"/>
            <a:ext cx="18573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5" descr="C:\Data\Logos and Company Info\LB-Primary-Logo.jpg">
            <a:extLst>
              <a:ext uri="{FF2B5EF4-FFF2-40B4-BE49-F238E27FC236}">
                <a16:creationId xmlns:a16="http://schemas.microsoft.com/office/drawing/2014/main" id="{3D828DF4-29D3-5343-AA86-A016966A0524}"/>
              </a:ext>
            </a:extLst>
          </p:cNvPr>
          <p:cNvPicPr/>
          <p:nvPr/>
        </p:nvPicPr>
        <p:blipFill>
          <a:blip r:embed="rId12"/>
          <a:srcRect/>
          <a:stretch>
            <a:fillRect/>
          </a:stretch>
        </p:blipFill>
        <p:spPr bwMode="auto">
          <a:xfrm>
            <a:off x="18613935" y="10373713"/>
            <a:ext cx="1724025" cy="733425"/>
          </a:xfrm>
          <a:prstGeom prst="rect">
            <a:avLst/>
          </a:prstGeom>
          <a:noFill/>
          <a:ln w="9525">
            <a:noFill/>
            <a:miter lim="800000"/>
            <a:headEnd/>
            <a:tailEnd/>
          </a:ln>
        </p:spPr>
      </p:pic>
      <p:pic>
        <p:nvPicPr>
          <p:cNvPr id="54" name="Picture 10" descr="BS_logo">
            <a:extLst>
              <a:ext uri="{FF2B5EF4-FFF2-40B4-BE49-F238E27FC236}">
                <a16:creationId xmlns:a16="http://schemas.microsoft.com/office/drawing/2014/main" id="{0A3ED837-0026-E94B-8981-A5D0490EFF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25382" y="7869250"/>
            <a:ext cx="1612578" cy="85854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7" descr="IMG_LOGO.jpg">
            <a:extLst>
              <a:ext uri="{FF2B5EF4-FFF2-40B4-BE49-F238E27FC236}">
                <a16:creationId xmlns:a16="http://schemas.microsoft.com/office/drawing/2014/main" id="{10357AF0-4183-ED4A-BC35-31BD6CF273D9}"/>
              </a:ext>
            </a:extLst>
          </p:cNvPr>
          <p:cNvPicPr>
            <a:picLocks noChangeAspect="1"/>
          </p:cNvPicPr>
          <p:nvPr/>
        </p:nvPicPr>
        <p:blipFill>
          <a:blip r:embed="rId14"/>
          <a:srcRect/>
          <a:stretch>
            <a:fillRect/>
          </a:stretch>
        </p:blipFill>
        <p:spPr bwMode="auto">
          <a:xfrm>
            <a:off x="18636320" y="11107138"/>
            <a:ext cx="1790701" cy="337971"/>
          </a:xfrm>
          <a:prstGeom prst="rect">
            <a:avLst/>
          </a:prstGeom>
          <a:noFill/>
          <a:ln w="9525">
            <a:noFill/>
            <a:miter lim="800000"/>
            <a:headEnd/>
            <a:tailEnd/>
          </a:ln>
        </p:spPr>
      </p:pic>
      <p:pic>
        <p:nvPicPr>
          <p:cNvPr id="7" name="Picture 6">
            <a:extLst>
              <a:ext uri="{FF2B5EF4-FFF2-40B4-BE49-F238E27FC236}">
                <a16:creationId xmlns:a16="http://schemas.microsoft.com/office/drawing/2014/main" id="{E36D2362-515E-A043-9920-5466E2A9463E}"/>
              </a:ext>
            </a:extLst>
          </p:cNvPr>
          <p:cNvPicPr>
            <a:picLocks noChangeAspect="1"/>
          </p:cNvPicPr>
          <p:nvPr/>
        </p:nvPicPr>
        <p:blipFill>
          <a:blip r:embed="rId15"/>
          <a:stretch>
            <a:fillRect/>
          </a:stretch>
        </p:blipFill>
        <p:spPr>
          <a:xfrm>
            <a:off x="21220475" y="6564518"/>
            <a:ext cx="1968500" cy="1028700"/>
          </a:xfrm>
          <a:prstGeom prst="rect">
            <a:avLst/>
          </a:prstGeom>
        </p:spPr>
      </p:pic>
    </p:spTree>
    <p:extLst>
      <p:ext uri="{BB962C8B-B14F-4D97-AF65-F5344CB8AC3E}">
        <p14:creationId xmlns:p14="http://schemas.microsoft.com/office/powerpoint/2010/main" val="48947790"/>
      </p:ext>
    </p:extLst>
  </p:cSld>
  <p:clrMapOvr>
    <a:masterClrMapping/>
  </p:clrMapOvr>
  <mc:AlternateContent xmlns:mc="http://schemas.openxmlformats.org/markup-compatibility/2006" xmlns:p14="http://schemas.microsoft.com/office/powerpoint/2010/main">
    <mc:Choice Requires="p14">
      <p:transition spd="med">
        <p:push dir="d"/>
      </p:transition>
    </mc:Choice>
    <mc:Fallback xmlns="">
      <p:transition spd="fast">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a:extLst>
              <a:ext uri="{FF2B5EF4-FFF2-40B4-BE49-F238E27FC236}">
                <a16:creationId xmlns:a16="http://schemas.microsoft.com/office/drawing/2014/main" id="{52510B7F-1637-1243-9768-D51F2E5D08BB}"/>
              </a:ext>
            </a:extLst>
          </p:cNvPr>
          <p:cNvSpPr>
            <a:spLocks noGrp="1"/>
          </p:cNvSpPr>
          <p:nvPr>
            <p:ph type="title"/>
          </p:nvPr>
        </p:nvSpPr>
        <p:spPr/>
        <p:txBody>
          <a:bodyPr/>
          <a:lstStyle/>
          <a:p>
            <a:r>
              <a:rPr lang="en" dirty="0"/>
              <a:t>Our </a:t>
            </a:r>
            <a:r>
              <a:rPr lang="en" b="1" dirty="0"/>
              <a:t>research and development team</a:t>
            </a:r>
            <a:endParaRPr lang="en-US" b="1" dirty="0"/>
          </a:p>
        </p:txBody>
      </p:sp>
      <p:sp>
        <p:nvSpPr>
          <p:cNvPr id="419" name="Shape 419"/>
          <p:cNvSpPr txBox="1">
            <a:spLocks noGrp="1"/>
          </p:cNvSpPr>
          <p:nvPr>
            <p:ph type="body" idx="1"/>
          </p:nvPr>
        </p:nvSpPr>
        <p:spPr>
          <a:xfrm>
            <a:off x="1489573" y="2960293"/>
            <a:ext cx="7047663" cy="10241022"/>
          </a:xfrm>
          <a:prstGeom prst="rect">
            <a:avLst/>
          </a:prstGeom>
          <a:noFill/>
          <a:ln>
            <a:noFill/>
          </a:ln>
        </p:spPr>
        <p:txBody>
          <a:bodyPr spcFirstLastPara="1" wrap="square" lIns="243800" tIns="121867" rIns="243800" bIns="121867" anchor="t" anchorCtr="0">
            <a:noAutofit/>
          </a:bodyPr>
          <a:lstStyle/>
          <a:p>
            <a:pPr marL="0" indent="0">
              <a:spcBef>
                <a:spcPts val="853"/>
              </a:spcBef>
              <a:buSzPts val="2080"/>
              <a:buNone/>
            </a:pPr>
            <a:r>
              <a:rPr lang="en" dirty="0"/>
              <a:t>Chris Granger</a:t>
            </a:r>
          </a:p>
          <a:p>
            <a:pPr marL="0" indent="0">
              <a:spcBef>
                <a:spcPts val="853"/>
              </a:spcBef>
              <a:buSzPts val="2080"/>
              <a:buNone/>
            </a:pPr>
            <a:r>
              <a:rPr lang="en" dirty="0"/>
              <a:t>Hung Ngo</a:t>
            </a:r>
          </a:p>
          <a:p>
            <a:pPr marL="0" indent="0">
              <a:spcBef>
                <a:spcPts val="853"/>
              </a:spcBef>
              <a:buSzPts val="2080"/>
              <a:buNone/>
            </a:pPr>
            <a:r>
              <a:rPr lang="en" dirty="0"/>
              <a:t>J</a:t>
            </a:r>
            <a:r>
              <a:rPr lang="en-US" dirty="0"/>
              <a:t>o</a:t>
            </a:r>
            <a:r>
              <a:rPr lang="en" dirty="0" err="1"/>
              <a:t>sh</a:t>
            </a:r>
            <a:r>
              <a:rPr lang="en" dirty="0"/>
              <a:t> Cole</a:t>
            </a:r>
          </a:p>
          <a:p>
            <a:pPr marL="0" indent="0">
              <a:spcBef>
                <a:spcPts val="853"/>
              </a:spcBef>
              <a:buSzPts val="2080"/>
              <a:buNone/>
            </a:pPr>
            <a:r>
              <a:rPr lang="en" dirty="0"/>
              <a:t>Nathan Daly</a:t>
            </a:r>
            <a:endParaRPr dirty="0"/>
          </a:p>
          <a:p>
            <a:pPr marL="0" indent="0">
              <a:spcBef>
                <a:spcPts val="853"/>
              </a:spcBef>
              <a:buSzPts val="2080"/>
              <a:buNone/>
            </a:pPr>
            <a:r>
              <a:rPr lang="en" dirty="0"/>
              <a:t>Mahmoud Abo Khamis</a:t>
            </a:r>
            <a:endParaRPr dirty="0"/>
          </a:p>
          <a:p>
            <a:pPr marL="0" indent="0">
              <a:spcBef>
                <a:spcPts val="853"/>
              </a:spcBef>
              <a:buSzPts val="2080"/>
              <a:buNone/>
            </a:pPr>
            <a:r>
              <a:rPr lang="en" dirty="0"/>
              <a:t>Martin </a:t>
            </a:r>
            <a:r>
              <a:rPr lang="en" dirty="0" err="1"/>
              <a:t>Bravenboer</a:t>
            </a:r>
            <a:endParaRPr dirty="0"/>
          </a:p>
          <a:p>
            <a:pPr marL="0" indent="0">
              <a:spcBef>
                <a:spcPts val="853"/>
              </a:spcBef>
              <a:buSzPts val="2080"/>
              <a:buNone/>
            </a:pPr>
            <a:r>
              <a:rPr lang="en" dirty="0"/>
              <a:t>Mohammad </a:t>
            </a:r>
            <a:r>
              <a:rPr lang="en" dirty="0" err="1"/>
              <a:t>Dashti</a:t>
            </a:r>
            <a:endParaRPr lang="en" dirty="0"/>
          </a:p>
          <a:p>
            <a:pPr marL="0" indent="0">
              <a:spcBef>
                <a:spcPts val="853"/>
              </a:spcBef>
              <a:buSzPts val="2080"/>
              <a:buNone/>
            </a:pPr>
            <a:r>
              <a:rPr lang="en" dirty="0"/>
              <a:t>Mohammed El </a:t>
            </a:r>
            <a:r>
              <a:rPr lang="en" dirty="0" err="1"/>
              <a:t>Seidy</a:t>
            </a:r>
            <a:endParaRPr lang="en" dirty="0"/>
          </a:p>
          <a:p>
            <a:pPr marL="0" indent="0">
              <a:spcBef>
                <a:spcPts val="853"/>
              </a:spcBef>
              <a:buSzPts val="2080"/>
              <a:buNone/>
            </a:pPr>
            <a:r>
              <a:rPr lang="en" dirty="0"/>
              <a:t>Rob </a:t>
            </a:r>
            <a:r>
              <a:rPr lang="en" dirty="0" err="1"/>
              <a:t>Vermaas</a:t>
            </a:r>
            <a:endParaRPr lang="en" dirty="0"/>
          </a:p>
          <a:p>
            <a:pPr marL="0" indent="0">
              <a:spcBef>
                <a:spcPts val="853"/>
              </a:spcBef>
              <a:buSzPts val="2080"/>
              <a:buNone/>
            </a:pPr>
            <a:r>
              <a:rPr lang="en" dirty="0" err="1"/>
              <a:t>Ruy</a:t>
            </a:r>
            <a:r>
              <a:rPr lang="en" dirty="0"/>
              <a:t> Ley-Wild</a:t>
            </a:r>
          </a:p>
          <a:p>
            <a:pPr marL="0" indent="0">
              <a:spcBef>
                <a:spcPts val="853"/>
              </a:spcBef>
              <a:buSzPts val="2080"/>
              <a:buNone/>
            </a:pPr>
            <a:r>
              <a:rPr lang="en" dirty="0"/>
              <a:t>Ryan Curtin</a:t>
            </a:r>
          </a:p>
          <a:p>
            <a:pPr marL="0" indent="0">
              <a:spcBef>
                <a:spcPts val="853"/>
              </a:spcBef>
              <a:buSzPts val="2080"/>
              <a:buNone/>
            </a:pPr>
            <a:r>
              <a:rPr lang="en" dirty="0"/>
              <a:t>Shan Shan Huang</a:t>
            </a:r>
            <a:endParaRPr dirty="0"/>
          </a:p>
          <a:p>
            <a:pPr marL="0" indent="0">
              <a:spcBef>
                <a:spcPts val="853"/>
              </a:spcBef>
              <a:buSzPts val="2080"/>
              <a:buNone/>
            </a:pPr>
            <a:r>
              <a:rPr lang="en-US" dirty="0"/>
              <a:t>Tim Sheard</a:t>
            </a:r>
          </a:p>
          <a:p>
            <a:pPr marL="0" indent="0">
              <a:spcBef>
                <a:spcPts val="853"/>
              </a:spcBef>
              <a:buSzPts val="2080"/>
              <a:buNone/>
            </a:pPr>
            <a:r>
              <a:rPr lang="en-US" dirty="0"/>
              <a:t>Todd Green</a:t>
            </a:r>
          </a:p>
          <a:p>
            <a:pPr marL="0" indent="0">
              <a:spcBef>
                <a:spcPts val="853"/>
              </a:spcBef>
              <a:buNone/>
            </a:pPr>
            <a:r>
              <a:rPr lang="en-US" dirty="0"/>
              <a:t>Todd </a:t>
            </a:r>
            <a:r>
              <a:rPr lang="en-US" dirty="0" err="1"/>
              <a:t>Veldhuizen</a:t>
            </a:r>
            <a:endParaRPr lang="en-US" dirty="0"/>
          </a:p>
          <a:p>
            <a:pPr marL="0" indent="0">
              <a:spcBef>
                <a:spcPts val="853"/>
              </a:spcBef>
              <a:buNone/>
            </a:pPr>
            <a:r>
              <a:rPr lang="en-US" dirty="0"/>
              <a:t>Tomas Uribe</a:t>
            </a:r>
          </a:p>
        </p:txBody>
      </p:sp>
      <p:sp>
        <p:nvSpPr>
          <p:cNvPr id="420" name="Shape 420"/>
          <p:cNvSpPr txBox="1">
            <a:spLocks noGrp="1"/>
          </p:cNvSpPr>
          <p:nvPr>
            <p:ph type="subTitle" idx="2"/>
          </p:nvPr>
        </p:nvSpPr>
        <p:spPr>
          <a:xfrm>
            <a:off x="1489573" y="2267425"/>
            <a:ext cx="10927200" cy="1049700"/>
          </a:xfrm>
          <a:prstGeom prst="rect">
            <a:avLst/>
          </a:prstGeom>
          <a:noFill/>
          <a:ln>
            <a:noFill/>
          </a:ln>
        </p:spPr>
        <p:txBody>
          <a:bodyPr spcFirstLastPara="1" wrap="square" lIns="243800" tIns="243800" rIns="243800" bIns="243800" anchor="t" anchorCtr="0">
            <a:noAutofit/>
          </a:bodyPr>
          <a:lstStyle/>
          <a:p>
            <a:pPr marL="0" indent="0">
              <a:spcBef>
                <a:spcPts val="853"/>
              </a:spcBef>
              <a:buSzPts val="2080"/>
              <a:buNone/>
            </a:pPr>
            <a:r>
              <a:rPr lang="en" sz="3733" dirty="0"/>
              <a:t>Product</a:t>
            </a:r>
            <a:endParaRPr sz="3733" dirty="0"/>
          </a:p>
        </p:txBody>
      </p:sp>
      <p:sp>
        <p:nvSpPr>
          <p:cNvPr id="8" name="Shape 419">
            <a:extLst>
              <a:ext uri="{FF2B5EF4-FFF2-40B4-BE49-F238E27FC236}">
                <a16:creationId xmlns:a16="http://schemas.microsoft.com/office/drawing/2014/main" id="{AF243540-3FDB-1D42-8DC6-5174443F78D3}"/>
              </a:ext>
            </a:extLst>
          </p:cNvPr>
          <p:cNvSpPr txBox="1">
            <a:spLocks/>
          </p:cNvSpPr>
          <p:nvPr/>
        </p:nvSpPr>
        <p:spPr>
          <a:xfrm>
            <a:off x="16548936" y="2960292"/>
            <a:ext cx="7047663" cy="10241021"/>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None/>
            </a:pPr>
            <a:r>
              <a:rPr lang="en-US" dirty="0"/>
              <a:t>Andrea Cali</a:t>
            </a:r>
          </a:p>
          <a:p>
            <a:pPr marL="0" indent="0">
              <a:spcBef>
                <a:spcPts val="853"/>
              </a:spcBef>
              <a:buSzPts val="2080"/>
              <a:buNone/>
            </a:pPr>
            <a:r>
              <a:rPr lang="en-US" dirty="0"/>
              <a:t>Ben Moseley </a:t>
            </a:r>
          </a:p>
          <a:p>
            <a:pPr marL="0" indent="0">
              <a:spcBef>
                <a:spcPts val="853"/>
              </a:spcBef>
              <a:buSzPts val="2080"/>
              <a:buNone/>
            </a:pPr>
            <a:r>
              <a:rPr lang="en-US" dirty="0"/>
              <a:t>Benny </a:t>
            </a:r>
            <a:r>
              <a:rPr lang="en-US" dirty="0" err="1"/>
              <a:t>Kimelfeld</a:t>
            </a:r>
            <a:endParaRPr lang="en-US" dirty="0"/>
          </a:p>
          <a:p>
            <a:pPr marL="0" indent="0">
              <a:spcBef>
                <a:spcPts val="853"/>
              </a:spcBef>
              <a:buNone/>
            </a:pPr>
            <a:r>
              <a:rPr lang="en-US" dirty="0"/>
              <a:t>Dan </a:t>
            </a:r>
            <a:r>
              <a:rPr lang="en-US" dirty="0" err="1"/>
              <a:t>Olteanu</a:t>
            </a:r>
            <a:r>
              <a:rPr lang="en-US" dirty="0"/>
              <a:t> + Max </a:t>
            </a:r>
            <a:r>
              <a:rPr lang="en-US" dirty="0" err="1"/>
              <a:t>Schleich</a:t>
            </a:r>
            <a:endParaRPr lang="en-US" dirty="0"/>
          </a:p>
          <a:p>
            <a:pPr marL="0" indent="0">
              <a:spcBef>
                <a:spcPts val="853"/>
              </a:spcBef>
              <a:buNone/>
            </a:pPr>
            <a:r>
              <a:rPr lang="en-US" dirty="0"/>
              <a:t>Dan Suciu</a:t>
            </a:r>
          </a:p>
          <a:p>
            <a:pPr marL="0" indent="0">
              <a:spcBef>
                <a:spcPts val="853"/>
              </a:spcBef>
              <a:buSzPts val="2080"/>
              <a:buNone/>
            </a:pPr>
            <a:r>
              <a:rPr lang="en-US" dirty="0"/>
              <a:t>Guy Van den </a:t>
            </a:r>
            <a:r>
              <a:rPr lang="en-US" dirty="0" err="1"/>
              <a:t>Broeck</a:t>
            </a:r>
            <a:endParaRPr lang="en-US" dirty="0"/>
          </a:p>
          <a:p>
            <a:pPr marL="0" indent="0">
              <a:spcBef>
                <a:spcPts val="853"/>
              </a:spcBef>
              <a:buSzPts val="2080"/>
              <a:buNone/>
            </a:pPr>
            <a:r>
              <a:rPr lang="en-US" dirty="0"/>
              <a:t>Irma </a:t>
            </a:r>
            <a:r>
              <a:rPr lang="en-US" dirty="0" err="1"/>
              <a:t>Ravkic</a:t>
            </a:r>
            <a:endParaRPr lang="en-US" dirty="0"/>
          </a:p>
          <a:p>
            <a:pPr marL="0" indent="0">
              <a:spcBef>
                <a:spcPts val="853"/>
              </a:spcBef>
              <a:buSzPts val="2080"/>
              <a:buNone/>
            </a:pPr>
            <a:r>
              <a:rPr lang="en-US" dirty="0"/>
              <a:t>Jan </a:t>
            </a:r>
            <a:r>
              <a:rPr lang="en-US" dirty="0" err="1"/>
              <a:t>Vitek</a:t>
            </a:r>
            <a:r>
              <a:rPr lang="en-US" dirty="0"/>
              <a:t> + Artem </a:t>
            </a:r>
            <a:r>
              <a:rPr lang="en-US" dirty="0" err="1"/>
              <a:t>Pelenitsyn</a:t>
            </a:r>
            <a:endParaRPr lang="en-US" dirty="0"/>
          </a:p>
          <a:p>
            <a:pPr marL="0" indent="0">
              <a:spcBef>
                <a:spcPts val="853"/>
              </a:spcBef>
              <a:buSzPts val="2080"/>
              <a:buNone/>
            </a:pPr>
            <a:r>
              <a:rPr lang="en-US" dirty="0"/>
              <a:t>Ken Ross</a:t>
            </a:r>
          </a:p>
          <a:p>
            <a:pPr marL="0" indent="0">
              <a:spcBef>
                <a:spcPts val="853"/>
              </a:spcBef>
              <a:buSzPts val="2080"/>
              <a:buNone/>
            </a:pPr>
            <a:r>
              <a:rPr lang="en-US" dirty="0"/>
              <a:t>Kirk </a:t>
            </a:r>
            <a:r>
              <a:rPr lang="en-US" dirty="0" err="1"/>
              <a:t>Pruhs</a:t>
            </a:r>
            <a:r>
              <a:rPr lang="en-US" dirty="0"/>
              <a:t> + Alireza </a:t>
            </a:r>
            <a:r>
              <a:rPr lang="en-US" dirty="0" err="1"/>
              <a:t>Samadian</a:t>
            </a:r>
            <a:endParaRPr lang="en-US" dirty="0"/>
          </a:p>
          <a:p>
            <a:pPr marL="0" indent="0">
              <a:spcBef>
                <a:spcPts val="853"/>
              </a:spcBef>
              <a:buSzPts val="2080"/>
              <a:buNone/>
            </a:pPr>
            <a:r>
              <a:rPr lang="en-US" dirty="0" err="1"/>
              <a:t>Lise</a:t>
            </a:r>
            <a:r>
              <a:rPr lang="en-US" dirty="0"/>
              <a:t> </a:t>
            </a:r>
            <a:r>
              <a:rPr lang="en-US" dirty="0" err="1"/>
              <a:t>Getoor</a:t>
            </a:r>
            <a:endParaRPr lang="en-US" dirty="0"/>
          </a:p>
          <a:p>
            <a:pPr marL="0" indent="0">
              <a:spcBef>
                <a:spcPts val="853"/>
              </a:spcBef>
              <a:buSzPts val="2080"/>
              <a:buNone/>
            </a:pPr>
            <a:r>
              <a:rPr lang="en-US" dirty="0"/>
              <a:t>Leo </a:t>
            </a:r>
            <a:r>
              <a:rPr lang="en-US" dirty="0" err="1"/>
              <a:t>Bertossi</a:t>
            </a:r>
            <a:endParaRPr lang="en-US" dirty="0"/>
          </a:p>
          <a:p>
            <a:pPr marL="0" indent="0">
              <a:spcBef>
                <a:spcPts val="853"/>
              </a:spcBef>
              <a:buSzPts val="2080"/>
              <a:buNone/>
            </a:pPr>
            <a:r>
              <a:rPr lang="en-US" dirty="0"/>
              <a:t>Long Nguyen</a:t>
            </a:r>
          </a:p>
          <a:p>
            <a:pPr marL="0" indent="0">
              <a:spcBef>
                <a:spcPts val="853"/>
              </a:spcBef>
              <a:buSzPts val="2080"/>
              <a:buNone/>
            </a:pPr>
            <a:r>
              <a:rPr lang="en-US" dirty="0"/>
              <a:t>Peter </a:t>
            </a:r>
            <a:r>
              <a:rPr lang="en-US" dirty="0" err="1"/>
              <a:t>Boncz</a:t>
            </a:r>
            <a:r>
              <a:rPr lang="en-US" dirty="0"/>
              <a:t> + Richard </a:t>
            </a:r>
            <a:r>
              <a:rPr lang="en-US" dirty="0" err="1"/>
              <a:t>Gankema</a:t>
            </a:r>
            <a:endParaRPr lang="en-US" dirty="0"/>
          </a:p>
          <a:p>
            <a:pPr marL="0" indent="0">
              <a:spcBef>
                <a:spcPts val="853"/>
              </a:spcBef>
              <a:buSzPts val="2080"/>
              <a:buNone/>
            </a:pPr>
            <a:r>
              <a:rPr lang="en-US" dirty="0" err="1"/>
              <a:t>Sriraam</a:t>
            </a:r>
            <a:r>
              <a:rPr lang="en-US" dirty="0"/>
              <a:t> Natarajan + Nandini Ramanan</a:t>
            </a:r>
          </a:p>
          <a:p>
            <a:pPr marL="0" indent="0">
              <a:spcBef>
                <a:spcPts val="853"/>
              </a:spcBef>
              <a:buSzPts val="2080"/>
              <a:buNone/>
            </a:pPr>
            <a:r>
              <a:rPr lang="en-US" dirty="0" err="1"/>
              <a:t>Sungjin</a:t>
            </a:r>
            <a:r>
              <a:rPr lang="en-US" dirty="0"/>
              <a:t> </a:t>
            </a:r>
            <a:r>
              <a:rPr lang="en-US" dirty="0" err="1"/>
              <a:t>Im</a:t>
            </a:r>
            <a:endParaRPr lang="en-US" dirty="0"/>
          </a:p>
          <a:p>
            <a:pPr marL="0" indent="0">
              <a:spcBef>
                <a:spcPts val="853"/>
              </a:spcBef>
              <a:buSzPts val="2080"/>
              <a:buNone/>
            </a:pPr>
            <a:r>
              <a:rPr lang="en-US" dirty="0" err="1"/>
              <a:t>Vibhav</a:t>
            </a:r>
            <a:r>
              <a:rPr lang="en-US" dirty="0"/>
              <a:t> </a:t>
            </a:r>
            <a:r>
              <a:rPr lang="en-US" dirty="0" err="1"/>
              <a:t>Gogate</a:t>
            </a:r>
            <a:endParaRPr lang="en-US" sz="4400" dirty="0"/>
          </a:p>
          <a:p>
            <a:pPr marL="0" indent="0">
              <a:spcBef>
                <a:spcPts val="853"/>
              </a:spcBef>
              <a:buSzPts val="2080"/>
              <a:buFont typeface="Open Sans Light"/>
              <a:buNone/>
            </a:pPr>
            <a:endParaRPr lang="en-US" dirty="0"/>
          </a:p>
        </p:txBody>
      </p:sp>
      <p:sp>
        <p:nvSpPr>
          <p:cNvPr id="9" name="Shape 420">
            <a:extLst>
              <a:ext uri="{FF2B5EF4-FFF2-40B4-BE49-F238E27FC236}">
                <a16:creationId xmlns:a16="http://schemas.microsoft.com/office/drawing/2014/main" id="{CFA91800-362E-124A-BED5-7E5AE48FF6E5}"/>
              </a:ext>
            </a:extLst>
          </p:cNvPr>
          <p:cNvSpPr txBox="1">
            <a:spLocks/>
          </p:cNvSpPr>
          <p:nvPr/>
        </p:nvSpPr>
        <p:spPr>
          <a:xfrm>
            <a:off x="16548936" y="2267425"/>
            <a:ext cx="7403264"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Faculty Network (20% + summers)</a:t>
            </a:r>
          </a:p>
        </p:txBody>
      </p:sp>
      <p:sp>
        <p:nvSpPr>
          <p:cNvPr id="10" name="Shape 419">
            <a:extLst>
              <a:ext uri="{FF2B5EF4-FFF2-40B4-BE49-F238E27FC236}">
                <a16:creationId xmlns:a16="http://schemas.microsoft.com/office/drawing/2014/main" id="{7F3F048D-168B-D046-8C12-D0CD86DD60CB}"/>
              </a:ext>
            </a:extLst>
          </p:cNvPr>
          <p:cNvSpPr txBox="1">
            <a:spLocks/>
          </p:cNvSpPr>
          <p:nvPr/>
        </p:nvSpPr>
        <p:spPr>
          <a:xfrm>
            <a:off x="9690936" y="2960292"/>
            <a:ext cx="7047663" cy="10241021"/>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None/>
            </a:pPr>
            <a:r>
              <a:rPr lang="en-US" dirty="0"/>
              <a:t>Ala </a:t>
            </a:r>
            <a:r>
              <a:rPr lang="en-US" dirty="0" err="1"/>
              <a:t>Eddine</a:t>
            </a:r>
            <a:r>
              <a:rPr lang="en-US" dirty="0"/>
              <a:t> </a:t>
            </a:r>
            <a:r>
              <a:rPr lang="en-US" dirty="0" err="1"/>
              <a:t>Ayadi</a:t>
            </a:r>
            <a:endParaRPr lang="en-US" dirty="0"/>
          </a:p>
          <a:p>
            <a:pPr marL="0" indent="0">
              <a:spcBef>
                <a:spcPts val="853"/>
              </a:spcBef>
              <a:buSzPts val="2080"/>
              <a:buNone/>
            </a:pPr>
            <a:r>
              <a:rPr lang="en-US" dirty="0"/>
              <a:t>Beverly Wright</a:t>
            </a:r>
          </a:p>
          <a:p>
            <a:pPr marL="0" indent="0">
              <a:spcBef>
                <a:spcPts val="853"/>
              </a:spcBef>
              <a:buSzPts val="2080"/>
              <a:buNone/>
            </a:pPr>
            <a:r>
              <a:rPr lang="en-US" dirty="0"/>
              <a:t>Cassi Hunt</a:t>
            </a:r>
          </a:p>
          <a:p>
            <a:pPr marL="0" indent="0">
              <a:spcBef>
                <a:spcPts val="853"/>
              </a:spcBef>
              <a:buSzPts val="2080"/>
              <a:buNone/>
            </a:pPr>
            <a:r>
              <a:rPr lang="en-US" dirty="0"/>
              <a:t>Emir </a:t>
            </a:r>
            <a:r>
              <a:rPr lang="en-US" dirty="0" err="1"/>
              <a:t>Pasalic</a:t>
            </a:r>
            <a:endParaRPr lang="en-US" dirty="0"/>
          </a:p>
          <a:p>
            <a:pPr marL="0" indent="0">
              <a:spcBef>
                <a:spcPts val="853"/>
              </a:spcBef>
              <a:buSzPts val="2080"/>
              <a:buNone/>
            </a:pPr>
            <a:r>
              <a:rPr lang="en-US" dirty="0" err="1"/>
              <a:t>Foula</a:t>
            </a:r>
            <a:r>
              <a:rPr lang="en-US" dirty="0"/>
              <a:t> </a:t>
            </a:r>
            <a:r>
              <a:rPr lang="en-US" dirty="0" err="1"/>
              <a:t>Vagena</a:t>
            </a:r>
            <a:endParaRPr lang="en-US" dirty="0"/>
          </a:p>
          <a:p>
            <a:pPr marL="0" indent="0">
              <a:spcBef>
                <a:spcPts val="853"/>
              </a:spcBef>
              <a:buSzPts val="2080"/>
              <a:buNone/>
            </a:pPr>
            <a:r>
              <a:rPr lang="en-US" dirty="0" err="1"/>
              <a:t>Ilias</a:t>
            </a:r>
            <a:r>
              <a:rPr lang="en-US" dirty="0"/>
              <a:t> </a:t>
            </a:r>
            <a:r>
              <a:rPr lang="en-US" dirty="0" err="1"/>
              <a:t>Fountalis</a:t>
            </a:r>
            <a:endParaRPr lang="en-US" dirty="0"/>
          </a:p>
          <a:p>
            <a:pPr marL="0" indent="0">
              <a:spcBef>
                <a:spcPts val="853"/>
              </a:spcBef>
              <a:buSzPts val="2080"/>
              <a:buNone/>
            </a:pPr>
            <a:r>
              <a:rPr lang="en-US" dirty="0"/>
              <a:t>Long Le</a:t>
            </a:r>
          </a:p>
          <a:p>
            <a:pPr marL="0" indent="0">
              <a:spcBef>
                <a:spcPts val="853"/>
              </a:spcBef>
              <a:buSzPts val="2080"/>
              <a:buNone/>
            </a:pPr>
            <a:r>
              <a:rPr lang="en-US" dirty="0" err="1"/>
              <a:t>Marouene</a:t>
            </a:r>
            <a:r>
              <a:rPr lang="en-US" dirty="0"/>
              <a:t> Gandoura</a:t>
            </a:r>
          </a:p>
          <a:p>
            <a:pPr marL="0" indent="0">
              <a:spcBef>
                <a:spcPts val="853"/>
              </a:spcBef>
              <a:buSzPts val="2080"/>
              <a:buNone/>
            </a:pPr>
            <a:r>
              <a:rPr lang="en-US" dirty="0"/>
              <a:t>Mike Olson</a:t>
            </a:r>
          </a:p>
          <a:p>
            <a:pPr marL="0" indent="0">
              <a:spcBef>
                <a:spcPts val="853"/>
              </a:spcBef>
              <a:buSzPts val="2080"/>
              <a:buNone/>
            </a:pPr>
            <a:r>
              <a:rPr lang="en-US" dirty="0"/>
              <a:t>Mo </a:t>
            </a:r>
            <a:r>
              <a:rPr lang="en-US" dirty="0" err="1"/>
              <a:t>Bazarra</a:t>
            </a:r>
            <a:endParaRPr lang="en-US" dirty="0"/>
          </a:p>
          <a:p>
            <a:pPr marL="0" indent="0">
              <a:spcBef>
                <a:spcPts val="853"/>
              </a:spcBef>
              <a:buSzPts val="2080"/>
              <a:buNone/>
            </a:pPr>
            <a:r>
              <a:rPr lang="en-US" dirty="0"/>
              <a:t>Nikolaos </a:t>
            </a:r>
            <a:r>
              <a:rPr lang="en-US" dirty="0" err="1"/>
              <a:t>Vasiloglou</a:t>
            </a:r>
            <a:endParaRPr lang="en-US" dirty="0"/>
          </a:p>
          <a:p>
            <a:pPr marL="0" indent="0">
              <a:spcBef>
                <a:spcPts val="853"/>
              </a:spcBef>
              <a:buSzPts val="2080"/>
              <a:buNone/>
            </a:pPr>
            <a:r>
              <a:rPr lang="en-US" dirty="0" err="1"/>
              <a:t>Pigi</a:t>
            </a:r>
            <a:r>
              <a:rPr lang="en-US" dirty="0"/>
              <a:t> Kouki</a:t>
            </a:r>
          </a:p>
          <a:p>
            <a:pPr marL="0" indent="0">
              <a:spcBef>
                <a:spcPts val="853"/>
              </a:spcBef>
              <a:buSzPts val="2080"/>
              <a:buNone/>
            </a:pPr>
            <a:r>
              <a:rPr lang="en-US" dirty="0"/>
              <a:t>Stefan Pabst</a:t>
            </a:r>
          </a:p>
          <a:p>
            <a:pPr marL="0" indent="0">
              <a:spcBef>
                <a:spcPts val="853"/>
              </a:spcBef>
              <a:buSzPts val="2080"/>
              <a:buNone/>
            </a:pPr>
            <a:r>
              <a:rPr lang="en-US" dirty="0"/>
              <a:t>Steve </a:t>
            </a:r>
            <a:r>
              <a:rPr lang="en-US" dirty="0" err="1"/>
              <a:t>Bertolani</a:t>
            </a:r>
            <a:endParaRPr lang="en-US" dirty="0"/>
          </a:p>
          <a:p>
            <a:pPr marL="0" indent="0">
              <a:spcBef>
                <a:spcPts val="853"/>
              </a:spcBef>
              <a:buSzPts val="2080"/>
              <a:buNone/>
            </a:pPr>
            <a:r>
              <a:rPr lang="en-US" dirty="0" err="1"/>
              <a:t>Thrilok</a:t>
            </a:r>
            <a:r>
              <a:rPr lang="en-US" dirty="0"/>
              <a:t> </a:t>
            </a:r>
            <a:r>
              <a:rPr lang="en-US" dirty="0" err="1"/>
              <a:t>Nagamalla</a:t>
            </a:r>
            <a:endParaRPr lang="en-US" sz="4400" dirty="0"/>
          </a:p>
          <a:p>
            <a:pPr marL="0" indent="0">
              <a:spcBef>
                <a:spcPts val="853"/>
              </a:spcBef>
              <a:buSzPts val="2080"/>
              <a:buFont typeface="Open Sans Light"/>
              <a:buNone/>
            </a:pPr>
            <a:endParaRPr lang="en-US" dirty="0"/>
          </a:p>
        </p:txBody>
      </p:sp>
      <p:sp>
        <p:nvSpPr>
          <p:cNvPr id="11" name="Shape 420">
            <a:extLst>
              <a:ext uri="{FF2B5EF4-FFF2-40B4-BE49-F238E27FC236}">
                <a16:creationId xmlns:a16="http://schemas.microsoft.com/office/drawing/2014/main" id="{BC473221-4EE0-0341-908D-52E4FA83A0BA}"/>
              </a:ext>
            </a:extLst>
          </p:cNvPr>
          <p:cNvSpPr txBox="1">
            <a:spLocks/>
          </p:cNvSpPr>
          <p:nvPr/>
        </p:nvSpPr>
        <p:spPr>
          <a:xfrm>
            <a:off x="9690936" y="2267425"/>
            <a:ext cx="7403264"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Data Science</a:t>
            </a:r>
          </a:p>
        </p:txBody>
      </p:sp>
      <p:sp>
        <p:nvSpPr>
          <p:cNvPr id="12" name="Shape 555">
            <a:extLst>
              <a:ext uri="{FF2B5EF4-FFF2-40B4-BE49-F238E27FC236}">
                <a16:creationId xmlns:a16="http://schemas.microsoft.com/office/drawing/2014/main" id="{33EE6F31-6BD7-2248-9788-A4476FE79D40}"/>
              </a:ext>
            </a:extLst>
          </p:cNvPr>
          <p:cNvSpPr txBox="1">
            <a:spLocks/>
          </p:cNvSpPr>
          <p:nvPr/>
        </p:nvSpPr>
        <p:spPr>
          <a:xfrm>
            <a:off x="21419127" y="13201315"/>
            <a:ext cx="1306187" cy="320721"/>
          </a:xfrm>
          <a:prstGeom prst="rect">
            <a:avLst/>
          </a:prstGeom>
          <a:noFill/>
          <a:ln w="12700">
            <a:noFill/>
            <a:miter lim="400000"/>
          </a:ln>
        </p:spPr>
        <p:txBody>
          <a:bodyPr spcFirstLastPara="1" wrap="square" lIns="50800" tIns="50800" rIns="50800" bIns="50800" anchor="t" anchorCtr="0">
            <a:spAutoFit/>
          </a:bodyPr>
          <a:lstStyle>
            <a:defPPr marR="0" lvl="0" algn="l" rtl="0">
              <a:lnSpc>
                <a:spcPct val="100000"/>
              </a:lnSpc>
              <a:spcBef>
                <a:spcPts val="0"/>
              </a:spcBef>
              <a:spcAft>
                <a:spcPts val="0"/>
              </a:spcAft>
              <a:defRPr/>
            </a:defPPr>
            <a:lvl1pPr marL="457200" marR="0" lvl="0" indent="-431800" algn="r" rtl="0">
              <a:lnSpc>
                <a:spcPct val="100000"/>
              </a:lnSpc>
              <a:spcBef>
                <a:spcPts val="0"/>
              </a:spcBef>
              <a:spcAft>
                <a:spcPts val="0"/>
              </a:spcAft>
              <a:buClr>
                <a:srgbClr val="000000"/>
              </a:buClr>
              <a:buSzPts val="3200"/>
              <a:buFont typeface="Arial"/>
              <a:buNone/>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914400" marR="0" lvl="1"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2pPr>
            <a:lvl3pPr marL="1371600" marR="0" lvl="2"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3pPr>
            <a:lvl4pPr marL="1828800" marR="0" lvl="3"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4pPr>
            <a:lvl5pPr marL="2286000" marR="0" lvl="4"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5pPr>
            <a:lvl6pPr marL="2743200" marR="0" lvl="5"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6pPr>
            <a:lvl7pPr marL="3200400" marR="0" lvl="6"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7pPr>
            <a:lvl8pPr marL="3657600" marR="0" lvl="7"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8pPr>
            <a:lvl9pPr marL="4114800" marR="0" lvl="8"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9pPr>
          </a:lstStyle>
          <a:p>
            <a:pPr marL="0" indent="0" defTabSz="825500" hangingPunct="0">
              <a:buClrTx/>
              <a:buSzTx/>
              <a:buFontTx/>
              <a:buNone/>
              <a:defRPr/>
            </a:pPr>
            <a:fld id="{86CB4B4D-7CA3-9044-876B-883B54F8677D}" type="slidenum">
              <a:rPr lang="en-US" smtClean="0"/>
              <a:pPr marL="0" indent="0" defTabSz="825500" hangingPunct="0">
                <a:buClrTx/>
                <a:buSzTx/>
                <a:buFontTx/>
                <a:buNone/>
                <a:defRPr/>
              </a:pPr>
              <a:t>98</a:t>
            </a:fld>
            <a:endParaRPr lang="en-US" dirty="0"/>
          </a:p>
        </p:txBody>
      </p:sp>
    </p:spTree>
    <p:extLst>
      <p:ext uri="{BB962C8B-B14F-4D97-AF65-F5344CB8AC3E}">
        <p14:creationId xmlns:p14="http://schemas.microsoft.com/office/powerpoint/2010/main" val="2284505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a:extLst>
              <a:ext uri="{FF2B5EF4-FFF2-40B4-BE49-F238E27FC236}">
                <a16:creationId xmlns:a16="http://schemas.microsoft.com/office/drawing/2014/main" id="{52510B7F-1637-1243-9768-D51F2E5D08BB}"/>
              </a:ext>
            </a:extLst>
          </p:cNvPr>
          <p:cNvSpPr>
            <a:spLocks noGrp="1"/>
          </p:cNvSpPr>
          <p:nvPr>
            <p:ph type="title"/>
          </p:nvPr>
        </p:nvSpPr>
        <p:spPr/>
        <p:txBody>
          <a:bodyPr/>
          <a:lstStyle/>
          <a:p>
            <a:r>
              <a:rPr lang="en" dirty="0"/>
              <a:t>Our </a:t>
            </a:r>
            <a:r>
              <a:rPr lang="en" b="1" dirty="0"/>
              <a:t>field and admin team</a:t>
            </a:r>
            <a:endParaRPr lang="en-US" b="1" dirty="0"/>
          </a:p>
        </p:txBody>
      </p:sp>
      <p:sp>
        <p:nvSpPr>
          <p:cNvPr id="419" name="Shape 419"/>
          <p:cNvSpPr txBox="1">
            <a:spLocks noGrp="1"/>
          </p:cNvSpPr>
          <p:nvPr>
            <p:ph type="body" idx="1"/>
          </p:nvPr>
        </p:nvSpPr>
        <p:spPr>
          <a:xfrm>
            <a:off x="1489573" y="3317125"/>
            <a:ext cx="8326780" cy="8060700"/>
          </a:xfrm>
          <a:prstGeom prst="rect">
            <a:avLst/>
          </a:prstGeom>
          <a:noFill/>
          <a:ln>
            <a:noFill/>
          </a:ln>
        </p:spPr>
        <p:txBody>
          <a:bodyPr spcFirstLastPara="1" wrap="square" lIns="243800" tIns="121867" rIns="243800" bIns="121867" anchor="t" anchorCtr="0">
            <a:noAutofit/>
          </a:bodyPr>
          <a:lstStyle/>
          <a:p>
            <a:pPr marL="0" indent="0">
              <a:spcBef>
                <a:spcPts val="853"/>
              </a:spcBef>
              <a:buSzPts val="2080"/>
              <a:buNone/>
            </a:pPr>
            <a:r>
              <a:rPr lang="en-US" dirty="0"/>
              <a:t>Chris </a:t>
            </a:r>
            <a:r>
              <a:rPr lang="en-US" dirty="0" err="1"/>
              <a:t>Debellis</a:t>
            </a:r>
            <a:r>
              <a:rPr lang="en-US" dirty="0"/>
              <a:t>		CLIENT ENGAGEMENT</a:t>
            </a:r>
          </a:p>
          <a:p>
            <a:pPr marL="0" indent="0">
              <a:spcBef>
                <a:spcPts val="853"/>
              </a:spcBef>
              <a:buSzPts val="2080"/>
              <a:buNone/>
            </a:pPr>
            <a:r>
              <a:rPr lang="en-US" dirty="0"/>
              <a:t>Derek </a:t>
            </a:r>
            <a:r>
              <a:rPr lang="en-US" dirty="0" err="1"/>
              <a:t>DiPerna</a:t>
            </a:r>
            <a:r>
              <a:rPr lang="en-US" dirty="0"/>
              <a:t>		COO</a:t>
            </a:r>
          </a:p>
          <a:p>
            <a:pPr marL="0" indent="0">
              <a:spcBef>
                <a:spcPts val="853"/>
              </a:spcBef>
              <a:buSzPts val="2080"/>
              <a:buNone/>
            </a:pPr>
            <a:r>
              <a:rPr lang="en-US" dirty="0"/>
              <a:t>John </a:t>
            </a:r>
            <a:r>
              <a:rPr lang="en-US" dirty="0" err="1"/>
              <a:t>Bloys</a:t>
            </a:r>
            <a:r>
              <a:rPr lang="en-US" dirty="0"/>
              <a:t>			CLIENT ENGAGEMENT</a:t>
            </a:r>
          </a:p>
          <a:p>
            <a:pPr marL="0" indent="0">
              <a:spcBef>
                <a:spcPts val="853"/>
              </a:spcBef>
              <a:buSzPts val="2080"/>
              <a:buNone/>
            </a:pPr>
            <a:r>
              <a:rPr lang="en-US" dirty="0"/>
              <a:t>Jordan Wright		CLIENT ENGAGEMENT</a:t>
            </a:r>
          </a:p>
          <a:p>
            <a:pPr marL="0" indent="0">
              <a:spcBef>
                <a:spcPts val="853"/>
              </a:spcBef>
              <a:buSzPts val="2080"/>
              <a:buNone/>
            </a:pPr>
            <a:r>
              <a:rPr lang="en-US" dirty="0" err="1"/>
              <a:t>Lizi</a:t>
            </a:r>
            <a:r>
              <a:rPr lang="en-US" dirty="0"/>
              <a:t> </a:t>
            </a:r>
            <a:r>
              <a:rPr lang="en-US" dirty="0" err="1"/>
              <a:t>Vermaas</a:t>
            </a:r>
            <a:r>
              <a:rPr lang="en-US" dirty="0"/>
              <a:t>-Viola		CLIENT ENGAGEMENT</a:t>
            </a:r>
          </a:p>
          <a:p>
            <a:pPr marL="0" indent="0">
              <a:spcBef>
                <a:spcPts val="853"/>
              </a:spcBef>
              <a:buSzPts val="2080"/>
              <a:buNone/>
            </a:pPr>
            <a:r>
              <a:rPr lang="en-US" dirty="0"/>
              <a:t>Michael </a:t>
            </a:r>
            <a:r>
              <a:rPr lang="en-US" dirty="0" err="1"/>
              <a:t>Bromme</a:t>
            </a:r>
            <a:r>
              <a:rPr lang="en-US" dirty="0"/>
              <a:t>		REVENUE</a:t>
            </a:r>
          </a:p>
          <a:p>
            <a:pPr marL="0" indent="0">
              <a:spcBef>
                <a:spcPts val="853"/>
              </a:spcBef>
              <a:buSzPts val="2080"/>
              <a:buNone/>
            </a:pPr>
            <a:r>
              <a:rPr lang="en-US" dirty="0"/>
              <a:t>Robert Peterson		DESIGN</a:t>
            </a:r>
          </a:p>
          <a:p>
            <a:pPr marL="0" indent="0">
              <a:spcBef>
                <a:spcPts val="853"/>
              </a:spcBef>
              <a:buSzPts val="2080"/>
              <a:buNone/>
            </a:pPr>
            <a:r>
              <a:rPr lang="en-US" dirty="0"/>
              <a:t>Samantha Cardinale	DESIGN</a:t>
            </a:r>
          </a:p>
        </p:txBody>
      </p:sp>
      <p:sp>
        <p:nvSpPr>
          <p:cNvPr id="420" name="Shape 420"/>
          <p:cNvSpPr txBox="1">
            <a:spLocks noGrp="1"/>
          </p:cNvSpPr>
          <p:nvPr>
            <p:ph type="subTitle" idx="2"/>
          </p:nvPr>
        </p:nvSpPr>
        <p:spPr>
          <a:xfrm>
            <a:off x="1489573" y="2267425"/>
            <a:ext cx="10927200" cy="1049700"/>
          </a:xfrm>
          <a:prstGeom prst="rect">
            <a:avLst/>
          </a:prstGeom>
          <a:noFill/>
          <a:ln>
            <a:noFill/>
          </a:ln>
        </p:spPr>
        <p:txBody>
          <a:bodyPr spcFirstLastPara="1" wrap="square" lIns="243800" tIns="243800" rIns="243800" bIns="243800" anchor="t" anchorCtr="0">
            <a:noAutofit/>
          </a:bodyPr>
          <a:lstStyle/>
          <a:p>
            <a:pPr marL="0" indent="0">
              <a:spcBef>
                <a:spcPts val="853"/>
              </a:spcBef>
              <a:buSzPts val="2080"/>
              <a:buNone/>
            </a:pPr>
            <a:r>
              <a:rPr lang="en" sz="3733" dirty="0"/>
              <a:t>Field</a:t>
            </a:r>
            <a:endParaRPr sz="3733" dirty="0"/>
          </a:p>
        </p:txBody>
      </p:sp>
      <p:sp>
        <p:nvSpPr>
          <p:cNvPr id="12" name="Shape 555">
            <a:extLst>
              <a:ext uri="{FF2B5EF4-FFF2-40B4-BE49-F238E27FC236}">
                <a16:creationId xmlns:a16="http://schemas.microsoft.com/office/drawing/2014/main" id="{33EE6F31-6BD7-2248-9788-A4476FE79D40}"/>
              </a:ext>
            </a:extLst>
          </p:cNvPr>
          <p:cNvSpPr txBox="1">
            <a:spLocks/>
          </p:cNvSpPr>
          <p:nvPr/>
        </p:nvSpPr>
        <p:spPr>
          <a:xfrm>
            <a:off x="21419127" y="13201315"/>
            <a:ext cx="1306187" cy="320721"/>
          </a:xfrm>
          <a:prstGeom prst="rect">
            <a:avLst/>
          </a:prstGeom>
          <a:noFill/>
          <a:ln w="12700">
            <a:noFill/>
            <a:miter lim="400000"/>
          </a:ln>
        </p:spPr>
        <p:txBody>
          <a:bodyPr spcFirstLastPara="1" wrap="square" lIns="50800" tIns="50800" rIns="50800" bIns="50800" anchor="t" anchorCtr="0">
            <a:spAutoFit/>
          </a:bodyPr>
          <a:lstStyle>
            <a:defPPr marR="0" lvl="0" algn="l" rtl="0">
              <a:lnSpc>
                <a:spcPct val="100000"/>
              </a:lnSpc>
              <a:spcBef>
                <a:spcPts val="0"/>
              </a:spcBef>
              <a:spcAft>
                <a:spcPts val="0"/>
              </a:spcAft>
              <a:defRPr/>
            </a:defPPr>
            <a:lvl1pPr marL="457200" marR="0" lvl="0" indent="-431800" algn="r" rtl="0">
              <a:lnSpc>
                <a:spcPct val="100000"/>
              </a:lnSpc>
              <a:spcBef>
                <a:spcPts val="0"/>
              </a:spcBef>
              <a:spcAft>
                <a:spcPts val="0"/>
              </a:spcAft>
              <a:buClr>
                <a:srgbClr val="000000"/>
              </a:buClr>
              <a:buSzPts val="3200"/>
              <a:buFont typeface="Arial"/>
              <a:buNone/>
              <a:defRPr sz="1600" b="0" i="0" u="none" strike="noStrike" cap="none">
                <a:solidFill>
                  <a:srgbClr val="53585F"/>
                </a:solidFill>
                <a:latin typeface="Helvetica Neue" panose="02000503000000020004" pitchFamily="2" charset="0"/>
                <a:ea typeface="Helvetica Neue" panose="02000503000000020004" pitchFamily="2" charset="0"/>
                <a:cs typeface="Helvetica Neue" panose="02000503000000020004" pitchFamily="2" charset="0"/>
                <a:sym typeface="San Francisco Display Regular"/>
              </a:defRPr>
            </a:lvl1pPr>
            <a:lvl2pPr marL="914400" marR="0" lvl="1"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2pPr>
            <a:lvl3pPr marL="1371600" marR="0" lvl="2"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3pPr>
            <a:lvl4pPr marL="1828800" marR="0" lvl="3"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4pPr>
            <a:lvl5pPr marL="2286000" marR="0" lvl="4"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5pPr>
            <a:lvl6pPr marL="2743200" marR="0" lvl="5"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6pPr>
            <a:lvl7pPr marL="3200400" marR="0" lvl="6"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7pPr>
            <a:lvl8pPr marL="3657600" marR="0" lvl="7"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8pPr>
            <a:lvl9pPr marL="4114800" marR="0" lvl="8" indent="-431800"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9pPr>
          </a:lstStyle>
          <a:p>
            <a:pPr marL="0" indent="0" defTabSz="825500" hangingPunct="0">
              <a:buClrTx/>
              <a:buSzTx/>
              <a:buFontTx/>
              <a:buNone/>
              <a:defRPr/>
            </a:pPr>
            <a:fld id="{86CB4B4D-7CA3-9044-876B-883B54F8677D}" type="slidenum">
              <a:rPr lang="en-US" smtClean="0"/>
              <a:pPr marL="0" indent="0" defTabSz="825500" hangingPunct="0">
                <a:buClrTx/>
                <a:buSzTx/>
                <a:buFontTx/>
                <a:buNone/>
                <a:defRPr/>
              </a:pPr>
              <a:t>99</a:t>
            </a:fld>
            <a:endParaRPr lang="en-US" dirty="0"/>
          </a:p>
        </p:txBody>
      </p:sp>
      <p:sp>
        <p:nvSpPr>
          <p:cNvPr id="6" name="Shape 419">
            <a:extLst>
              <a:ext uri="{FF2B5EF4-FFF2-40B4-BE49-F238E27FC236}">
                <a16:creationId xmlns:a16="http://schemas.microsoft.com/office/drawing/2014/main" id="{3CE57BD3-DEC5-E64E-94BC-E07F805F6041}"/>
              </a:ext>
            </a:extLst>
          </p:cNvPr>
          <p:cNvSpPr txBox="1">
            <a:spLocks/>
          </p:cNvSpPr>
          <p:nvPr/>
        </p:nvSpPr>
        <p:spPr>
          <a:xfrm>
            <a:off x="10491927" y="3317125"/>
            <a:ext cx="8326780" cy="8060700"/>
          </a:xfrm>
          <a:prstGeom prst="rect">
            <a:avLst/>
          </a:prstGeom>
          <a:noFill/>
          <a:ln>
            <a:noFill/>
          </a:ln>
        </p:spPr>
        <p:txBody>
          <a:bodyPr spcFirstLastPara="1" wrap="square" lIns="243800" tIns="121867" rIns="243800" bIns="121867" anchor="t" anchorCtr="0">
            <a:noAutofit/>
          </a:bodyPr>
          <a:lstStyle>
            <a:defPPr marR="0" lvl="0" algn="l" rtl="0">
              <a:lnSpc>
                <a:spcPct val="100000"/>
              </a:lnSpc>
              <a:spcBef>
                <a:spcPts val="0"/>
              </a:spcBef>
              <a:spcAft>
                <a:spcPts val="0"/>
              </a:spcAft>
            </a:defPPr>
            <a:lvl1pPr marL="457200" marR="0" lvl="0"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1pPr>
            <a:lvl2pPr marL="914400" marR="0" lvl="1"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2pPr>
            <a:lvl3pPr marL="1371600" marR="0" lvl="2"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3pPr>
            <a:lvl4pPr marL="1828800" marR="0" lvl="3"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4pPr>
            <a:lvl5pPr marL="2286000" marR="0" lvl="4"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5pPr>
            <a:lvl6pPr marL="2743200" marR="0" lvl="5"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6pPr>
            <a:lvl7pPr marL="3200400" marR="0" lvl="6"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7pPr>
            <a:lvl8pPr marL="3657600" marR="0" lvl="7"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8pPr>
            <a:lvl9pPr marL="4114800" marR="0" lvl="8" indent="-406400" algn="l" rtl="0">
              <a:lnSpc>
                <a:spcPct val="112000"/>
              </a:lnSpc>
              <a:spcBef>
                <a:spcPts val="1800"/>
              </a:spcBef>
              <a:spcAft>
                <a:spcPts val="0"/>
              </a:spcAft>
              <a:buClr>
                <a:srgbClr val="53585F"/>
              </a:buClr>
              <a:buSzPts val="2800"/>
              <a:buFont typeface="Open Sans Light"/>
              <a:buChar char="■"/>
              <a:defRPr sz="28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buFont typeface="Open Sans Light"/>
              <a:buNone/>
            </a:pPr>
            <a:r>
              <a:rPr lang="en-US" dirty="0"/>
              <a:t>Elizabeth </a:t>
            </a:r>
            <a:r>
              <a:rPr lang="en-US" dirty="0" err="1"/>
              <a:t>Gaubeka</a:t>
            </a:r>
            <a:r>
              <a:rPr lang="en-US" dirty="0"/>
              <a:t>		HR</a:t>
            </a:r>
          </a:p>
          <a:p>
            <a:pPr marL="0" indent="0">
              <a:spcBef>
                <a:spcPts val="853"/>
              </a:spcBef>
              <a:buSzPts val="2080"/>
              <a:buFont typeface="Open Sans Light"/>
              <a:buNone/>
            </a:pPr>
            <a:r>
              <a:rPr lang="en-US" dirty="0"/>
              <a:t>Goran </a:t>
            </a:r>
            <a:r>
              <a:rPr lang="en-US" dirty="0" err="1"/>
              <a:t>Zubcevic</a:t>
            </a:r>
            <a:r>
              <a:rPr lang="en-US" dirty="0"/>
              <a:t>		FINANCE</a:t>
            </a:r>
          </a:p>
          <a:p>
            <a:pPr marL="0" indent="0">
              <a:spcBef>
                <a:spcPts val="853"/>
              </a:spcBef>
              <a:buSzPts val="2080"/>
              <a:buFont typeface="Open Sans Light"/>
              <a:buNone/>
            </a:pPr>
            <a:r>
              <a:rPr lang="en-US" dirty="0"/>
              <a:t>Molham Aref		CEO</a:t>
            </a:r>
          </a:p>
          <a:p>
            <a:pPr marL="0" indent="0">
              <a:spcBef>
                <a:spcPts val="853"/>
              </a:spcBef>
              <a:buSzPts val="2080"/>
              <a:buFont typeface="Open Sans Light"/>
              <a:buNone/>
            </a:pPr>
            <a:r>
              <a:rPr lang="en-US" dirty="0"/>
              <a:t>Rafael Gonzalez </a:t>
            </a:r>
            <a:r>
              <a:rPr lang="en-US" dirty="0" err="1"/>
              <a:t>Caloni</a:t>
            </a:r>
            <a:r>
              <a:rPr lang="en-US" dirty="0"/>
              <a:t>	CAO</a:t>
            </a:r>
          </a:p>
        </p:txBody>
      </p:sp>
      <p:sp>
        <p:nvSpPr>
          <p:cNvPr id="7" name="Shape 420">
            <a:extLst>
              <a:ext uri="{FF2B5EF4-FFF2-40B4-BE49-F238E27FC236}">
                <a16:creationId xmlns:a16="http://schemas.microsoft.com/office/drawing/2014/main" id="{B0CB5E39-3A38-5440-84E5-CEC0543463F6}"/>
              </a:ext>
            </a:extLst>
          </p:cNvPr>
          <p:cNvSpPr txBox="1">
            <a:spLocks/>
          </p:cNvSpPr>
          <p:nvPr/>
        </p:nvSpPr>
        <p:spPr>
          <a:xfrm>
            <a:off x="10491927" y="2267425"/>
            <a:ext cx="10927200" cy="10497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0"/>
              </a:spcBef>
              <a:spcAft>
                <a:spcPts val="0"/>
              </a:spcAft>
              <a:buClr>
                <a:srgbClr val="53585F"/>
              </a:buClr>
              <a:buSzPts val="3200"/>
              <a:buFont typeface="Open Sans Light"/>
              <a:buNone/>
              <a:defRPr sz="3200" b="1" i="0" u="none" strike="noStrike" cap="none">
                <a:solidFill>
                  <a:srgbClr val="53585F"/>
                </a:solidFill>
                <a:latin typeface="Open Sans"/>
                <a:ea typeface="Open Sans"/>
                <a:cs typeface="Open Sans"/>
                <a:sym typeface="Open Sans"/>
              </a:defRPr>
            </a:lvl1pPr>
            <a:lvl2pPr marL="914400" marR="0" lvl="1"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2pPr>
            <a:lvl3pPr marL="1371600" marR="0" lvl="2"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3pPr>
            <a:lvl4pPr marL="1828800" marR="0" lvl="3"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4pPr>
            <a:lvl5pPr marL="2286000" marR="0" lvl="4"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5pPr>
            <a:lvl6pPr marL="2743200" marR="0" lvl="5"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6pPr>
            <a:lvl7pPr marL="3200400" marR="0" lvl="6"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7pPr>
            <a:lvl8pPr marL="3657600" marR="0" lvl="7" indent="-431800" algn="l" rtl="0">
              <a:lnSpc>
                <a:spcPct val="100000"/>
              </a:lnSpc>
              <a:spcBef>
                <a:spcPts val="4300"/>
              </a:spcBef>
              <a:spcAft>
                <a:spcPts val="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8pPr>
            <a:lvl9pPr marL="4114800" marR="0" lvl="8" indent="-431800" algn="l" rtl="0">
              <a:lnSpc>
                <a:spcPct val="100000"/>
              </a:lnSpc>
              <a:spcBef>
                <a:spcPts val="4300"/>
              </a:spcBef>
              <a:spcAft>
                <a:spcPts val="4300"/>
              </a:spcAft>
              <a:buClr>
                <a:srgbClr val="53585F"/>
              </a:buClr>
              <a:buSzPts val="3200"/>
              <a:buFont typeface="Open Sans Light"/>
              <a:buNone/>
              <a:defRPr sz="3200" b="0" i="0" u="none" strike="noStrike" cap="none">
                <a:solidFill>
                  <a:srgbClr val="53585F"/>
                </a:solidFill>
                <a:latin typeface="Open Sans Light"/>
                <a:ea typeface="Open Sans Light"/>
                <a:cs typeface="Open Sans Light"/>
                <a:sym typeface="Open Sans Light"/>
              </a:defRPr>
            </a:lvl9pPr>
          </a:lstStyle>
          <a:p>
            <a:pPr marL="0" indent="0">
              <a:spcBef>
                <a:spcPts val="853"/>
              </a:spcBef>
              <a:buSzPts val="2080"/>
            </a:pPr>
            <a:r>
              <a:rPr lang="en-US" sz="3733" dirty="0"/>
              <a:t>Admin</a:t>
            </a:r>
          </a:p>
        </p:txBody>
      </p:sp>
    </p:spTree>
    <p:extLst>
      <p:ext uri="{BB962C8B-B14F-4D97-AF65-F5344CB8AC3E}">
        <p14:creationId xmlns:p14="http://schemas.microsoft.com/office/powerpoint/2010/main" val="3781739271"/>
      </p:ext>
    </p:extLst>
  </p:cSld>
  <p:clrMapOvr>
    <a:masterClrMapping/>
  </p:clrMapOvr>
</p:sld>
</file>

<file path=ppt/theme/theme1.xml><?xml version="1.0" encoding="utf-8"?>
<a:theme xmlns:a="http://schemas.openxmlformats.org/drawingml/2006/main" name="relationalAI 10/20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4077</TotalTime>
  <Words>10968</Words>
  <Application>Microsoft Macintosh PowerPoint</Application>
  <PresentationFormat>Custom</PresentationFormat>
  <Paragraphs>2114</Paragraphs>
  <Slides>135</Slides>
  <Notes>114</Notes>
  <HiddenSlides>7</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135</vt:i4>
      </vt:variant>
    </vt:vector>
  </HeadingPairs>
  <TitlesOfParts>
    <vt:vector size="151" baseType="lpstr">
      <vt:lpstr>Arial</vt:lpstr>
      <vt:lpstr>Avenir</vt:lpstr>
      <vt:lpstr>Calibri</vt:lpstr>
      <vt:lpstr>Consolas</vt:lpstr>
      <vt:lpstr>Courier New</vt:lpstr>
      <vt:lpstr>Helvetica Light</vt:lpstr>
      <vt:lpstr>Helvetica Neue</vt:lpstr>
      <vt:lpstr>Helvetica Neue Light</vt:lpstr>
      <vt:lpstr>Noto Sans Symbols</vt:lpstr>
      <vt:lpstr>Open Sans</vt:lpstr>
      <vt:lpstr>Open Sans Light</vt:lpstr>
      <vt:lpstr>Play</vt:lpstr>
      <vt:lpstr>San Francisco Display Light</vt:lpstr>
      <vt:lpstr>Times</vt:lpstr>
      <vt:lpstr>Wingdings</vt:lpstr>
      <vt:lpstr>relationalAI 10/2018</vt:lpstr>
      <vt:lpstr>PowerPoint Presentation</vt:lpstr>
      <vt:lpstr>Our research and development team &lt;- they get credit, mistakes are mine</vt:lpstr>
      <vt:lpstr>We are a mission-based team</vt:lpstr>
      <vt:lpstr>The Case for Relational Artificial Intelligence</vt:lpstr>
      <vt:lpstr>What if I tell you</vt:lpstr>
      <vt:lpstr>Not Controversial but it used to be</vt:lpstr>
      <vt:lpstr>The Great Debate </vt:lpstr>
      <vt:lpstr>PowerPoint Presentation</vt:lpstr>
      <vt:lpstr>PowerPoint Presentation</vt:lpstr>
      <vt:lpstr>PowerPoint Presentation</vt:lpstr>
      <vt:lpstr>PowerPoint Presentation</vt:lpstr>
      <vt:lpstr>PowerPoint Presentation</vt:lpstr>
      <vt:lpstr>RDBMS Popularity</vt:lpstr>
      <vt:lpstr>Analysts agree</vt:lpstr>
      <vt:lpstr>PowerPoint Presentation</vt:lpstr>
      <vt:lpstr>What if I tell you</vt:lpstr>
      <vt:lpstr>Not Controversial but it used to be</vt:lpstr>
      <vt:lpstr>PowerPoint Presentation</vt:lpstr>
      <vt:lpstr>Analysts agree</vt:lpstr>
      <vt:lpstr>PowerPoint Presentation</vt:lpstr>
      <vt:lpstr>What if I tell you</vt:lpstr>
      <vt:lpstr>What if I tell you</vt:lpstr>
      <vt:lpstr>I am here to tell you</vt:lpstr>
      <vt:lpstr>Why?</vt:lpstr>
      <vt:lpstr>First, a detour: how did we get here</vt:lpstr>
      <vt:lpstr>1st and 2nd Wave AI</vt:lpstr>
      <vt:lpstr>Deep learning solves problems with lots of unstructured data</vt:lpstr>
      <vt:lpstr>AI - The Third Wave</vt:lpstr>
      <vt:lpstr>Third Wave AI: How do we get there?</vt:lpstr>
      <vt:lpstr>Third Wave AI: How do we get there?</vt:lpstr>
      <vt:lpstr>Third Wave AI: How do we get there?</vt:lpstr>
      <vt:lpstr>The Need for Speed</vt:lpstr>
      <vt:lpstr>AI’s biggest challenges are computational!</vt:lpstr>
      <vt:lpstr>The Path to Performance: Brawn</vt:lpstr>
      <vt:lpstr>The Path to Performance: Brains and Brawn</vt:lpstr>
      <vt:lpstr>Brains</vt:lpstr>
      <vt:lpstr>The relational model dominates data management </vt:lpstr>
      <vt:lpstr>What’s the first thing we do when we build predictive models? </vt:lpstr>
      <vt:lpstr>The wastefulness does not end there</vt:lpstr>
      <vt:lpstr>The wastefulness does not end there</vt:lpstr>
      <vt:lpstr>What would a database do? </vt:lpstr>
      <vt:lpstr>Number of Aggregates Varies By Model Class</vt:lpstr>
      <vt:lpstr>We Efficiently Compute Those Aggregates  </vt:lpstr>
      <vt:lpstr>Case Study: Retail dataset</vt:lpstr>
      <vt:lpstr>Case Study: Retail dataset</vt:lpstr>
      <vt:lpstr>Case Study: Retail dataset – PostgreSQL &amp; TensorFlow</vt:lpstr>
      <vt:lpstr>Case Study: Retail dataset - comparison </vt:lpstr>
      <vt:lpstr>Does it work for all model classes or methods? </vt:lpstr>
      <vt:lpstr>So what?</vt:lpstr>
      <vt:lpstr>So what? </vt:lpstr>
      <vt:lpstr>So what? </vt:lpstr>
      <vt:lpstr>AI’s biggest challenges are computational!</vt:lpstr>
      <vt:lpstr>Statistical Relational Learning</vt:lpstr>
      <vt:lpstr>What else do we throw away when we build the feature matrix? </vt:lpstr>
      <vt:lpstr>What if we don’t make the i.i.d assumption?</vt:lpstr>
      <vt:lpstr>What if we don’t make the i.i.d assumption?</vt:lpstr>
      <vt:lpstr>Statistical Relational Learning</vt:lpstr>
      <vt:lpstr>Statistical Relational Learning</vt:lpstr>
      <vt:lpstr>PowerPoint Presentation</vt:lpstr>
      <vt:lpstr>CERTAIN KNOWLEDGE WITH INTEGRITY CONSTRAINTS</vt:lpstr>
      <vt:lpstr>CERTAIN KNOWLEDGE WITH INTEGRITY CONSTRAINTS</vt:lpstr>
      <vt:lpstr>CERTAIN KNOWLEDGE WITH INTEGRITY CONSTRAINTS</vt:lpstr>
      <vt:lpstr>How do you make this tractable?</vt:lpstr>
      <vt:lpstr>Brawn</vt:lpstr>
      <vt:lpstr>The Path to Performance: Brawn</vt:lpstr>
      <vt:lpstr>Motivation for implementation strategy </vt:lpstr>
      <vt:lpstr>Julia in a nutshell </vt:lpstr>
      <vt:lpstr>Brains and Brawn: Systems Programming in Julia </vt:lpstr>
      <vt:lpstr>Just-in-Time Query Compilation </vt:lpstr>
      <vt:lpstr>Simplified TPC-H Q1: from SQL to Julia to Native Code</vt:lpstr>
      <vt:lpstr>BI benchmark: vs Tableau/Hyper and Databricks Spark </vt:lpstr>
      <vt:lpstr>Brains and Brawn Together:  3-Clique Graph benchmark vs Databricks Spark </vt:lpstr>
      <vt:lpstr>Brains and Brawn: Systems Programming in Julia </vt:lpstr>
      <vt:lpstr>PowerPoint Presentation</vt:lpstr>
      <vt:lpstr>PowerPoint Presentation</vt:lpstr>
      <vt:lpstr>PowerPoint Presentation</vt:lpstr>
      <vt:lpstr>Closing</vt:lpstr>
      <vt:lpstr>AI’s biggest opportunities are relational!</vt:lpstr>
      <vt:lpstr>Product: Real “in-database” AI and ML</vt:lpstr>
      <vt:lpstr>Why hasn’t this happened yet?</vt:lpstr>
      <vt:lpstr>Why Now?</vt:lpstr>
      <vt:lpstr>What are we doing about it?</vt:lpstr>
      <vt:lpstr>Product: Never have to start from scratch again</vt:lpstr>
      <vt:lpstr>PowerPoint Presentation</vt:lpstr>
      <vt:lpstr>References</vt:lpstr>
      <vt:lpstr>Our research and development team</vt:lpstr>
      <vt:lpstr>Underlying magic: Worst-case optimal join algorithms </vt:lpstr>
      <vt:lpstr>Underlying magic: Optimal query plans for worst-case optimal joins </vt:lpstr>
      <vt:lpstr>Underlying magic: In-database relational learning</vt:lpstr>
      <vt:lpstr>Underlying magic: Julia </vt:lpstr>
      <vt:lpstr>PowerPoint Presentation</vt:lpstr>
      <vt:lpstr>AI’s biggest challenges are computational!</vt:lpstr>
      <vt:lpstr>PowerPoint Presentation</vt:lpstr>
      <vt:lpstr>AI’s biggest challenges are computational!</vt:lpstr>
      <vt:lpstr>The Path to Performance: Brains and Brawn</vt:lpstr>
      <vt:lpstr>Team</vt:lpstr>
      <vt:lpstr>We are a mission-based team</vt:lpstr>
      <vt:lpstr>Our research and development team</vt:lpstr>
      <vt:lpstr>Our field and admin team</vt:lpstr>
      <vt:lpstr>Our Board of Directors &amp; Advisors</vt:lpstr>
      <vt:lpstr>The Business Case</vt:lpstr>
      <vt:lpstr>PowerPoint Presentation</vt:lpstr>
      <vt:lpstr>Problem: TL;DR </vt:lpstr>
      <vt:lpstr>Problem: Enterprises can’t scale up their AI capabilities</vt:lpstr>
      <vt:lpstr>PowerPoint Presentation</vt:lpstr>
      <vt:lpstr>Problem: Complexity</vt:lpstr>
      <vt:lpstr>Solution: Integrate data management with AI</vt:lpstr>
      <vt:lpstr>Product: Never have to start from scratch again</vt:lpstr>
      <vt:lpstr>Product readiness</vt:lpstr>
      <vt:lpstr>Market Size</vt:lpstr>
      <vt:lpstr>Go to Market</vt:lpstr>
      <vt:lpstr>PowerPoint Presentation</vt:lpstr>
      <vt:lpstr>Enterprise: AI &amp; Design Thinking go together</vt:lpstr>
      <vt:lpstr>PowerPoint Presentation</vt:lpstr>
      <vt:lpstr>Technical Community: Julia</vt:lpstr>
      <vt:lpstr>PowerPoint Presentation</vt:lpstr>
      <vt:lpstr>Go to Market</vt:lpstr>
      <vt:lpstr>Strategy Thumbnail:  Early Market</vt:lpstr>
      <vt:lpstr>Strategy Thumbnail:  Early Market</vt:lpstr>
      <vt:lpstr>Strategy Thumbnail:  Early Market</vt:lpstr>
      <vt:lpstr>Strategy Thumbnail:  Early Market</vt:lpstr>
      <vt:lpstr>Strategy Thumbnail:  Early Market</vt:lpstr>
      <vt:lpstr>“Come for the machine learning and stay for the analytics”</vt:lpstr>
      <vt:lpstr>PowerPoint Presentation</vt:lpstr>
      <vt:lpstr>PowerPoint Presentation</vt:lpstr>
      <vt:lpstr>One more thing…</vt:lpstr>
      <vt:lpstr>One more thing: What if I tell you</vt:lpstr>
      <vt:lpstr>PowerPoint Presentation</vt:lpstr>
      <vt:lpstr>Appendix</vt:lpstr>
      <vt:lpstr>PowerPoint Presentation</vt:lpstr>
      <vt:lpstr>How good were our predictions from the first Datalog 2.0 workshop in 2010? </vt:lpstr>
      <vt:lpstr>How good were our predictions from the first Datalog 2.0 workshop in 2010? </vt:lpstr>
      <vt:lpstr>How good were our predictions from the first Datalog 2.0 workshop in 2010? </vt:lpstr>
      <vt:lpstr>How good were our predictions from the first Datalog 2.0 workshop in 2010?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November, 2018</dc:title>
  <cp:lastModifiedBy>Molham Aref</cp:lastModifiedBy>
  <cp:revision>184</cp:revision>
  <cp:lastPrinted>2019-06-05T13:20:40Z</cp:lastPrinted>
  <dcterms:modified xsi:type="dcterms:W3CDTF">2019-07-19T15:57:31Z</dcterms:modified>
</cp:coreProperties>
</file>